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0" r:id="rId1"/>
  </p:sldMasterIdLst>
  <p:notesMasterIdLst>
    <p:notesMasterId r:id="rId3"/>
  </p:notesMasterIdLst>
  <p:sldIdLst>
    <p:sldId id="266" r:id="rId2"/>
  </p:sldIdLst>
  <p:sldSz cx="14400213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jtJDQOM+AGLpLmmku5xPGmS/48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C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D33867-A0AC-4C4D-9ECA-577E9442C2E5}">
  <a:tblStyle styleId="{FFD33867-A0AC-4C4D-9ECA-577E9442C2E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90"/>
  </p:normalViewPr>
  <p:slideViewPr>
    <p:cSldViewPr snapToGrid="0">
      <p:cViewPr varScale="1">
        <p:scale>
          <a:sx n="164" d="100"/>
          <a:sy n="164" d="100"/>
        </p:scale>
        <p:origin x="208" y="2048"/>
      </p:cViewPr>
      <p:guideLst>
        <p:guide orient="horz" pos="1620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9" Type="http://customschemas.google.com/relationships/presentationmetadata" Target="metadata"/><Relationship Id="rId3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2" Type="http://schemas.openxmlformats.org/officeDocument/2006/relationships/slide" Target="slides/slide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40" Type="http://schemas.openxmlformats.org/officeDocument/2006/relationships/presProps" Target="presProps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-1370013" y="685800"/>
            <a:ext cx="959802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7ac2a2ea7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b7ac2a2ea7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370013" y="685800"/>
            <a:ext cx="959802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>
            <a:spLocks noGrp="1"/>
          </p:cNvSpPr>
          <p:nvPr>
            <p:ph type="title"/>
          </p:nvPr>
        </p:nvSpPr>
        <p:spPr>
          <a:xfrm>
            <a:off x="490874" y="445025"/>
            <a:ext cx="1341846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490874" y="1152475"/>
            <a:ext cx="13418466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4724479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4724479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13342651" y="4663217"/>
            <a:ext cx="864107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490874" y="2150850"/>
            <a:ext cx="13418466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13342651" y="4663217"/>
            <a:ext cx="864107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>
            <a:spLocks noGrp="1"/>
          </p:cNvSpPr>
          <p:nvPr>
            <p:ph type="title"/>
          </p:nvPr>
        </p:nvSpPr>
        <p:spPr>
          <a:xfrm>
            <a:off x="490874" y="445025"/>
            <a:ext cx="1341846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1"/>
          </p:nvPr>
        </p:nvSpPr>
        <p:spPr>
          <a:xfrm>
            <a:off x="490874" y="1152475"/>
            <a:ext cx="629914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body" idx="2"/>
          </p:nvPr>
        </p:nvSpPr>
        <p:spPr>
          <a:xfrm>
            <a:off x="7610191" y="1152475"/>
            <a:ext cx="629914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sldNum" idx="12"/>
          </p:nvPr>
        </p:nvSpPr>
        <p:spPr>
          <a:xfrm>
            <a:off x="13342651" y="4663217"/>
            <a:ext cx="864107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90874" y="445025"/>
            <a:ext cx="1341846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sldNum" idx="12"/>
          </p:nvPr>
        </p:nvSpPr>
        <p:spPr>
          <a:xfrm>
            <a:off x="13342651" y="4663217"/>
            <a:ext cx="864107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>
            <a:spLocks noGrp="1"/>
          </p:cNvSpPr>
          <p:nvPr>
            <p:ph type="title"/>
          </p:nvPr>
        </p:nvSpPr>
        <p:spPr>
          <a:xfrm>
            <a:off x="490873" y="555600"/>
            <a:ext cx="4422113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body" idx="1"/>
          </p:nvPr>
        </p:nvSpPr>
        <p:spPr>
          <a:xfrm>
            <a:off x="490873" y="1389600"/>
            <a:ext cx="4422113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sldNum" idx="12"/>
          </p:nvPr>
        </p:nvSpPr>
        <p:spPr>
          <a:xfrm>
            <a:off x="13342651" y="4663217"/>
            <a:ext cx="864107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>
            <a:spLocks noGrp="1"/>
          </p:cNvSpPr>
          <p:nvPr>
            <p:ph type="title"/>
          </p:nvPr>
        </p:nvSpPr>
        <p:spPr>
          <a:xfrm>
            <a:off x="772059" y="450150"/>
            <a:ext cx="1002818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sldNum" idx="12"/>
          </p:nvPr>
        </p:nvSpPr>
        <p:spPr>
          <a:xfrm>
            <a:off x="13342651" y="4663217"/>
            <a:ext cx="864107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90873" y="4230575"/>
            <a:ext cx="9447069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sldNum" idx="12"/>
          </p:nvPr>
        </p:nvSpPr>
        <p:spPr>
          <a:xfrm>
            <a:off x="13342651" y="4663217"/>
            <a:ext cx="864107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>
            <a:spLocks noGrp="1"/>
          </p:cNvSpPr>
          <p:nvPr>
            <p:ph type="title" hasCustomPrompt="1"/>
          </p:nvPr>
        </p:nvSpPr>
        <p:spPr>
          <a:xfrm>
            <a:off x="490874" y="1106125"/>
            <a:ext cx="13418466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30"/>
          <p:cNvSpPr txBox="1">
            <a:spLocks noGrp="1"/>
          </p:cNvSpPr>
          <p:nvPr>
            <p:ph type="body" idx="1"/>
          </p:nvPr>
        </p:nvSpPr>
        <p:spPr>
          <a:xfrm>
            <a:off x="490874" y="3152225"/>
            <a:ext cx="13418466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sldNum" idx="12"/>
          </p:nvPr>
        </p:nvSpPr>
        <p:spPr>
          <a:xfrm>
            <a:off x="13342651" y="4663217"/>
            <a:ext cx="864107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 txBox="1">
            <a:spLocks noGrp="1"/>
          </p:cNvSpPr>
          <p:nvPr>
            <p:ph type="sldNum" idx="12"/>
          </p:nvPr>
        </p:nvSpPr>
        <p:spPr>
          <a:xfrm>
            <a:off x="13342651" y="4663217"/>
            <a:ext cx="864107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490874" y="445025"/>
            <a:ext cx="1341846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1"/>
          </p:nvPr>
        </p:nvSpPr>
        <p:spPr>
          <a:xfrm>
            <a:off x="490874" y="1152475"/>
            <a:ext cx="13418466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13342651" y="4663217"/>
            <a:ext cx="864107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Google Shape;224;gb7ac2a2ea7_1_14"/>
          <p:cNvCxnSpPr>
            <a:cxnSpLocks/>
            <a:stCxn id="227" idx="3"/>
            <a:endCxn id="225" idx="1"/>
          </p:cNvCxnSpPr>
          <p:nvPr/>
        </p:nvCxnSpPr>
        <p:spPr>
          <a:xfrm>
            <a:off x="1482930" y="1688034"/>
            <a:ext cx="970503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7" name="Google Shape;227;gb7ac2a2ea7_1_14"/>
          <p:cNvSpPr/>
          <p:nvPr/>
        </p:nvSpPr>
        <p:spPr>
          <a:xfrm>
            <a:off x="540630" y="1221834"/>
            <a:ext cx="942300" cy="932400"/>
          </a:xfrm>
          <a:prstGeom prst="rect">
            <a:avLst/>
          </a:prstGeom>
          <a:solidFill>
            <a:srgbClr val="0000F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  <a:b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Issue</a:t>
            </a:r>
            <a:endParaRPr sz="1100" dirty="0"/>
          </a:p>
        </p:txBody>
      </p:sp>
      <p:sp>
        <p:nvSpPr>
          <p:cNvPr id="228" name="Google Shape;228;gb7ac2a2ea7_1_14"/>
          <p:cNvSpPr/>
          <p:nvPr/>
        </p:nvSpPr>
        <p:spPr>
          <a:xfrm>
            <a:off x="4294407" y="1221834"/>
            <a:ext cx="942300" cy="932400"/>
          </a:xfrm>
          <a:prstGeom prst="rect">
            <a:avLst/>
          </a:prstGeom>
          <a:solidFill>
            <a:srgbClr val="0000F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 on</a:t>
            </a:r>
            <a:b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Proposal</a:t>
            </a:r>
            <a:endParaRPr sz="1100" dirty="0"/>
          </a:p>
        </p:txBody>
      </p:sp>
      <p:sp>
        <p:nvSpPr>
          <p:cNvPr id="229" name="Google Shape;229;gb7ac2a2ea7_1_14"/>
          <p:cNvSpPr/>
          <p:nvPr/>
        </p:nvSpPr>
        <p:spPr>
          <a:xfrm>
            <a:off x="5632292" y="1221834"/>
            <a:ext cx="942300" cy="932400"/>
          </a:xfrm>
          <a:prstGeom prst="rect">
            <a:avLst/>
          </a:prstGeom>
          <a:solidFill>
            <a:srgbClr val="0000F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</a:t>
            </a:r>
            <a:b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Proposal</a:t>
            </a:r>
            <a:endParaRPr sz="1100"/>
          </a:p>
        </p:txBody>
      </p:sp>
      <p:sp>
        <p:nvSpPr>
          <p:cNvPr id="230" name="Google Shape;230;gb7ac2a2ea7_1_14"/>
          <p:cNvSpPr/>
          <p:nvPr/>
        </p:nvSpPr>
        <p:spPr>
          <a:xfrm>
            <a:off x="7315735" y="1221834"/>
            <a:ext cx="942300" cy="932400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b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Proposal</a:t>
            </a:r>
            <a:endParaRPr sz="1100"/>
          </a:p>
        </p:txBody>
      </p:sp>
      <p:sp>
        <p:nvSpPr>
          <p:cNvPr id="231" name="Google Shape;231;gb7ac2a2ea7_1_14"/>
          <p:cNvSpPr/>
          <p:nvPr/>
        </p:nvSpPr>
        <p:spPr>
          <a:xfrm>
            <a:off x="8653620" y="1221834"/>
            <a:ext cx="942300" cy="932400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 on</a:t>
            </a:r>
            <a:b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Proposal</a:t>
            </a:r>
            <a:endParaRPr sz="1100"/>
          </a:p>
        </p:txBody>
      </p:sp>
      <p:sp>
        <p:nvSpPr>
          <p:cNvPr id="232" name="Google Shape;232;gb7ac2a2ea7_1_14"/>
          <p:cNvSpPr/>
          <p:nvPr/>
        </p:nvSpPr>
        <p:spPr>
          <a:xfrm>
            <a:off x="9920790" y="1221834"/>
            <a:ext cx="942300" cy="932400"/>
          </a:xfrm>
          <a:prstGeom prst="rect">
            <a:avLst/>
          </a:prstGeom>
          <a:solidFill>
            <a:srgbClr val="84CB55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(Endorse</a:t>
            </a:r>
            <a:b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Proposal)</a:t>
            </a:r>
            <a:endParaRPr sz="1100"/>
          </a:p>
        </p:txBody>
      </p:sp>
      <p:sp>
        <p:nvSpPr>
          <p:cNvPr id="225" name="Google Shape;225;gb7ac2a2ea7_1_14"/>
          <p:cNvSpPr/>
          <p:nvPr/>
        </p:nvSpPr>
        <p:spPr>
          <a:xfrm>
            <a:off x="11187960" y="1221834"/>
            <a:ext cx="942300" cy="932400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Activate</a:t>
            </a:r>
            <a:b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Proposal</a:t>
            </a:r>
            <a:endParaRPr sz="1100"/>
          </a:p>
        </p:txBody>
      </p:sp>
      <p:cxnSp>
        <p:nvCxnSpPr>
          <p:cNvPr id="233" name="Google Shape;233;gb7ac2a2ea7_1_14"/>
          <p:cNvCxnSpPr/>
          <p:nvPr/>
        </p:nvCxnSpPr>
        <p:spPr>
          <a:xfrm>
            <a:off x="6971332" y="1029389"/>
            <a:ext cx="0" cy="19737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34" name="Google Shape;234;gb7ac2a2ea7_1_14"/>
          <p:cNvSpPr txBox="1"/>
          <p:nvPr/>
        </p:nvSpPr>
        <p:spPr>
          <a:xfrm>
            <a:off x="846546" y="2388759"/>
            <a:ext cx="44148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Off-Chain</a:t>
            </a:r>
            <a:endParaRPr sz="1500" b="1" dirty="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b7ac2a2ea7_1_14"/>
          <p:cNvSpPr txBox="1"/>
          <p:nvPr/>
        </p:nvSpPr>
        <p:spPr>
          <a:xfrm>
            <a:off x="821907" y="2903784"/>
            <a:ext cx="44148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Community-Driven</a:t>
            </a:r>
            <a:endParaRPr sz="1500" b="1" dirty="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b7ac2a2ea7_1_14"/>
          <p:cNvSpPr txBox="1"/>
          <p:nvPr/>
        </p:nvSpPr>
        <p:spPr>
          <a:xfrm>
            <a:off x="7430080" y="2388759"/>
            <a:ext cx="44148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On-Chain</a:t>
            </a:r>
            <a:endParaRPr sz="1500" b="1" dirty="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b7ac2a2ea7_1_14"/>
          <p:cNvSpPr txBox="1"/>
          <p:nvPr/>
        </p:nvSpPr>
        <p:spPr>
          <a:xfrm>
            <a:off x="7430080" y="2903784"/>
            <a:ext cx="44148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Requires Expert Input</a:t>
            </a:r>
            <a:endParaRPr sz="1500" b="1" dirty="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b7ac2a2ea7_1_14"/>
          <p:cNvSpPr txBox="1"/>
          <p:nvPr/>
        </p:nvSpPr>
        <p:spPr>
          <a:xfrm>
            <a:off x="1108909" y="3418893"/>
            <a:ext cx="3971899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Uses Catalyst</a:t>
            </a:r>
            <a:br>
              <a:rPr lang="en-US" sz="1500" b="1" dirty="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500" b="1" dirty="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Largely manual</a:t>
            </a:r>
            <a:endParaRPr sz="1500" b="1" dirty="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b7ac2a2ea7_1_14"/>
          <p:cNvSpPr txBox="1"/>
          <p:nvPr/>
        </p:nvSpPr>
        <p:spPr>
          <a:xfrm>
            <a:off x="7559674" y="3418892"/>
            <a:ext cx="4414800" cy="10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Built into </a:t>
            </a:r>
            <a:r>
              <a:rPr lang="en-US" sz="1500" b="1" dirty="0" err="1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Cardano</a:t>
            </a:r>
            <a:r>
              <a:rPr lang="en-US" sz="1500" b="1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Ledger Rules</a:t>
            </a:r>
            <a:br>
              <a:rPr lang="en-US" sz="1500" b="1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500" b="1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Largely automated</a:t>
            </a:r>
            <a:endParaRPr sz="1500" b="1" dirty="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27;gb7ac2a2ea7_1_14">
            <a:extLst>
              <a:ext uri="{FF2B5EF4-FFF2-40B4-BE49-F238E27FC236}">
                <a16:creationId xmlns:a16="http://schemas.microsoft.com/office/drawing/2014/main" id="{13F5CE47-D0DE-2346-A2EF-8CCF2B4DC177}"/>
              </a:ext>
            </a:extLst>
          </p:cNvPr>
          <p:cNvSpPr/>
          <p:nvPr/>
        </p:nvSpPr>
        <p:spPr>
          <a:xfrm>
            <a:off x="1789004" y="1198847"/>
            <a:ext cx="942300" cy="932400"/>
          </a:xfrm>
          <a:prstGeom prst="rect">
            <a:avLst/>
          </a:prstGeom>
          <a:solidFill>
            <a:srgbClr val="0000F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  <a:b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sz="1100" dirty="0"/>
          </a:p>
        </p:txBody>
      </p:sp>
      <p:sp>
        <p:nvSpPr>
          <p:cNvPr id="22" name="Google Shape;227;gb7ac2a2ea7_1_14">
            <a:extLst>
              <a:ext uri="{FF2B5EF4-FFF2-40B4-BE49-F238E27FC236}">
                <a16:creationId xmlns:a16="http://schemas.microsoft.com/office/drawing/2014/main" id="{8E330E71-34E4-1A42-8282-3026A710F670}"/>
              </a:ext>
            </a:extLst>
          </p:cNvPr>
          <p:cNvSpPr/>
          <p:nvPr/>
        </p:nvSpPr>
        <p:spPr>
          <a:xfrm>
            <a:off x="2999063" y="1198847"/>
            <a:ext cx="942300" cy="932400"/>
          </a:xfrm>
          <a:prstGeom prst="rect">
            <a:avLst/>
          </a:prstGeom>
          <a:solidFill>
            <a:srgbClr val="0000F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Formulate</a:t>
            </a:r>
            <a:b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Proposal</a:t>
            </a:r>
            <a:endParaRPr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C71D87-A36A-594A-A7F9-64F1BFBC0500}"/>
              </a:ext>
            </a:extLst>
          </p:cNvPr>
          <p:cNvSpPr txBox="1"/>
          <p:nvPr/>
        </p:nvSpPr>
        <p:spPr>
          <a:xfrm>
            <a:off x="6222569" y="669463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Formal Proposal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52</Words>
  <Application>Microsoft Macintosh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Overall Process: Bicameral Voting</dc:title>
  <dc:creator>Nigel Hemsley</dc:creator>
  <cp:lastModifiedBy>Microsoft Office User</cp:lastModifiedBy>
  <cp:revision>6</cp:revision>
  <cp:lastPrinted>2021-02-25T15:51:01Z</cp:lastPrinted>
  <dcterms:modified xsi:type="dcterms:W3CDTF">2021-03-01T13:11:21Z</dcterms:modified>
</cp:coreProperties>
</file>