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7" r:id="rId4"/>
    <p:sldId id="268" r:id="rId5"/>
    <p:sldId id="276" r:id="rId6"/>
    <p:sldId id="290" r:id="rId7"/>
    <p:sldId id="279" r:id="rId8"/>
    <p:sldId id="262" r:id="rId9"/>
    <p:sldId id="259" r:id="rId10"/>
    <p:sldId id="265" r:id="rId11"/>
    <p:sldId id="263" r:id="rId12"/>
    <p:sldId id="266" r:id="rId13"/>
    <p:sldId id="264" r:id="rId14"/>
    <p:sldId id="269" r:id="rId15"/>
    <p:sldId id="274" r:id="rId16"/>
    <p:sldId id="270" r:id="rId17"/>
    <p:sldId id="271" r:id="rId18"/>
    <p:sldId id="273" r:id="rId19"/>
    <p:sldId id="260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8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Mai" initials="AM" lastIdx="0" clrIdx="0">
    <p:extLst>
      <p:ext uri="{19B8F6BF-5375-455C-9EA6-DF929625EA0E}">
        <p15:presenceInfo xmlns:p15="http://schemas.microsoft.com/office/powerpoint/2012/main" userId="S-1-5-21-3532963672-495097032-205511983-1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DF15F9-C999-486A-AD01-E142F0BA7F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28C3-8B58-4C42-9F59-C0163FDFCE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FC81-DD30-470D-BF91-0008483DE7B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5E1E5-F035-4BDC-8DB5-8F29BAD48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443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CF4D-688A-4527-B218-3DA3F5F64C9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93511-6E5D-4668-8CEE-533FD9E585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1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LINQ: Einheitlicher Zugriff auf verschiedene Datenquellen</a:t>
            </a:r>
          </a:p>
          <a:p>
            <a:r>
              <a:rPr lang="de-DE" dirty="0"/>
              <a:t>SQL-ähnliche </a:t>
            </a:r>
            <a:r>
              <a:rPr lang="de-DE" dirty="0" err="1"/>
              <a:t>syntax</a:t>
            </a:r>
            <a:br>
              <a:rPr lang="de-DE" dirty="0"/>
            </a:br>
            <a:r>
              <a:rPr lang="de-DE" dirty="0"/>
              <a:t>LINQ -&gt; nächste Folie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30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233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LINQ Beispiel – Fragen was das machen könnte?</a:t>
            </a:r>
          </a:p>
          <a:p>
            <a:r>
              <a:rPr lang="de-DE" dirty="0"/>
              <a:t>Gib alle geraden Zahlen aus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19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Signing</a:t>
            </a:r>
            <a:r>
              <a:rPr lang="de-DE" dirty="0"/>
              <a:t> Identity ist 7 Tage gültig, es kann jedoch immer eine neue erstellt werden. App kann dann auch nur 7 Tage auf dem Gerät gestartet werden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906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PCL ist „noch“ alter </a:t>
            </a:r>
            <a:r>
              <a:rPr lang="de-DE" dirty="0" err="1"/>
              <a:t>standard</a:t>
            </a:r>
            <a:r>
              <a:rPr lang="de-DE" dirty="0"/>
              <a:t>, Neuerdings wird .Net Standard verwendet. </a:t>
            </a:r>
            <a:r>
              <a:rPr lang="de-DE" dirty="0" err="1"/>
              <a:t>Xamarin</a:t>
            </a:r>
            <a:r>
              <a:rPr lang="de-DE" dirty="0"/>
              <a:t> basiert aber noch auf PCL. Könnte sich bald ändern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438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11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085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Unterschied PATCH, PUT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93511-6E5D-4668-8CEE-533FD9E585EF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010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3F7BD7-7588-41E6-82DD-3C719D66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2" r="16337"/>
          <a:stretch/>
        </p:blipFill>
        <p:spPr>
          <a:xfrm>
            <a:off x="-38099" y="0"/>
            <a:ext cx="122301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3413FF-A227-4903-A378-7D4BBF469716}"/>
              </a:ext>
            </a:extLst>
          </p:cNvPr>
          <p:cNvSpPr/>
          <p:nvPr/>
        </p:nvSpPr>
        <p:spPr>
          <a:xfrm flipH="1">
            <a:off x="-38100" y="0"/>
            <a:ext cx="12230100" cy="6858000"/>
          </a:xfrm>
          <a:prstGeom prst="rect">
            <a:avLst/>
          </a:prstGeom>
          <a:gradFill>
            <a:gsLst>
              <a:gs pos="55000">
                <a:srgbClr val="000000">
                  <a:lumMod val="0"/>
                  <a:alpha val="0"/>
                </a:srgbClr>
              </a:gs>
              <a:gs pos="100000">
                <a:srgbClr val="000000">
                  <a:lumMod val="0"/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353A8-C706-4164-8CB1-EF66D076072E}"/>
              </a:ext>
            </a:extLst>
          </p:cNvPr>
          <p:cNvSpPr/>
          <p:nvPr/>
        </p:nvSpPr>
        <p:spPr>
          <a:xfrm>
            <a:off x="275474" y="2272919"/>
            <a:ext cx="6261100" cy="3663431"/>
          </a:xfrm>
          <a:prstGeom prst="rect">
            <a:avLst/>
          </a:prstGeom>
          <a:solidFill>
            <a:srgbClr val="5E829C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F1D4-2B16-4045-952C-9B619F643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2949" y="4303889"/>
            <a:ext cx="5016500" cy="86559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  <a:endParaRPr lang="en-D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C9E2B67-1F16-42B3-A3D7-CD88AD4C4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949" y="2384402"/>
            <a:ext cx="6026151" cy="17641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4242F-771F-4618-8F31-DAF0FDB4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42" y="334791"/>
            <a:ext cx="1708601" cy="17086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80CB1-64D1-464F-B6D5-AC4A0E225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949" y="5324771"/>
            <a:ext cx="4228927" cy="411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669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4D1-30D5-4463-86CD-07D59206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C8B8C-CBF2-4DF2-8B19-B1BED9777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837E-2AF5-4BC9-AD07-8013DA87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E353-4425-446E-9D18-449A4B0B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6C8E-67CB-4A96-B283-5CC2F75C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672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EB909-3871-4A89-AB6E-DD27B323F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48B73-C6A4-44F3-868A-89F7A6131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9D08-B66E-4AE1-8956-7FD488EF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4143-AFDC-4A43-AB58-A79632F8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430A-B39C-488B-9B8C-C4D8FCC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525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66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91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BDEF-C495-49B7-8EB9-540AD947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81C1-03D2-4E31-865B-27E587F0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7C81-DB3A-484C-982E-1FDB1302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30D7-0A1D-463A-A6D6-8A066A52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27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A23F-248C-4124-8CBF-B5AA7E35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FEA8-44E8-4A9A-A837-3BFC69D4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ED00-4463-4803-A371-05CB1F22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C729-9E08-4DBF-8608-038281CD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262D-03E0-4A2E-8E2D-CE60AA6D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786-1047-417C-8B36-3993183B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10AA-2ACE-4ED6-864E-29F4AD08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C3513-66C2-43F4-93FD-8D01E525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E3F4-C81C-4ADF-94CF-6859512A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7022-AEE6-4120-A84D-24A4AAD1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48A8-AA1D-4C90-8F61-46B6C755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7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029A-E8F3-44FB-8AE8-1DC2062B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3B93-FE18-4879-9544-C6761928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7C031-9C46-469B-BEF0-063F24D2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ADB62-A6D2-47F3-972E-5338AC5F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1508B-9AA8-4389-A3D9-5C8274AB1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3F5B5-4802-4773-8E73-3322BA9E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FA84B-A2AB-4DAA-8C21-9EB357AF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1D54-3050-49CA-B22A-5713D74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988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0B8D-6FBB-4843-A9B8-D96C1815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EA15D-8508-4D1E-8358-77E4CB89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22D9-8562-4B4E-BC5A-80D7259D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5EE4-3D21-4187-8F3A-3F2B277E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2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F4819-089F-4A74-B846-3E8DA9FB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A4B85-1163-432E-B967-FF5EEA1D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D2511-EC85-46DB-B984-58D3D818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88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B30F-35D7-4582-A747-35B387A6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3608-00A4-410A-8D7F-936BAEB2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0CC1B-F5D2-4BB3-91EB-2B55D90C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C150-0422-45DE-B67B-FB70F0B3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9BC5-2918-469F-963D-EAA5E890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C46A-1A83-4669-8447-8B5164C0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70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63F-A386-47F2-B1F1-24BBABC1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541DD-A280-4A0C-B9E2-F1ED82F39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0859-65B2-4E71-A9EA-6CAE4DB8C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57D87-1359-480B-99C6-3FD2FC62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680DA-BDD6-4601-BAB9-D8641AF0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04B07-7F8D-439E-8984-0D8C19A1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7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0688C9E-184F-48DD-A273-DBF9270E20A8}"/>
              </a:ext>
            </a:extLst>
          </p:cNvPr>
          <p:cNvSpPr/>
          <p:nvPr/>
        </p:nvSpPr>
        <p:spPr>
          <a:xfrm>
            <a:off x="-8238" y="365125"/>
            <a:ext cx="11362038" cy="1325563"/>
          </a:xfrm>
          <a:prstGeom prst="rect">
            <a:avLst/>
          </a:prstGeom>
          <a:solidFill>
            <a:srgbClr val="5E82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5894FBE-8734-4B69-8AC2-859A74A002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02" y="584677"/>
            <a:ext cx="886457" cy="88645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CD14D-17D5-492F-948B-49F757C8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82A4-C9BD-4CE2-979D-81AD89E5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44F2-3D2E-4294-9C81-33B3D1323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B201-026D-4E23-8CC4-2F66D463F5F9}" type="datetimeFigureOut">
              <a:rPr lang="en-DE" smtClean="0"/>
              <a:t>05/12/2017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D07A-5AED-476D-9D8C-43A68239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1BEC-0E4D-4BA7-AB04-F84A7FE0A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7429-CEC6-4C7F-8240-5173B3DB3F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8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it.onthehub.com/" TargetMode="External"/><Relationship Id="rId7" Type="http://schemas.openxmlformats.org/officeDocument/2006/relationships/hyperlink" Target="https://developer.xamarin.com/samples/xamarin-forms/all/" TargetMode="External"/><Relationship Id="rId2" Type="http://schemas.openxmlformats.org/officeDocument/2006/relationships/hyperlink" Target="https://aka.ms/vsdownloa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xamarin/xamarin-forms-samples" TargetMode="External"/><Relationship Id="rId5" Type="http://schemas.openxmlformats.org/officeDocument/2006/relationships/hyperlink" Target="https://www.visualstudio.com/vs/msft-android-emulator/" TargetMode="External"/><Relationship Id="rId4" Type="http://schemas.openxmlformats.org/officeDocument/2006/relationships/hyperlink" Target="https://channel9.msdn.com/Series/Einfhrung-in-Xamar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4416/Beginners-guide-to-accessing-SQL-Server-through-C" TargetMode="External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conceptdev/xamarin-forms-samples/tree/master/HttpClient" TargetMode="External"/><Relationship Id="rId4" Type="http://schemas.openxmlformats.org/officeDocument/2006/relationships/hyperlink" Target="https://github.com/xamarin/xamarin-forms-samples/tree/master/WebServices/TodoRES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22B63C-93CC-438C-8356-DD86C3113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Andreas Mai | ESCde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B0CD-9DDB-448B-98C5-CD8C9DB1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Xamarin.Forms und C# für Einsteiger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8785D0-5F3F-411A-93D4-7DDC62919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07.12.2017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10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CEC6-3901-43AF-B04B-9650C41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und Einrichtung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943-1212-441F-80C6-0F81F0A4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Physisches iOS Gerät</a:t>
            </a:r>
          </a:p>
          <a:p>
            <a:pPr lvl="1"/>
            <a:r>
              <a:rPr lang="de-DE" dirty="0"/>
              <a:t>Account und Team Einrichten (in Xcode)</a:t>
            </a:r>
          </a:p>
          <a:p>
            <a:pPr lvl="1"/>
            <a:r>
              <a:rPr lang="de-DE" dirty="0"/>
              <a:t>Signing Identity erstellen (7-Tage Gültigkeit auch ohne Lizenz)</a:t>
            </a:r>
          </a:p>
          <a:p>
            <a:pPr lvl="1"/>
            <a:r>
              <a:rPr lang="de-DE" dirty="0"/>
              <a:t>Provisioning Profile für das Gerät erstellen</a:t>
            </a:r>
          </a:p>
          <a:p>
            <a:pPr lvl="1"/>
            <a:r>
              <a:rPr lang="de-DE" dirty="0"/>
              <a:t>Signing Identity und Provisioning Profile in Visual Studio auswählen</a:t>
            </a:r>
          </a:p>
          <a:p>
            <a:r>
              <a:rPr lang="de-DE" dirty="0"/>
              <a:t>iOS Simulator braucht diese Schritte nicht</a:t>
            </a:r>
          </a:p>
        </p:txBody>
      </p:sp>
    </p:spTree>
    <p:extLst>
      <p:ext uri="{BB962C8B-B14F-4D97-AF65-F5344CB8AC3E}">
        <p14:creationId xmlns:p14="http://schemas.microsoft.com/office/powerpoint/2010/main" val="417702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980D-BEC5-4B37-991D-F47EAD5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Eine App – 4 Projekte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4F39-D695-4CE4-99E6-C7B0FEC9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iOS</a:t>
            </a:r>
          </a:p>
          <a:p>
            <a:r>
              <a:rPr lang="de-DE"/>
              <a:t>Android</a:t>
            </a:r>
          </a:p>
          <a:p>
            <a:r>
              <a:rPr lang="de-DE"/>
              <a:t>Windows UWP</a:t>
            </a:r>
          </a:p>
          <a:p>
            <a:r>
              <a:rPr lang="de-DE"/>
              <a:t>Shared Code (PCL / .NET Standard Klassenbibliothek)</a:t>
            </a:r>
          </a:p>
          <a:p>
            <a:pPr lvl="1"/>
            <a:r>
              <a:rPr lang="de-DE"/>
              <a:t>Business Logik, User Interface</a:t>
            </a:r>
          </a:p>
          <a:p>
            <a:endParaRPr lang="de-DE"/>
          </a:p>
          <a:p>
            <a:r>
              <a:rPr lang="de-DE"/>
              <a:t>Plattformspezifische Projekte</a:t>
            </a:r>
          </a:p>
          <a:p>
            <a:pPr lvl="1"/>
            <a:r>
              <a:rPr lang="de-DE"/>
              <a:t>Verweis auf Shared Code Projekt und Xamarin.Forms App</a:t>
            </a:r>
          </a:p>
          <a:p>
            <a:pPr lvl="1"/>
            <a:r>
              <a:rPr lang="de-DE"/>
              <a:t>Zugriff auf spezielle Gerätefunktionen: Bluetooth, Push Notifications, etc</a:t>
            </a:r>
          </a:p>
          <a:p>
            <a:pPr lvl="1"/>
            <a:r>
              <a:rPr lang="de-DE"/>
              <a:t>Custom Renderer – UI-Unterschiede zwischen den Plattformen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50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BEA-01CA-4007-B474-FB78CBE1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View ViewModel (MVVM)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11978B-DCD0-4C63-B754-2BFDA48D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20178"/>
            <a:ext cx="9796702" cy="2612362"/>
          </a:xfrm>
        </p:spPr>
        <p:txBody>
          <a:bodyPr>
            <a:normAutofit/>
          </a:bodyPr>
          <a:lstStyle/>
          <a:p>
            <a:r>
              <a:rPr lang="de-DE" sz="2000" dirty="0"/>
              <a:t>Variante des Model-View-Controller</a:t>
            </a:r>
          </a:p>
          <a:p>
            <a:r>
              <a:rPr lang="de-DE" sz="2000" dirty="0"/>
              <a:t>Model: 	Geschäftslogik, Datenzugriffe, Netzwerkverbindungen, etc</a:t>
            </a:r>
          </a:p>
          <a:p>
            <a:r>
              <a:rPr lang="de-DE" sz="2000" dirty="0"/>
              <a:t>View: 		User Interface, beobachtet ViewModel, zeigt dessen Inhalt an</a:t>
            </a:r>
          </a:p>
          <a:p>
            <a:r>
              <a:rPr lang="de-DE" sz="2000" dirty="0"/>
              <a:t>ViewModel:	UI-Logik, konvertiert Business Objekte in UI-Objekte</a:t>
            </a:r>
            <a:br>
              <a:rPr lang="de-DE" sz="2000" dirty="0"/>
            </a:br>
            <a:r>
              <a:rPr lang="de-DE" sz="2000" dirty="0"/>
              <a:t>		(z.B. Objekte in Strings oder Icons)</a:t>
            </a:r>
            <a:br>
              <a:rPr lang="de-DE" sz="2000" dirty="0"/>
            </a:br>
            <a:r>
              <a:rPr lang="de-DE" sz="2000" dirty="0"/>
              <a:t>		ruft Methoden auf Model auf, keine Kenntnis der View</a:t>
            </a:r>
          </a:p>
          <a:p>
            <a:endParaRPr lang="de-DE" sz="2000" dirty="0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69FD664D-240F-4F4D-AF01-C7E036C7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9924"/>
            <a:ext cx="7344800" cy="2210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185EC3-CAEC-43EA-A7FC-C990F5A28025}"/>
              </a:ext>
            </a:extLst>
          </p:cNvPr>
          <p:cNvSpPr txBox="1"/>
          <p:nvPr/>
        </p:nvSpPr>
        <p:spPr>
          <a:xfrm>
            <a:off x="5308600" y="1704201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Update</a:t>
            </a:r>
            <a:endParaRPr lang="en-D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0B3E7-00FC-4E57-87F4-3E6967F90431}"/>
              </a:ext>
            </a:extLst>
          </p:cNvPr>
          <p:cNvSpPr txBox="1"/>
          <p:nvPr/>
        </p:nvSpPr>
        <p:spPr>
          <a:xfrm>
            <a:off x="5308600" y="2300794"/>
            <a:ext cx="744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Notifies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22776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156-1775-435D-90E3-2D921006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- Pages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D553-E2EF-4C55-A201-293A5484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60290"/>
            <a:ext cx="10360122" cy="1781072"/>
          </a:xfrm>
        </p:spPr>
        <p:txBody>
          <a:bodyPr>
            <a:normAutofit/>
          </a:bodyPr>
          <a:lstStyle/>
          <a:p>
            <a:r>
              <a:rPr lang="de-DE" sz="2400" dirty="0"/>
              <a:t>Normalerweise:</a:t>
            </a:r>
            <a:br>
              <a:rPr lang="de-DE" sz="2400" dirty="0"/>
            </a:br>
            <a:r>
              <a:rPr lang="de-DE" sz="2400" dirty="0"/>
              <a:t>Eine NavigationPage mit mehereren Content, Tabbed, </a:t>
            </a:r>
            <a:r>
              <a:rPr lang="de-DE" sz="2400" dirty="0" err="1"/>
              <a:t>Carousel</a:t>
            </a:r>
            <a:r>
              <a:rPr lang="de-DE" sz="2400" dirty="0"/>
              <a:t> Pages</a:t>
            </a:r>
            <a:br>
              <a:rPr lang="de-DE" sz="2400" dirty="0"/>
            </a:br>
            <a:r>
              <a:rPr lang="de-DE" sz="2400" dirty="0" err="1"/>
              <a:t>NavigationPage</a:t>
            </a:r>
            <a:r>
              <a:rPr lang="de-DE" sz="2400" dirty="0"/>
              <a:t> besitzt Stack aus Pages für die Navigation</a:t>
            </a:r>
          </a:p>
          <a:p>
            <a:r>
              <a:rPr lang="de-DE" sz="2400" dirty="0"/>
              <a:t>Wenn MasterDetail dann auch nur eine NavigationPage</a:t>
            </a:r>
            <a:endParaRPr lang="en-DE" sz="24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B9E502D-30F6-4714-9E75-8063F8E3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4" y="1834958"/>
            <a:ext cx="7225145" cy="24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A76E-E1D8-4F42-8D40-A535BB50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View - Layouts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52EB-CDB4-4489-84FB-339D3F75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Contentpage</a:t>
            </a:r>
            <a:r>
              <a:rPr lang="de-DE" sz="2400" dirty="0"/>
              <a:t> besitzt ein Layout</a:t>
            </a:r>
          </a:p>
          <a:p>
            <a:r>
              <a:rPr lang="de-DE" sz="2400" dirty="0"/>
              <a:t>Oft verwendet:</a:t>
            </a:r>
          </a:p>
          <a:p>
            <a:pPr lvl="1"/>
            <a:r>
              <a:rPr lang="de-DE" sz="2000" dirty="0" err="1"/>
              <a:t>ScrollView</a:t>
            </a:r>
            <a:endParaRPr lang="de-DE" sz="2000" dirty="0"/>
          </a:p>
          <a:p>
            <a:pPr lvl="1"/>
            <a:r>
              <a:rPr lang="de-DE" sz="2000" dirty="0" err="1"/>
              <a:t>Stacklayout</a:t>
            </a:r>
            <a:endParaRPr lang="de-DE" sz="2000" dirty="0"/>
          </a:p>
          <a:p>
            <a:pPr lvl="1"/>
            <a:r>
              <a:rPr lang="de-DE" sz="2000" dirty="0" err="1"/>
              <a:t>RelativeLayout</a:t>
            </a:r>
            <a:endParaRPr lang="de-DE" sz="2000" dirty="0"/>
          </a:p>
          <a:p>
            <a:pPr lvl="1"/>
            <a:r>
              <a:rPr lang="de-DE" sz="2000" dirty="0"/>
              <a:t>Grid</a:t>
            </a:r>
          </a:p>
          <a:p>
            <a:r>
              <a:rPr lang="de-DE" sz="2400" dirty="0"/>
              <a:t>Layouts bestehen aus weiteren </a:t>
            </a:r>
            <a:br>
              <a:rPr lang="de-DE" sz="2400" dirty="0"/>
            </a:br>
            <a:r>
              <a:rPr lang="de-DE" sz="2400" dirty="0"/>
              <a:t>Layouts oder View Elementen</a:t>
            </a:r>
            <a:br>
              <a:rPr lang="de-DE" sz="2400" dirty="0"/>
            </a:br>
            <a:r>
              <a:rPr lang="de-DE" sz="2400" dirty="0"/>
              <a:t>(Label, Button,...)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6FB0-D818-4882-9521-B86EB2F9B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D4980-AC09-4AA4-848E-5F03F589EA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52"/>
          <a:stretch/>
        </p:blipFill>
        <p:spPr>
          <a:xfrm>
            <a:off x="5265737" y="0"/>
            <a:ext cx="3068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CDBB-EDF0-4C7A-BE18-99B6367E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View – Bindings und BindingContext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41C2-A777-41D3-8692-80AC8654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Bindings zwischen View und ViewModel entstehen durch BindingContexts</a:t>
            </a:r>
          </a:p>
          <a:p>
            <a:r>
              <a:rPr lang="de-DE"/>
              <a:t>View beobachtet ViewModel und zeigt Änderungen an</a:t>
            </a:r>
          </a:p>
          <a:p>
            <a:r>
              <a:rPr lang="de-DE"/>
              <a:t>ViewModel beobachtet View und gibt Benutzereingaben an Model weiter</a:t>
            </a:r>
          </a:p>
          <a:p>
            <a:r>
              <a:rPr lang="de-DE"/>
              <a:t>View bindet sich an (mindestens) ein ViewModel und greift auf dessen Daten zu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812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F5BB-A855-4B82-94C5-4F0A3536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Versionsverwaltung Git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9995-608A-486B-A427-A3FAD7B7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Repository (z.B.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/>
              <a:t>Tipp für euch: Jeder entwickelt auf seinem Branch, statt auf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Größere Projekte haben oft andere </a:t>
            </a:r>
            <a:r>
              <a:rPr lang="de-DE" dirty="0" err="1"/>
              <a:t>Branching</a:t>
            </a:r>
            <a:r>
              <a:rPr lang="de-DE" dirty="0"/>
              <a:t> Strategien, z.B. Feature </a:t>
            </a:r>
            <a:r>
              <a:rPr lang="de-DE" dirty="0" err="1"/>
              <a:t>Branching</a:t>
            </a:r>
            <a:endParaRPr lang="de-DE" dirty="0"/>
          </a:p>
          <a:p>
            <a:pPr lvl="1"/>
            <a:r>
              <a:rPr lang="de-DE" dirty="0"/>
              <a:t>Ihr könnt auch Feature </a:t>
            </a:r>
            <a:r>
              <a:rPr lang="de-DE" dirty="0" err="1"/>
              <a:t>Branching</a:t>
            </a:r>
            <a:r>
              <a:rPr lang="de-DE" dirty="0"/>
              <a:t> verwenden, wenn ihr wollt</a:t>
            </a:r>
          </a:p>
          <a:p>
            <a:pPr lvl="1"/>
            <a:r>
              <a:rPr lang="de-DE" dirty="0"/>
              <a:t>Aber generell nicht auf </a:t>
            </a:r>
            <a:r>
              <a:rPr lang="de-DE" dirty="0" err="1"/>
              <a:t>master</a:t>
            </a:r>
            <a:r>
              <a:rPr lang="de-DE" dirty="0"/>
              <a:t> arbeiten,</a:t>
            </a:r>
            <a:br>
              <a:rPr lang="de-DE" dirty="0"/>
            </a:br>
            <a:r>
              <a:rPr lang="de-DE" dirty="0"/>
              <a:t>keinen Code auf </a:t>
            </a:r>
            <a:r>
              <a:rPr lang="de-DE" dirty="0" err="1"/>
              <a:t>master</a:t>
            </a:r>
            <a:r>
              <a:rPr lang="de-DE" dirty="0"/>
              <a:t> pushen, der nicht kompiliert,</a:t>
            </a:r>
            <a:br>
              <a:rPr lang="de-DE" dirty="0"/>
            </a:br>
            <a:r>
              <a:rPr lang="de-DE" dirty="0"/>
              <a:t>nicht „</a:t>
            </a:r>
            <a:r>
              <a:rPr lang="de-DE" dirty="0" err="1"/>
              <a:t>force</a:t>
            </a:r>
            <a:r>
              <a:rPr lang="de-DE" dirty="0"/>
              <a:t>“ verwenden!</a:t>
            </a:r>
          </a:p>
          <a:p>
            <a:r>
              <a:rPr lang="de-DE" dirty="0" err="1"/>
              <a:t>Entwicklungsbranch</a:t>
            </a:r>
            <a:r>
              <a:rPr lang="de-DE" dirty="0"/>
              <a:t> auf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mergen</a:t>
            </a:r>
            <a:r>
              <a:rPr lang="de-DE" dirty="0"/>
              <a:t> wenn Code verwendbar</a:t>
            </a:r>
          </a:p>
          <a:p>
            <a:r>
              <a:rPr lang="de-DE" dirty="0"/>
              <a:t>Siehe SWT1 Einführungsfolien</a:t>
            </a:r>
          </a:p>
        </p:txBody>
      </p:sp>
    </p:spTree>
    <p:extLst>
      <p:ext uri="{BB962C8B-B14F-4D97-AF65-F5344CB8AC3E}">
        <p14:creationId xmlns:p14="http://schemas.microsoft.com/office/powerpoint/2010/main" val="318637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4343-33BB-40EA-B188-B839F8C2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Qualitätssicherung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B9D1-C30C-44FE-8C3F-66BA03AB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Visual Studio Unit Test Framework</a:t>
            </a:r>
          </a:p>
          <a:p>
            <a:pPr lvl="1"/>
            <a:r>
              <a:rPr lang="de-DE"/>
              <a:t>Tests laufen lokal auf dem Computer</a:t>
            </a:r>
          </a:p>
          <a:p>
            <a:pPr lvl="1"/>
            <a:r>
              <a:rPr lang="de-DE"/>
              <a:t>Plattformspezifische APIs können nicht getestet werden (Bluetooth, Push Notifications, ...)</a:t>
            </a:r>
          </a:p>
          <a:p>
            <a:r>
              <a:rPr lang="de-DE"/>
              <a:t>NUnit Lite Test Apps</a:t>
            </a:r>
          </a:p>
          <a:p>
            <a:pPr lvl="1"/>
            <a:r>
              <a:rPr lang="de-DE"/>
              <a:t>Tests laufen auf Endgerät</a:t>
            </a:r>
          </a:p>
          <a:p>
            <a:pPr lvl="1"/>
            <a:r>
              <a:rPr lang="de-DE"/>
              <a:t>Andere Schlagwörter! z.B. TestFixture statt TestClass</a:t>
            </a:r>
          </a:p>
          <a:p>
            <a:pPr lvl="1"/>
            <a:r>
              <a:rPr lang="de-DE"/>
              <a:t>Kann komplette Businesslogik incl. Plattformspezifischer APIs testen</a:t>
            </a:r>
          </a:p>
          <a:p>
            <a:pPr lvl="1"/>
            <a:r>
              <a:rPr lang="de-DE"/>
              <a:t>Nachteil: Keine Anzeige der Code Coverage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1213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CCBF-3D4C-4EE2-BBEC-800640AB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CB0D-F198-40C4-BB44-87C0BAF3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Direkt nach Projekterstellung: Xamarin NuGets aktualisieren</a:t>
            </a:r>
          </a:p>
          <a:p>
            <a:r>
              <a:rPr lang="de-DE"/>
              <a:t>Google Android Emulator funktioniert nicht, wenn Hyper-V aktiviert ist</a:t>
            </a:r>
          </a:p>
          <a:p>
            <a:pPr lvl="1"/>
            <a:r>
              <a:rPr lang="de-DE"/>
              <a:t>Entweder HV deaktivieren, oder Microsoft Emulator nehmen</a:t>
            </a:r>
            <a:br>
              <a:rPr lang="de-DE"/>
            </a:br>
            <a:r>
              <a:rPr lang="de-DE"/>
              <a:t>(sowieso viel schneller)</a:t>
            </a:r>
          </a:p>
          <a:p>
            <a:r>
              <a:rPr lang="de-DE"/>
              <a:t>Bei Projekteinstellungen: PCL nehmen, nicht Shared Project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094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87F-4C3B-40DC-B866-699EC78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2E0B-C212-4A8C-8505-1A1EBF2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Visual Studio Community Edition – kostenlos für alle</a:t>
            </a:r>
            <a:br>
              <a:rPr lang="de-DE"/>
            </a:br>
            <a:r>
              <a:rPr lang="de-DE">
                <a:hlinkClick r:id="rId2"/>
              </a:rPr>
              <a:t>https://aka.ms/vsdownload</a:t>
            </a:r>
            <a:endParaRPr lang="de-DE"/>
          </a:p>
          <a:p>
            <a:r>
              <a:rPr lang="de-DE"/>
              <a:t>Visual Studio Enterprise Edition - kostenlos für KIT Studenten</a:t>
            </a:r>
            <a:br>
              <a:rPr lang="de-DE"/>
            </a:br>
            <a:r>
              <a:rPr lang="de-DE"/>
              <a:t>Coole Funktion: iOS Simulator von Mac auf Windows Streamen</a:t>
            </a:r>
            <a:br>
              <a:rPr lang="de-DE"/>
            </a:br>
            <a:r>
              <a:rPr lang="de-DE">
                <a:hlinkClick r:id="rId3"/>
              </a:rPr>
              <a:t>https://kit.onthehub.com</a:t>
            </a:r>
            <a:endParaRPr lang="de-DE"/>
          </a:p>
          <a:p>
            <a:r>
              <a:rPr lang="de-DE"/>
              <a:t>MVA-Kurs „Einführung in Xamarin“ von Dominik Doerner</a:t>
            </a:r>
            <a:br>
              <a:rPr lang="de-DE"/>
            </a:br>
            <a:r>
              <a:rPr lang="de-DE">
                <a:hlinkClick r:id="rId4"/>
              </a:rPr>
              <a:t>https://channel9.msdn.com/Series/Einfhrung-in-Xamarin</a:t>
            </a:r>
            <a:endParaRPr lang="de-DE"/>
          </a:p>
          <a:p>
            <a:r>
              <a:rPr lang="de-DE"/>
              <a:t>Visual Studio Emulator for Android (Schneller als Google Emulator)</a:t>
            </a:r>
            <a:br>
              <a:rPr lang="de-DE"/>
            </a:br>
            <a:r>
              <a:rPr lang="de-DE"/>
              <a:t>Braucht Hyper-V, funktioniert nicht mit Windows Home Edition</a:t>
            </a:r>
            <a:br>
              <a:rPr lang="de-DE"/>
            </a:br>
            <a:r>
              <a:rPr lang="de-DE">
                <a:hlinkClick r:id="rId5"/>
              </a:rPr>
              <a:t>https://www.visualstudio.com/vs/msft-android-emulator/</a:t>
            </a:r>
            <a:endParaRPr lang="de-DE"/>
          </a:p>
          <a:p>
            <a:r>
              <a:rPr lang="de-DE"/>
              <a:t>Viele Beispiele zu Xamarin.Forms Projekten</a:t>
            </a:r>
            <a:br>
              <a:rPr lang="de-DE"/>
            </a:br>
            <a:r>
              <a:rPr lang="de-DE">
                <a:hlinkClick r:id="rId6"/>
              </a:rPr>
              <a:t>https://github.com/xamarin/xamarin-forms-samples</a:t>
            </a:r>
            <a:br>
              <a:rPr lang="de-DE"/>
            </a:br>
            <a:r>
              <a:rPr lang="de-DE">
                <a:hlinkClick r:id="rId7"/>
              </a:rPr>
              <a:t>https://developer.xamarin.com/samples/xamarin-forms/all/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1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DBB4-F069-4B97-99B4-342215B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Motivation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BFA0-F7C4-4636-B948-5A27AFE0A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Natives Programmieren</a:t>
            </a:r>
            <a:endParaRPr lang="en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44AB8F7-E4F2-4A15-90E4-D6C9E1C5F2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517191"/>
              </p:ext>
            </p:extLst>
          </p:nvPr>
        </p:nvGraphicFramePr>
        <p:xfrm>
          <a:off x="839788" y="2505075"/>
          <a:ext cx="5157786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360402384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277370450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00623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iOS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Android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Windows</a:t>
                      </a:r>
                      <a:endParaRPr lang="en-DE" dirty="0"/>
                    </a:p>
                  </a:txBody>
                  <a:tcPr marL="112704" marR="112704"/>
                </a:tc>
                <a:extLst>
                  <a:ext uri="{0D108BD9-81ED-4DB2-BD59-A6C34878D82A}">
                    <a16:rowId xmlns:a16="http://schemas.microsoft.com/office/drawing/2014/main" val="106272096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Swift/ObjC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Java/Kotlin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C# + XAML</a:t>
                      </a:r>
                    </a:p>
                  </a:txBody>
                  <a:tcPr marL="112704" marR="112704"/>
                </a:tc>
                <a:extLst>
                  <a:ext uri="{0D108BD9-81ED-4DB2-BD59-A6C34878D82A}">
                    <a16:rowId xmlns:a16="http://schemas.microsoft.com/office/drawing/2014/main" val="141500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iOS UI</a:t>
                      </a:r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dirty="0"/>
                        <a:t>Android UI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Windows UI</a:t>
                      </a:r>
                    </a:p>
                    <a:p>
                      <a:pPr algn="ctr"/>
                      <a:endParaRPr lang="en-DE" sz="1400" dirty="0"/>
                    </a:p>
                  </a:txBody>
                  <a:tcPr marL="112704" marR="112704"/>
                </a:tc>
                <a:extLst>
                  <a:ext uri="{0D108BD9-81ED-4DB2-BD59-A6C34878D82A}">
                    <a16:rowId xmlns:a16="http://schemas.microsoft.com/office/drawing/2014/main" val="283456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iOS</a:t>
                      </a:r>
                    </a:p>
                    <a:p>
                      <a:pPr algn="ctr"/>
                      <a:r>
                        <a:rPr lang="de-DE" dirty="0"/>
                        <a:t>Logic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Android Logic</a:t>
                      </a:r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Windows Logic</a:t>
                      </a:r>
                      <a:endParaRPr lang="en-DE" dirty="0"/>
                    </a:p>
                  </a:txBody>
                  <a:tcPr marL="112704" marR="112704"/>
                </a:tc>
                <a:extLst>
                  <a:ext uri="{0D108BD9-81ED-4DB2-BD59-A6C34878D82A}">
                    <a16:rowId xmlns:a16="http://schemas.microsoft.com/office/drawing/2014/main" val="1889520508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marL="112704" marR="112704"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marL="112704" marR="112704"/>
                </a:tc>
                <a:extLst>
                  <a:ext uri="{0D108BD9-81ED-4DB2-BD59-A6C34878D82A}">
                    <a16:rowId xmlns:a16="http://schemas.microsoft.com/office/drawing/2014/main" val="82828190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3FADC-3888-4403-81D0-1E1320169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Xamarin.Forms</a:t>
            </a:r>
            <a:endParaRPr lang="en-DE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CCE16E5-24B1-4D97-9F07-A24AA4D987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4002863"/>
              </p:ext>
            </p:extLst>
          </p:nvPr>
        </p:nvGraphicFramePr>
        <p:xfrm>
          <a:off x="6172200" y="2505075"/>
          <a:ext cx="5183187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288704607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1960914525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29323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iOS</a:t>
                      </a:r>
                      <a:endParaRPr lang="en-DE" dirty="0"/>
                    </a:p>
                  </a:txBody>
                  <a:tcPr marL="113216" marR="113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Android</a:t>
                      </a:r>
                      <a:endParaRPr lang="en-DE" dirty="0"/>
                    </a:p>
                  </a:txBody>
                  <a:tcPr marL="113216" marR="113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Windows 10</a:t>
                      </a:r>
                      <a:endParaRPr lang="en-DE" dirty="0"/>
                    </a:p>
                  </a:txBody>
                  <a:tcPr marL="113216" marR="113216"/>
                </a:tc>
                <a:extLst>
                  <a:ext uri="{0D108BD9-81ED-4DB2-BD59-A6C34878D82A}">
                    <a16:rowId xmlns:a16="http://schemas.microsoft.com/office/drawing/2014/main" val="286856332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C# und XAML</a:t>
                      </a:r>
                      <a:endParaRPr lang="en-DE" sz="1800" dirty="0"/>
                    </a:p>
                  </a:txBody>
                  <a:tcPr marL="113216" marR="113216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5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iOS UI Anpassungen</a:t>
                      </a:r>
                      <a:endParaRPr lang="en-DE" sz="1600" dirty="0"/>
                    </a:p>
                  </a:txBody>
                  <a:tcPr marL="113216" marR="11321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 UI Anpassungen</a:t>
                      </a:r>
                      <a:endParaRPr kumimoji="0" lang="en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216" marR="113216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UI Anpassungen</a:t>
                      </a:r>
                      <a:endParaRPr kumimoji="0" lang="en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216" marR="113216"/>
                </a:tc>
                <a:extLst>
                  <a:ext uri="{0D108BD9-81ED-4DB2-BD59-A6C34878D82A}">
                    <a16:rowId xmlns:a16="http://schemas.microsoft.com/office/drawing/2014/main" val="361198288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Xamarin.Forms Shared UI</a:t>
                      </a:r>
                    </a:p>
                    <a:p>
                      <a:pPr algn="ctr"/>
                      <a:endParaRPr lang="de-DE" dirty="0"/>
                    </a:p>
                  </a:txBody>
                  <a:tcPr marL="113216" marR="113216"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6841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Shared Logic</a:t>
                      </a:r>
                    </a:p>
                  </a:txBody>
                  <a:tcPr marL="113216" marR="113216"/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134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Verwendung von .NET Bibliotheken</a:t>
                      </a:r>
                    </a:p>
                  </a:txBody>
                  <a:tcPr marL="113216" marR="113216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6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47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0E0-B1CC-4609-89C1-9B7B8C7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DEMO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F624-F7B6-42B8-9FD1-4267116B9F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4589463"/>
            <a:ext cx="9677400" cy="150018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Code, Code, Code</a:t>
            </a:r>
          </a:p>
          <a:p>
            <a:pPr marL="0" lvl="0" indent="0">
              <a:buNone/>
            </a:pP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Visual Studio</a:t>
            </a:r>
          </a:p>
          <a:p>
            <a:pPr marL="0" lvl="0" indent="0">
              <a:buNone/>
            </a:pP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View – </a:t>
            </a:r>
            <a:r>
              <a:rPr lang="de-DE" sz="2200" dirty="0" err="1">
                <a:solidFill>
                  <a:prstClr val="black">
                    <a:tint val="75000"/>
                  </a:prstClr>
                </a:solidFill>
              </a:rPr>
              <a:t>ViewModel</a:t>
            </a: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de-DE" sz="2200" dirty="0" err="1">
                <a:solidFill>
                  <a:prstClr val="black">
                    <a:tint val="75000"/>
                  </a:prstClr>
                </a:solidFill>
              </a:rPr>
              <a:t>Databinding</a:t>
            </a: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 an </a:t>
            </a:r>
            <a:r>
              <a:rPr lang="de-DE" sz="2200" dirty="0" err="1">
                <a:solidFill>
                  <a:prstClr val="black">
                    <a:tint val="75000"/>
                  </a:prstClr>
                </a:solidFill>
              </a:rPr>
              <a:t>Xamarin</a:t>
            </a: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 Beispiel</a:t>
            </a:r>
          </a:p>
          <a:p>
            <a:pPr marL="0" lvl="0" indent="0">
              <a:buNone/>
            </a:pPr>
            <a:r>
              <a:rPr lang="de-DE" sz="2200" dirty="0">
                <a:solidFill>
                  <a:prstClr val="black">
                    <a:tint val="75000"/>
                  </a:prstClr>
                </a:solidFill>
              </a:rPr>
              <a:t>View Layouts an eigenem Beispiel</a:t>
            </a:r>
          </a:p>
          <a:p>
            <a:pPr marL="0" lvl="0" indent="0">
              <a:buNone/>
            </a:pPr>
            <a:endParaRPr lang="en-DE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57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CDB884-2314-4F44-B49E-3C6C1F659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Andreas Mai | ESCde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89D1-FD13-4DB1-8565-2CBF688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ASP.NET Core REST API Basics</a:t>
            </a:r>
            <a:br>
              <a:rPr lang="de-DE" dirty="0"/>
            </a:br>
            <a:r>
              <a:rPr lang="de-DE" dirty="0"/>
              <a:t>und Zugriff vom Client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41518-C174-4E59-95E2-33AEA0834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07.12.2017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28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BE34-277A-41AA-9054-1A005EF4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REST API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801A-545B-4790-A8E9-E91499E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Webzugriff auf Daten in einer Datenbank, ohne direkt auf die Daten zuzugreifen</a:t>
            </a:r>
          </a:p>
          <a:p>
            <a:r>
              <a:rPr lang="de-DE"/>
              <a:t>Client sendet HTTP Anfrage an die REST API</a:t>
            </a:r>
            <a:br>
              <a:rPr lang="de-DE"/>
            </a:br>
            <a:r>
              <a:rPr lang="de-DE"/>
              <a:t>-&gt; API bearbeitet Anfrage und sendet Anfrage(n) an die Datenbank</a:t>
            </a:r>
          </a:p>
          <a:p>
            <a:r>
              <a:rPr lang="de-DE"/>
              <a:t>Datenübertragung über JSON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221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FFC-5FA6-4307-AFA8-5300C916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 - HTTP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D431-6267-4A44-A1B1-E79B2580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Hauptsächlich 5 Befehle:</a:t>
            </a:r>
          </a:p>
          <a:p>
            <a:pPr lvl="1"/>
            <a:r>
              <a:rPr lang="de-DE" b="1" dirty="0"/>
              <a:t>GET</a:t>
            </a:r>
            <a:r>
              <a:rPr lang="de-DE" dirty="0"/>
              <a:t> – Fragt Daten ab, ändert aber keine („</a:t>
            </a:r>
            <a:r>
              <a:rPr lang="de-DE" dirty="0" err="1"/>
              <a:t>safe</a:t>
            </a:r>
            <a:r>
              <a:rPr lang="de-DE" dirty="0"/>
              <a:t>“)</a:t>
            </a:r>
            <a:br>
              <a:rPr lang="de-DE" dirty="0"/>
            </a:br>
            <a:r>
              <a:rPr lang="de-DE" dirty="0"/>
              <a:t>Beispiel: GET </a:t>
            </a:r>
            <a:r>
              <a:rPr lang="de-DE" dirty="0" err="1"/>
              <a:t>shiftplan</a:t>
            </a:r>
            <a:r>
              <a:rPr lang="de-DE" dirty="0"/>
              <a:t>/</a:t>
            </a:r>
            <a:r>
              <a:rPr lang="de-DE" dirty="0" err="1"/>
              <a:t>shifts?date</a:t>
            </a:r>
            <a:r>
              <a:rPr lang="de-DE" dirty="0"/>
              <a:t>=2017-12-07</a:t>
            </a:r>
          </a:p>
          <a:p>
            <a:pPr lvl="1"/>
            <a:r>
              <a:rPr lang="de-DE" b="1" dirty="0"/>
              <a:t>POST</a:t>
            </a:r>
            <a:r>
              <a:rPr lang="de-DE" dirty="0"/>
              <a:t> – Erzeugt neues Datum, gibt neu erstelltes Datum zurück</a:t>
            </a:r>
            <a:br>
              <a:rPr lang="de-DE" dirty="0"/>
            </a:br>
            <a:r>
              <a:rPr lang="de-DE" dirty="0"/>
              <a:t>Beispiel: POST </a:t>
            </a:r>
            <a:r>
              <a:rPr lang="de-DE" dirty="0" err="1"/>
              <a:t>shiftplan</a:t>
            </a:r>
            <a:r>
              <a:rPr lang="de-DE" dirty="0"/>
              <a:t>/</a:t>
            </a:r>
            <a:r>
              <a:rPr lang="de-DE" dirty="0" err="1"/>
              <a:t>shifts</a:t>
            </a:r>
            <a:endParaRPr lang="de-DE" dirty="0"/>
          </a:p>
          <a:p>
            <a:pPr lvl="1"/>
            <a:r>
              <a:rPr lang="de-DE" b="1" dirty="0"/>
              <a:t>PATCH</a:t>
            </a:r>
            <a:r>
              <a:rPr lang="de-DE" dirty="0"/>
              <a:t> – Ändert ein Datum, gibt vollständiges Datum zurück</a:t>
            </a:r>
            <a:br>
              <a:rPr lang="de-DE" dirty="0"/>
            </a:br>
            <a:r>
              <a:rPr lang="de-DE" dirty="0"/>
              <a:t>Beispiel: PATCH </a:t>
            </a:r>
            <a:r>
              <a:rPr lang="de-DE" dirty="0" err="1"/>
              <a:t>shiftplan</a:t>
            </a:r>
            <a:r>
              <a:rPr lang="de-DE" dirty="0"/>
              <a:t>/</a:t>
            </a:r>
            <a:r>
              <a:rPr lang="de-DE" dirty="0" err="1"/>
              <a:t>shifts</a:t>
            </a:r>
            <a:r>
              <a:rPr lang="de-DE" dirty="0"/>
              <a:t>/0097d8ab-de05-4f68-87dc-78314e6e0c4c</a:t>
            </a:r>
          </a:p>
          <a:p>
            <a:pPr lvl="1"/>
            <a:r>
              <a:rPr lang="de-DE" i="1" dirty="0"/>
              <a:t>PUT</a:t>
            </a:r>
            <a:r>
              <a:rPr lang="de-DE" dirty="0"/>
              <a:t> – Erzeugt neues Datum, wird geändert, falls bereits vorhanden</a:t>
            </a:r>
          </a:p>
          <a:p>
            <a:pPr lvl="1"/>
            <a:r>
              <a:rPr lang="de-DE" b="1" dirty="0"/>
              <a:t>DELETE</a:t>
            </a:r>
            <a:r>
              <a:rPr lang="de-DE" dirty="0"/>
              <a:t> – Löscht ein Datum</a:t>
            </a:r>
            <a:br>
              <a:rPr lang="de-DE" dirty="0"/>
            </a:br>
            <a:r>
              <a:rPr lang="de-DE" dirty="0"/>
              <a:t>Beispiel: DELETE </a:t>
            </a:r>
            <a:r>
              <a:rPr lang="de-DE" dirty="0" err="1"/>
              <a:t>shiftplan</a:t>
            </a:r>
            <a:r>
              <a:rPr lang="de-DE" dirty="0"/>
              <a:t>/</a:t>
            </a:r>
            <a:r>
              <a:rPr lang="de-DE" dirty="0" err="1"/>
              <a:t>shifts</a:t>
            </a:r>
            <a:r>
              <a:rPr lang="de-DE" dirty="0"/>
              <a:t>/0097d8ab-de05-4f68-87dc-78314e6e0c4c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005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225F-2AB2-49F1-A4E7-C61D0ED4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HttpClient</a:t>
            </a:r>
            <a:r>
              <a:rPr lang="de-DE" dirty="0"/>
              <a:t> und </a:t>
            </a:r>
            <a:r>
              <a:rPr lang="de-DE" dirty="0" err="1"/>
              <a:t>Newtonsoft.JSON</a:t>
            </a:r>
            <a:r>
              <a:rPr lang="de-DE" dirty="0"/>
              <a:t> – C#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918-D085-48AE-B6C5-CFB01D8F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HttpClient</a:t>
            </a:r>
            <a:r>
              <a:rPr lang="de-DE" dirty="0"/>
              <a:t> - im Client</a:t>
            </a:r>
          </a:p>
          <a:p>
            <a:pPr lvl="1"/>
            <a:r>
              <a:rPr lang="de-DE" dirty="0"/>
              <a:t>Wird verwendet, um HTTP Anfragen vom Client (an die REST API) zu erstellen</a:t>
            </a:r>
          </a:p>
          <a:p>
            <a:pPr lvl="1"/>
            <a:r>
              <a:rPr lang="de-DE" dirty="0"/>
              <a:t>Erbt von </a:t>
            </a:r>
            <a:r>
              <a:rPr lang="de-DE" dirty="0" err="1"/>
              <a:t>IDisposable</a:t>
            </a:r>
            <a:r>
              <a:rPr lang="de-DE" dirty="0"/>
              <a:t> – muss nach dem Benutzen geschlossen werden</a:t>
            </a:r>
          </a:p>
          <a:p>
            <a:r>
              <a:rPr lang="de-DE" dirty="0" err="1"/>
              <a:t>Newtonsoft.JSON</a:t>
            </a:r>
            <a:r>
              <a:rPr lang="de-DE" dirty="0"/>
              <a:t> – im Client und im Backend</a:t>
            </a:r>
          </a:p>
          <a:p>
            <a:pPr lvl="1"/>
            <a:r>
              <a:rPr lang="de-DE" dirty="0" err="1"/>
              <a:t>NuGet</a:t>
            </a:r>
            <a:r>
              <a:rPr lang="de-DE" dirty="0"/>
              <a:t> Bibliothek zum (De-)Codieren in/von JSON</a:t>
            </a:r>
          </a:p>
        </p:txBody>
      </p:sp>
    </p:spTree>
    <p:extLst>
      <p:ext uri="{BB962C8B-B14F-4D97-AF65-F5344CB8AC3E}">
        <p14:creationId xmlns:p14="http://schemas.microsoft.com/office/powerpoint/2010/main" val="412716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CCBF-3D4C-4EE2-BBEC-800640AB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Tipps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CB0D-F198-40C4-BB44-87C0BAF3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ASP.NET Core Projekt benötigt eventuell (Model) Klassen, welche auch in der App benötigt werden</a:t>
            </a:r>
          </a:p>
          <a:p>
            <a:r>
              <a:rPr lang="de-DE" dirty="0"/>
              <a:t>Vorschlag:</a:t>
            </a:r>
            <a:br>
              <a:rPr lang="de-DE" dirty="0"/>
            </a:br>
            <a:r>
              <a:rPr lang="de-DE" dirty="0"/>
              <a:t>-&gt; 6 Projekte: iOS, Android, Win10, </a:t>
            </a:r>
            <a:r>
              <a:rPr lang="de-DE" dirty="0" err="1"/>
              <a:t>Xamarin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Code, Model-Klassen, Backend</a:t>
            </a:r>
          </a:p>
          <a:p>
            <a:r>
              <a:rPr lang="de-DE" dirty="0"/>
              <a:t>Postman als Programm zum Testen der REST API</a:t>
            </a:r>
          </a:p>
          <a:p>
            <a:r>
              <a:rPr lang="de-DE" dirty="0"/>
              <a:t>ASP.NET (Windows) != ASP.NET Core (Windows, </a:t>
            </a:r>
            <a:r>
              <a:rPr lang="de-DE" dirty="0" err="1"/>
              <a:t>macOS</a:t>
            </a:r>
            <a:r>
              <a:rPr lang="de-DE" dirty="0"/>
              <a:t>, Linux)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35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87F-4C3B-40DC-B866-699EC78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2E0B-C212-4A8C-8505-1A1EBF2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Postman</a:t>
            </a:r>
            <a:br>
              <a:rPr lang="de-DE" dirty="0"/>
            </a:br>
            <a:r>
              <a:rPr lang="de-DE" dirty="0">
                <a:hlinkClick r:id="rId2"/>
              </a:rPr>
              <a:t>https://www.getpostman.com/</a:t>
            </a:r>
            <a:endParaRPr lang="de-DE" dirty="0"/>
          </a:p>
          <a:p>
            <a:r>
              <a:rPr lang="de-DE" dirty="0"/>
              <a:t>Altes aber gut beschriebenes Tutorial zur Verbindung zu SQL Server</a:t>
            </a:r>
            <a:br>
              <a:rPr lang="de-DE" dirty="0"/>
            </a:br>
            <a:r>
              <a:rPr lang="de-DE" dirty="0">
                <a:hlinkClick r:id="rId3"/>
              </a:rPr>
              <a:t>https://www.codeproject.com/Articles/4416/Beginners-guide-to-accessing-SQL-Server-through-C</a:t>
            </a:r>
            <a:endParaRPr lang="de-DE" dirty="0"/>
          </a:p>
          <a:p>
            <a:r>
              <a:rPr lang="de-DE" dirty="0" err="1"/>
              <a:t>Xamarin.Forms</a:t>
            </a:r>
            <a:r>
              <a:rPr lang="de-DE" dirty="0"/>
              <a:t> + ASP.NET Codebeispiel – </a:t>
            </a:r>
            <a:r>
              <a:rPr lang="de-DE" dirty="0" err="1"/>
              <a:t>Todo</a:t>
            </a:r>
            <a:r>
              <a:rPr lang="de-DE" dirty="0"/>
              <a:t> Liste</a:t>
            </a:r>
            <a:br>
              <a:rPr lang="de-DE" dirty="0"/>
            </a:br>
            <a:r>
              <a:rPr lang="de-DE" dirty="0">
                <a:hlinkClick r:id="rId4"/>
              </a:rPr>
              <a:t>https://github.com/xamarin/xamarin-forms-samples/tree/master/WebServices/TodoREST</a:t>
            </a:r>
            <a:endParaRPr lang="de-DE" dirty="0"/>
          </a:p>
          <a:p>
            <a:r>
              <a:rPr lang="de-DE" dirty="0" err="1"/>
              <a:t>Xamarin.Forms</a:t>
            </a:r>
            <a:r>
              <a:rPr lang="de-DE" dirty="0"/>
              <a:t> Codebeispiel – </a:t>
            </a:r>
            <a:r>
              <a:rPr lang="de-DE" dirty="0" err="1"/>
              <a:t>HttpClient</a:t>
            </a:r>
            <a:r>
              <a:rPr lang="de-DE" dirty="0"/>
              <a:t> und </a:t>
            </a:r>
            <a:r>
              <a:rPr lang="de-DE" dirty="0" err="1"/>
              <a:t>Newtonsoft.JSON</a:t>
            </a:r>
            <a:br>
              <a:rPr lang="de-DE" dirty="0"/>
            </a:br>
            <a:r>
              <a:rPr lang="de-DE" dirty="0">
                <a:hlinkClick r:id="rId5"/>
              </a:rPr>
              <a:t>https://github.com/conceptdev/xamarin-forms-samples/tree/master/HttpClient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66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C7DDC-8DF7-4E89-BE54-CDAAE3A3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5A037-9058-484D-BEE4-10105F6A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 Präsentation und </a:t>
            </a:r>
            <a:r>
              <a:rPr lang="de-DE" dirty="0" err="1"/>
              <a:t>ESCde.Cars</a:t>
            </a:r>
            <a:r>
              <a:rPr lang="de-DE" dirty="0"/>
              <a:t> Beispielprojekt</a:t>
            </a:r>
            <a:br>
              <a:rPr lang="de-DE" dirty="0"/>
            </a:br>
            <a:r>
              <a:rPr lang="de-DE" dirty="0"/>
              <a:t>https://github.com/Canonip/ESCde.Cars</a:t>
            </a:r>
          </a:p>
        </p:txBody>
      </p:sp>
    </p:spTree>
    <p:extLst>
      <p:ext uri="{BB962C8B-B14F-4D97-AF65-F5344CB8AC3E}">
        <p14:creationId xmlns:p14="http://schemas.microsoft.com/office/powerpoint/2010/main" val="6686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95B5-63B2-4DD5-B149-9A77C3EA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B3B3B-3B5B-41E7-B816-41568C90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Eine Programmiersprache – C#</a:t>
            </a:r>
          </a:p>
          <a:p>
            <a:r>
              <a:rPr lang="de-DE"/>
              <a:t>Eine IDE – Visual Studio</a:t>
            </a:r>
          </a:p>
          <a:p>
            <a:r>
              <a:rPr lang="de-DE"/>
              <a:t>Hoher Anteil an Shared Code – Geschäftslogik und User Interface</a:t>
            </a:r>
          </a:p>
          <a:p>
            <a:r>
              <a:rPr lang="de-DE"/>
              <a:t>Verwendung von .NET Technologien – altbewährt</a:t>
            </a:r>
          </a:p>
          <a:p>
            <a:r>
              <a:rPr lang="de-DE"/>
              <a:t>Trotz allem: Native-Feeling auf den einzelnen Plattformen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5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62282D-ADB9-4399-8874-D6B13CA1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91" y="3101307"/>
            <a:ext cx="5648809" cy="19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7E487-5374-4281-9C6A-74931D4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Programmiersprachen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ABC3-8D1C-40A4-8422-014B6DF5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C#</a:t>
            </a:r>
          </a:p>
          <a:p>
            <a:pPr lvl="1"/>
            <a:r>
              <a:rPr lang="de-DE" dirty="0"/>
              <a:t>Syntaktische Ähnlichkeit zu Java</a:t>
            </a:r>
          </a:p>
          <a:p>
            <a:pPr lvl="1"/>
            <a:r>
              <a:rPr lang="de-DE" dirty="0"/>
              <a:t>Implizite Getter und Setter als Properties</a:t>
            </a:r>
          </a:p>
          <a:p>
            <a:pPr lvl="1"/>
            <a:r>
              <a:rPr lang="de-DE" dirty="0"/>
              <a:t>Diverser syntaktischer Zucker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XAML</a:t>
            </a:r>
          </a:p>
          <a:p>
            <a:pPr lvl="1"/>
            <a:r>
              <a:rPr lang="de-DE" dirty="0"/>
              <a:t>Nur für UI-Design</a:t>
            </a:r>
          </a:p>
          <a:p>
            <a:pPr lvl="1"/>
            <a:r>
              <a:rPr lang="de-DE" dirty="0"/>
              <a:t>Auf Basis von XML</a:t>
            </a:r>
          </a:p>
          <a:p>
            <a:pPr lvl="1"/>
            <a:r>
              <a:rPr lang="de-DE" dirty="0"/>
              <a:t>Wird vom Compiler in C# übersetzt</a:t>
            </a:r>
          </a:p>
          <a:p>
            <a:pPr lvl="1"/>
            <a:r>
              <a:rPr lang="de-DE" dirty="0"/>
              <a:t>Deutlich übersichtlicher als der gleiche Code in C#</a:t>
            </a:r>
          </a:p>
        </p:txBody>
      </p:sp>
    </p:spTree>
    <p:extLst>
      <p:ext uri="{BB962C8B-B14F-4D97-AF65-F5344CB8AC3E}">
        <p14:creationId xmlns:p14="http://schemas.microsoft.com/office/powerpoint/2010/main" val="9081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C2DF-4150-4805-A599-AB7C949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Vergleich</a:t>
            </a:r>
            <a:r>
              <a:rPr lang="de-DE" dirty="0"/>
              <a:t> C# - Java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12C9-2D70-473E-8717-868CE678C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C#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8FBC9-2F4D-4C5F-9198-50B377B81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Class/Namespace/Assembly</a:t>
            </a:r>
          </a:p>
          <a:p>
            <a:r>
              <a:rPr lang="de-DE" sz="2400" dirty="0"/>
              <a:t>Properties</a:t>
            </a:r>
          </a:p>
          <a:p>
            <a:r>
              <a:rPr lang="de-DE" sz="2400" dirty="0"/>
              <a:t>Operatorüberladung (wie in C++)</a:t>
            </a:r>
          </a:p>
          <a:p>
            <a:r>
              <a:rPr lang="de-DE" sz="2400" dirty="0"/>
              <a:t>Events</a:t>
            </a:r>
          </a:p>
          <a:p>
            <a:r>
              <a:rPr lang="de-DE" sz="2400" dirty="0" err="1"/>
              <a:t>Async</a:t>
            </a:r>
            <a:endParaRPr lang="de-DE" sz="2400" dirty="0"/>
          </a:p>
          <a:p>
            <a:r>
              <a:rPr lang="de-DE" sz="2400" dirty="0"/>
              <a:t>LINQ (Language Integrated Query)</a:t>
            </a:r>
          </a:p>
          <a:p>
            <a:endParaRPr lang="en-DE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7EBBF-E29C-4C3B-974C-486E8B19C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Java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BCC-63BB-4DCF-A152-961EC5B9EF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Class/Package/.jar-File</a:t>
            </a:r>
          </a:p>
          <a:p>
            <a:r>
              <a:rPr lang="de-DE" sz="2400" dirty="0"/>
              <a:t>Getter und Setter Methoden</a:t>
            </a:r>
          </a:p>
          <a:p>
            <a:endParaRPr lang="de-DE" sz="2400" dirty="0"/>
          </a:p>
          <a:p>
            <a:r>
              <a:rPr lang="de-DE" sz="2400" dirty="0"/>
              <a:t>Observer Pattern</a:t>
            </a:r>
            <a:br>
              <a:rPr lang="de-DE" sz="2400" dirty="0"/>
            </a:br>
            <a:r>
              <a:rPr lang="de-DE" sz="2400" dirty="0"/>
              <a:t>Android: Callback Methoden</a:t>
            </a:r>
          </a:p>
        </p:txBody>
      </p:sp>
    </p:spTree>
    <p:extLst>
      <p:ext uri="{BB962C8B-B14F-4D97-AF65-F5344CB8AC3E}">
        <p14:creationId xmlns:p14="http://schemas.microsoft.com/office/powerpoint/2010/main" val="34094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95B5-63B2-4DD5-B149-9A77C3EA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und Events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B3B3B-3B5B-41E7-B816-41568C90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Asynchrone Methoden</a:t>
            </a:r>
          </a:p>
          <a:p>
            <a:r>
              <a:rPr lang="de-DE" dirty="0" err="1"/>
              <a:t>async</a:t>
            </a:r>
            <a:r>
              <a:rPr lang="de-DE" dirty="0"/>
              <a:t> Stichwort in Deklaration, </a:t>
            </a:r>
            <a:r>
              <a:rPr lang="de-DE" dirty="0" err="1"/>
              <a:t>await</a:t>
            </a:r>
            <a:r>
              <a:rPr lang="de-DE" dirty="0"/>
              <a:t> beim Aufrufen</a:t>
            </a:r>
          </a:p>
          <a:p>
            <a:r>
              <a:rPr lang="de-DE" dirty="0"/>
              <a:t>3 Mögliche Rückgabewerte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-&gt; </a:t>
            </a:r>
            <a:r>
              <a:rPr lang="de-DE" dirty="0" err="1"/>
              <a:t>Fire</a:t>
            </a:r>
            <a:r>
              <a:rPr lang="de-DE" dirty="0"/>
              <a:t> and Forget (nicht empfohlen)</a:t>
            </a:r>
          </a:p>
          <a:p>
            <a:pPr lvl="1"/>
            <a:r>
              <a:rPr lang="de-DE" dirty="0"/>
              <a:t>Task -&gt; </a:t>
            </a:r>
            <a:r>
              <a:rPr lang="de-DE" dirty="0" err="1"/>
              <a:t>await</a:t>
            </a:r>
            <a:r>
              <a:rPr lang="de-DE" dirty="0"/>
              <a:t> gibt </a:t>
            </a:r>
            <a:r>
              <a:rPr lang="de-DE" dirty="0" err="1"/>
              <a:t>void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Task&lt;T&gt; -&gt; </a:t>
            </a:r>
            <a:r>
              <a:rPr lang="de-DE" dirty="0" err="1"/>
              <a:t>await</a:t>
            </a:r>
            <a:r>
              <a:rPr lang="de-DE" dirty="0"/>
              <a:t> gibt T zurück</a:t>
            </a:r>
          </a:p>
          <a:p>
            <a:r>
              <a:rPr lang="de-DE" dirty="0"/>
              <a:t>Events werden vom Eventhandler aufgerufen</a:t>
            </a:r>
          </a:p>
          <a:p>
            <a:r>
              <a:rPr lang="de-DE" dirty="0"/>
              <a:t>„Eventmethoden“ müssen sich beim Eventhandler registrieren</a:t>
            </a:r>
            <a:br>
              <a:rPr lang="de-DE" dirty="0"/>
            </a:br>
            <a:r>
              <a:rPr lang="de-DE" dirty="0"/>
              <a:t>-&gt; vgl. Observer design </a:t>
            </a:r>
            <a:r>
              <a:rPr lang="de-DE" dirty="0" err="1"/>
              <a:t>pattern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4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7AADF8-263F-4F7E-B007-216AB6C27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1745286"/>
            <a:ext cx="6666211" cy="46304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315BC3-D4B2-4E10-BEB3-F4A4FF682AEA}"/>
              </a:ext>
            </a:extLst>
          </p:cNvPr>
          <p:cNvSpPr txBox="1"/>
          <p:nvPr/>
        </p:nvSpPr>
        <p:spPr>
          <a:xfrm>
            <a:off x="5517436" y="591404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Consolas" panose="020B0609020204030204" pitchFamily="49" charset="0"/>
              </a:rPr>
              <a:t>Output: </a:t>
            </a:r>
            <a:r>
              <a:rPr lang="de-DE" sz="2400" dirty="0">
                <a:latin typeface="Consolas" panose="020B0609020204030204" pitchFamily="49" charset="0"/>
              </a:rPr>
              <a:t>0 2 4 6</a:t>
            </a:r>
            <a:endParaRPr lang="en-DE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C6FB45-14F4-4049-81BC-4FA4B5BF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LINQ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4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D92-BC5C-47F6-B492-C7F7B911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benutzen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203A-50FC-4C64-BC56-CACE3E23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Triple Cross Platform (Windows 10 UWP, Android, iOS)</a:t>
            </a:r>
          </a:p>
          <a:p>
            <a:pPr lvl="1"/>
            <a:r>
              <a:rPr lang="de-DE" dirty="0"/>
              <a:t>Windows 10 und Mac Computer notwendig</a:t>
            </a:r>
          </a:p>
          <a:p>
            <a:pPr lvl="1"/>
            <a:r>
              <a:rPr lang="de-DE" dirty="0"/>
              <a:t>UWP = Universal Windows </a:t>
            </a:r>
            <a:r>
              <a:rPr lang="de-DE" dirty="0" err="1"/>
              <a:t>Platform</a:t>
            </a:r>
            <a:r>
              <a:rPr lang="de-DE" dirty="0"/>
              <a:t>, läuft auf jedem Windows 10 Gerät</a:t>
            </a:r>
          </a:p>
          <a:p>
            <a:r>
              <a:rPr lang="de-DE" dirty="0"/>
              <a:t>Auf </a:t>
            </a:r>
            <a:r>
              <a:rPr lang="de-DE" dirty="0" err="1"/>
              <a:t>macOS</a:t>
            </a:r>
            <a:r>
              <a:rPr lang="de-DE" dirty="0"/>
              <a:t>: Android und iOS</a:t>
            </a:r>
          </a:p>
          <a:p>
            <a:r>
              <a:rPr lang="de-DE" dirty="0"/>
              <a:t>Auf Windows 10: Android und Windows 10, iOS nur mit Mac-Verbindung</a:t>
            </a:r>
          </a:p>
          <a:p>
            <a:pPr lvl="1"/>
            <a:r>
              <a:rPr lang="de-DE" dirty="0"/>
              <a:t>Programmieren unter Windows, kompilieren und Ausführen unter </a:t>
            </a:r>
            <a:r>
              <a:rPr lang="de-DE" dirty="0" err="1"/>
              <a:t>macOS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84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CEC6-3901-43AF-B04B-9650C414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und Einrichtung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943-1212-441F-80C6-0F81F0A4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Xamarin in Visual Studio enthalten (Windows/Mac)</a:t>
            </a:r>
          </a:p>
          <a:p>
            <a:pPr lvl="1"/>
            <a:r>
              <a:rPr lang="de-DE" dirty="0"/>
              <a:t>Visual Studio Community kostenlos für alle, Enterprise kostenlos für Studenten</a:t>
            </a:r>
          </a:p>
          <a:p>
            <a:pPr lvl="1"/>
            <a:r>
              <a:rPr lang="de-DE" dirty="0"/>
              <a:t>Im Installer „Mobile Development with .NET“ auswählen</a:t>
            </a:r>
          </a:p>
          <a:p>
            <a:pPr lvl="1"/>
            <a:r>
              <a:rPr lang="de-DE" dirty="0"/>
              <a:t>Android Emulator wird mitinstalliert</a:t>
            </a:r>
          </a:p>
          <a:p>
            <a:pPr lvl="1"/>
            <a:r>
              <a:rPr lang="de-DE" dirty="0"/>
              <a:t>Windows UWP App läuft auch auf Windows 10 Desktops</a:t>
            </a:r>
          </a:p>
          <a:p>
            <a:pPr lvl="1"/>
            <a:r>
              <a:rPr lang="de-DE" dirty="0"/>
              <a:t>iOS Simulator in Xcode (Mac) enthalten</a:t>
            </a:r>
          </a:p>
          <a:p>
            <a:r>
              <a:rPr lang="de-DE" dirty="0"/>
              <a:t>Physisches Android Gerät</a:t>
            </a:r>
          </a:p>
          <a:p>
            <a:pPr lvl="1"/>
            <a:r>
              <a:rPr lang="de-DE" dirty="0"/>
              <a:t>USB-Debugging aktivieren -&gt; Visual Studio erkennt Gerät automatisch</a:t>
            </a:r>
          </a:p>
        </p:txBody>
      </p:sp>
    </p:spTree>
    <p:extLst>
      <p:ext uri="{BB962C8B-B14F-4D97-AF65-F5344CB8AC3E}">
        <p14:creationId xmlns:p14="http://schemas.microsoft.com/office/powerpoint/2010/main" val="3221723374"/>
      </p:ext>
    </p:extLst>
  </p:cSld>
  <p:clrMapOvr>
    <a:masterClrMapping/>
  </p:clrMapOvr>
</p:sld>
</file>

<file path=ppt/theme/theme1.xml><?xml version="1.0" encoding="utf-8"?>
<a:theme xmlns:a="http://schemas.openxmlformats.org/drawingml/2006/main" name="ESC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de" id="{5E5F98DD-3689-43D6-B4A7-FE875AA23D47}" vid="{8625BBCA-4CA0-499D-9E1D-960412934A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ESCde</Template>
  <TotalTime>19</TotalTime>
  <Words>955</Words>
  <Application>Microsoft Office PowerPoint</Application>
  <PresentationFormat>Widescreen</PresentationFormat>
  <Paragraphs>209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ESCde</vt:lpstr>
      <vt:lpstr>Xamarin.Forms und C# für Einsteiger</vt:lpstr>
      <vt:lpstr>Motivation</vt:lpstr>
      <vt:lpstr>Motivation</vt:lpstr>
      <vt:lpstr>Programmiersprachen</vt:lpstr>
      <vt:lpstr>Vergleich C# - Java</vt:lpstr>
      <vt:lpstr>Async und Events</vt:lpstr>
      <vt:lpstr>LINQ</vt:lpstr>
      <vt:lpstr>Wie benutzen</vt:lpstr>
      <vt:lpstr>Installation und Einrichtung</vt:lpstr>
      <vt:lpstr>Installation und Einrichtung</vt:lpstr>
      <vt:lpstr>Eine App – 4 Projekte</vt:lpstr>
      <vt:lpstr>Model View ViewModel (MVVM)</vt:lpstr>
      <vt:lpstr>View - Pages</vt:lpstr>
      <vt:lpstr>View - Layouts</vt:lpstr>
      <vt:lpstr>View – Bindings und BindingContext</vt:lpstr>
      <vt:lpstr>Versionsverwaltung Git</vt:lpstr>
      <vt:lpstr>Qualitätssicherung</vt:lpstr>
      <vt:lpstr>Tipps</vt:lpstr>
      <vt:lpstr>Links</vt:lpstr>
      <vt:lpstr>DEMO</vt:lpstr>
      <vt:lpstr>ASP.NET Core REST API Basics und Zugriff vom Client</vt:lpstr>
      <vt:lpstr>REST API</vt:lpstr>
      <vt:lpstr>REST API - HTTP</vt:lpstr>
      <vt:lpstr>HttpClient und Newtonsoft.JSON – C#</vt:lpstr>
      <vt:lpstr>Tipps</vt:lpstr>
      <vt:lpstr>Links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Mai</dc:creator>
  <cp:lastModifiedBy>Andreas Mai</cp:lastModifiedBy>
  <cp:revision>75</cp:revision>
  <dcterms:created xsi:type="dcterms:W3CDTF">2017-11-07T12:08:15Z</dcterms:created>
  <dcterms:modified xsi:type="dcterms:W3CDTF">2017-12-05T13:15:56Z</dcterms:modified>
</cp:coreProperties>
</file>