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1" r:id="rId3"/>
    <p:sldId id="272" r:id="rId4"/>
    <p:sldId id="284" r:id="rId5"/>
    <p:sldId id="286" r:id="rId6"/>
    <p:sldId id="285" r:id="rId7"/>
    <p:sldId id="274" r:id="rId8"/>
    <p:sldId id="287" r:id="rId9"/>
    <p:sldId id="289" r:id="rId10"/>
    <p:sldId id="288" r:id="rId11"/>
    <p:sldId id="290" r:id="rId12"/>
    <p:sldId id="291" r:id="rId13"/>
    <p:sldId id="292" r:id="rId14"/>
    <p:sldId id="282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85B8F-2104-457A-9376-D9F826DE8615}" type="datetime1">
              <a:rPr lang="fr-FR" smtClean="0">
                <a:latin typeface="Palatino Linotype" panose="02040502050505030304" pitchFamily="18" charset="0"/>
              </a:rPr>
              <a:t>04/09/2023</a:t>
            </a:fld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fr-FR" smtClean="0">
                <a:latin typeface="Palatino Linotype" panose="02040502050505030304" pitchFamily="18" charset="0"/>
              </a:rPr>
              <a:t>‹N°›</a:t>
            </a:fld>
            <a:endParaRPr lang="fr-F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80D23689-AEDF-43BC-A3D3-503AD1479E5A}" type="datetime1">
              <a:rPr lang="fr-FR" noProof="0" smtClean="0"/>
              <a:t>04/09/2023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939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4556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660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496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09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77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3E6B7ABB-2318-4C13-9D23-0DF3DCFDB8A0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424634D-E690-41DA-ADC3-4E102CBCB2BE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6F4F851-23A6-4644-B10D-27281F6CF2A1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D83136D-42F4-4D20-AF4C-4CC57C817F9C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>
              <a:latin typeface="Palatino Linotype" panose="02040502050505030304" pitchFamily="18" charset="0"/>
            </a:endParaRPr>
          </a:p>
        </p:txBody>
      </p:sp>
      <p:sp>
        <p:nvSpPr>
          <p:cNvPr id="8" name="Ovale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>
              <a:latin typeface="Palatino Linotype" panose="02040502050505030304" pitchFamily="18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>
              <a:latin typeface="Palatino Linotype" panose="02040502050505030304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9919DAD-6566-4EAD-A01D-ECFCFB2EAA1F}" type="datetime1">
              <a:rPr lang="fr-FR" noProof="0" smtClean="0"/>
              <a:t>04/09/2023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 dirty="0"/>
              <a:t>Cliquez pour 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 rtl="0"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Cliquez pour 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05B59AB-CE74-45A6-B9A7-DA87CE804E17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contenu 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 dirty="0"/>
          </a:p>
        </p:txBody>
      </p:sp>
      <p:sp>
        <p:nvSpPr>
          <p:cNvPr id="13" name="Espace réservé du contenu 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8A285B1-FFC9-47B5-AC0B-0D3E9217B756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FE36793-540B-45D0-9449-4530E6691F65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0B74526-9912-4BB8-8964-77ADBED69946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2D1BE4A-1F0E-4228-9ABF-39D94B02C00F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02A1287-EFA5-43B5-91A8-8FC318C671C8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Ovale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fr-FR" dirty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914CF675-D15C-4917-866F-AC818ECB1652}" type="datetime1">
              <a:rPr lang="fr-FR" smtClean="0"/>
              <a:t>04/09/2023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25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25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398" y="469786"/>
            <a:ext cx="10363200" cy="39791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sz="4000" dirty="0"/>
              <a:t>Data management et analyse de données multivariées dans le cadre d'un projet de recherche sur les marqueurs de la maladie d'Alzheimer</a:t>
            </a:r>
            <a:endParaRPr lang="fr-FR" sz="4000" dirty="0"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A73C25-A160-4987-8F7B-AE7542B8C980}"/>
              </a:ext>
            </a:extLst>
          </p:cNvPr>
          <p:cNvSpPr txBox="1"/>
          <p:nvPr/>
        </p:nvSpPr>
        <p:spPr>
          <a:xfrm>
            <a:off x="285226" y="209725"/>
            <a:ext cx="3382181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latin typeface="+mj-lt"/>
              </a:rPr>
              <a:t>Geoffrey BOILAY</a:t>
            </a:r>
          </a:p>
          <a:p>
            <a:pPr rtl="0"/>
            <a:r>
              <a:rPr lang="fr-FR" b="1" dirty="0">
                <a:latin typeface="+mj-lt"/>
              </a:rPr>
              <a:t>Licence professionnelle</a:t>
            </a:r>
            <a:br>
              <a:rPr lang="fr-FR" b="1" dirty="0">
                <a:latin typeface="+mj-lt"/>
              </a:rPr>
            </a:br>
            <a:r>
              <a:rPr lang="fr-FR" sz="1800" b="1" dirty="0">
                <a:solidFill>
                  <a:srgbClr val="000000"/>
                </a:solidFill>
                <a:latin typeface="+mj-lt"/>
              </a:rPr>
              <a:t>15 Septembre 2023</a:t>
            </a:r>
            <a:endParaRPr lang="fr-FR" b="1" dirty="0">
              <a:latin typeface="+mj-lt"/>
            </a:endParaRPr>
          </a:p>
          <a:p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DCED61-51F9-406A-96B0-782555AC9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EEEEB3-F9E9-48E4-A132-58CFC0B88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489" y="3888549"/>
            <a:ext cx="4141365" cy="103534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593841-4E97-4F7B-8CA8-3880596C9BE8}"/>
              </a:ext>
            </a:extLst>
          </p:cNvPr>
          <p:cNvSpPr txBox="1"/>
          <p:nvPr/>
        </p:nvSpPr>
        <p:spPr>
          <a:xfrm>
            <a:off x="3862922" y="5467375"/>
            <a:ext cx="4522174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000" b="1" dirty="0">
                <a:latin typeface="Century Gothic"/>
              </a:rPr>
              <a:t>Alternance</a:t>
            </a:r>
            <a:endParaRPr lang="fr-FR" sz="2000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ctr"/>
            <a:r>
              <a:rPr lang="fr-FR" dirty="0">
                <a:latin typeface="Century Gothic"/>
              </a:rPr>
              <a:t>Tutrice: Aline </a:t>
            </a:r>
            <a:r>
              <a:rPr lang="fr-FR" dirty="0" err="1">
                <a:latin typeface="Century Gothic"/>
              </a:rPr>
              <a:t>Dugravot</a:t>
            </a:r>
            <a:endParaRPr lang="fr-FR" dirty="0">
              <a:latin typeface="Century Gothic"/>
            </a:endParaRPr>
          </a:p>
          <a:p>
            <a:pPr algn="ctr"/>
            <a:r>
              <a:rPr lang="fr-FR" dirty="0">
                <a:latin typeface="Century Gothic"/>
              </a:rPr>
              <a:t>CRESS U1153, Equipe </a:t>
            </a:r>
            <a:r>
              <a:rPr lang="fr-FR" dirty="0" err="1">
                <a:latin typeface="Century Gothic"/>
              </a:rPr>
              <a:t>EpiAgeing</a:t>
            </a:r>
            <a:r>
              <a:rPr lang="fr-FR" dirty="0">
                <a:latin typeface="Century Gothic"/>
              </a:rPr>
              <a:t> 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92546-FE94-4504-B091-ED8A0FE4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Études de la population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CAC2FCA-C44B-4F0E-B9FC-9615CFF96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7"/>
          <a:stretch/>
        </p:blipFill>
        <p:spPr>
          <a:xfrm>
            <a:off x="847724" y="3428999"/>
            <a:ext cx="3038474" cy="1866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D2E65A2-746C-4570-BBA1-197378A77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9"/>
          <a:stretch/>
        </p:blipFill>
        <p:spPr>
          <a:xfrm>
            <a:off x="4319586" y="3429000"/>
            <a:ext cx="304800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7DADF8C-2BB6-45A8-8572-8EBA289E0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" r="4281" b="-255"/>
          <a:stretch/>
        </p:blipFill>
        <p:spPr>
          <a:xfrm>
            <a:off x="7800974" y="3429000"/>
            <a:ext cx="2981325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A3936E1-E82C-4D51-A3C5-2290840056AF}"/>
              </a:ext>
            </a:extLst>
          </p:cNvPr>
          <p:cNvSpPr txBox="1"/>
          <p:nvPr/>
        </p:nvSpPr>
        <p:spPr>
          <a:xfrm>
            <a:off x="1398235" y="2816781"/>
            <a:ext cx="193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Population totale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D063C6-52F9-4281-B904-EC0A7491CE8F}"/>
              </a:ext>
            </a:extLst>
          </p:cNvPr>
          <p:cNvSpPr txBox="1"/>
          <p:nvPr/>
        </p:nvSpPr>
        <p:spPr>
          <a:xfrm>
            <a:off x="5385832" y="2816781"/>
            <a:ext cx="91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 = 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D0E251-5102-4023-914C-98211D973229}"/>
              </a:ext>
            </a:extLst>
          </p:cNvPr>
          <p:cNvSpPr txBox="1"/>
          <p:nvPr/>
        </p:nvSpPr>
        <p:spPr>
          <a:xfrm>
            <a:off x="8833882" y="2816781"/>
            <a:ext cx="91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 = 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A84712-7297-4C8B-BA4F-512B28A40BE5}"/>
              </a:ext>
            </a:extLst>
          </p:cNvPr>
          <p:cNvSpPr txBox="1"/>
          <p:nvPr/>
        </p:nvSpPr>
        <p:spPr>
          <a:xfrm>
            <a:off x="748161" y="1824007"/>
            <a:ext cx="1091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Modèles sur l’association entre le cholestérol et l’Abeta42 dans les différentes sous-populations</a:t>
            </a:r>
          </a:p>
        </p:txBody>
      </p:sp>
      <p:pic>
        <p:nvPicPr>
          <p:cNvPr id="22" name="Picture 2" descr="cluster&quot; Icon - Download for free – Iconduck">
            <a:extLst>
              <a:ext uri="{FF2B5EF4-FFF2-40B4-BE49-F238E27FC236}">
                <a16:creationId xmlns:a16="http://schemas.microsoft.com/office/drawing/2014/main" id="{B3428132-A415-4C6A-9AB4-92978B06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" y="470389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7495110-D3B9-4B21-BE61-99811C47E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92546-FE94-4504-B091-ED8A0FE4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Études de la population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A3936E1-E82C-4D51-A3C5-2290840056AF}"/>
              </a:ext>
            </a:extLst>
          </p:cNvPr>
          <p:cNvSpPr txBox="1"/>
          <p:nvPr/>
        </p:nvSpPr>
        <p:spPr>
          <a:xfrm>
            <a:off x="1398235" y="281678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Cholestérol total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D063C6-52F9-4281-B904-EC0A7491CE8F}"/>
              </a:ext>
            </a:extLst>
          </p:cNvPr>
          <p:cNvSpPr txBox="1"/>
          <p:nvPr/>
        </p:nvSpPr>
        <p:spPr>
          <a:xfrm>
            <a:off x="5133243" y="2816781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Cholestérol hdl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D0E251-5102-4023-914C-98211D973229}"/>
              </a:ext>
            </a:extLst>
          </p:cNvPr>
          <p:cNvSpPr txBox="1"/>
          <p:nvPr/>
        </p:nvSpPr>
        <p:spPr>
          <a:xfrm>
            <a:off x="8833882" y="281678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Cholestérol ldl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A84712-7297-4C8B-BA4F-512B28A40BE5}"/>
              </a:ext>
            </a:extLst>
          </p:cNvPr>
          <p:cNvSpPr txBox="1"/>
          <p:nvPr/>
        </p:nvSpPr>
        <p:spPr>
          <a:xfrm>
            <a:off x="748161" y="1824007"/>
            <a:ext cx="11196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Modèles sur l’association entre les différents cholestérol et l’Abeta42 chez les patients diagnostiqués « Maladie d’Alzheimer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07D912-263C-4EE9-B00B-03A86F3D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7" y="3290887"/>
            <a:ext cx="29813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6E44F-211B-401B-83A1-7BA24735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62" y="3281361"/>
            <a:ext cx="2924175" cy="1933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4A863-8DDE-4131-BDE7-7A6F9D721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6"/>
          <a:stretch/>
        </p:blipFill>
        <p:spPr>
          <a:xfrm>
            <a:off x="8197687" y="3271837"/>
            <a:ext cx="2962275" cy="1933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2" descr="cluster&quot; Icon - Download for free – Iconduck">
            <a:extLst>
              <a:ext uri="{FF2B5EF4-FFF2-40B4-BE49-F238E27FC236}">
                <a16:creationId xmlns:a16="http://schemas.microsoft.com/office/drawing/2014/main" id="{3E879945-FD3A-41CB-BFFC-A225B3E5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" y="470389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8C0A338-BB61-40B8-97F5-AC5B8AC54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3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C9AE4B9-99C6-4E16-BC3D-A946C6EE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96549"/>
            <a:ext cx="9258300" cy="1600200"/>
          </a:xfrm>
        </p:spPr>
        <p:txBody>
          <a:bodyPr/>
          <a:lstStyle/>
          <a:p>
            <a:r>
              <a:rPr lang="fr-FR" dirty="0"/>
              <a:t>Études de la forme de l’association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9E75E4-DEAB-41ED-9610-8201DB5C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  <p:pic>
        <p:nvPicPr>
          <p:cNvPr id="6" name="Picture 6" descr="Icône De Graphique Symbole De Statistiques De Données De Graphique Linéaire  | Vecteur Premium">
            <a:extLst>
              <a:ext uri="{FF2B5EF4-FFF2-40B4-BE49-F238E27FC236}">
                <a16:creationId xmlns:a16="http://schemas.microsoft.com/office/drawing/2014/main" id="{7EA52FE0-A929-4922-88BB-88FADC0CD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823" b="86525" l="13738" r="84026">
                        <a14:foregroundMark x1="26518" y1="38771" x2="29712" y2="35225"/>
                        <a14:foregroundMark x1="31629" y1="34515" x2="31629" y2="34515"/>
                        <a14:foregroundMark x1="34505" y1="55792" x2="34026" y2="54610"/>
                        <a14:foregroundMark x1="31629" y1="86525" x2="31629" y2="86525"/>
                        <a14:foregroundMark x1="13738" y1="61702" x2="13738" y2="6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32" t="17395" r="7304" b="7234"/>
          <a:stretch/>
        </p:blipFill>
        <p:spPr bwMode="auto">
          <a:xfrm>
            <a:off x="401954" y="209725"/>
            <a:ext cx="1908624" cy="11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24AEC4E-A66C-4CF0-A13A-D4054965C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594" b="89844" l="4237" r="89831">
                        <a14:foregroundMark x1="8898" y1="44531" x2="71186" y2="26563"/>
                        <a14:foregroundMark x1="71186" y1="26563" x2="40678" y2="71875"/>
                        <a14:foregroundMark x1="40678" y1="71875" x2="29237" y2="74219"/>
                        <a14:foregroundMark x1="6356" y1="8594" x2="6356" y2="8594"/>
                        <a14:foregroundMark x1="4237" y1="20313" x2="4237" y2="20313"/>
                        <a14:foregroundMark x1="5932" y1="24219" x2="5932" y2="24219"/>
                        <a14:foregroundMark x1="13983" y1="14844" x2="13983" y2="80469"/>
                        <a14:foregroundMark x1="44068" y1="20313" x2="41102" y2="16406"/>
                        <a14:foregroundMark x1="69492" y1="78125" x2="75000" y2="835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7132" y="5816268"/>
            <a:ext cx="1879104" cy="101917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1774889-3759-49B8-AB45-C08F94C85F99}"/>
              </a:ext>
            </a:extLst>
          </p:cNvPr>
          <p:cNvSpPr txBox="1"/>
          <p:nvPr/>
        </p:nvSpPr>
        <p:spPr>
          <a:xfrm>
            <a:off x="1131044" y="2360900"/>
            <a:ext cx="312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Comparaison des AIC et BIC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4B5C1D-C13A-4167-931D-3D8D16F473E3}"/>
              </a:ext>
            </a:extLst>
          </p:cNvPr>
          <p:cNvSpPr txBox="1"/>
          <p:nvPr/>
        </p:nvSpPr>
        <p:spPr>
          <a:xfrm>
            <a:off x="7117505" y="23609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Représentation des 5 modèles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C3CDFB2-B044-42B1-85FD-9A00CD68E6D3}"/>
              </a:ext>
            </a:extLst>
          </p:cNvPr>
          <p:cNvSpPr txBox="1"/>
          <p:nvPr/>
        </p:nvSpPr>
        <p:spPr>
          <a:xfrm>
            <a:off x="748161" y="1824007"/>
            <a:ext cx="1119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Formes et statistiques de l’association entre le cholestérol ldl et l’abeta42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C0E9094-1A31-42B5-A81E-B2E4A7CD9F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91" t="6880" r="5680"/>
          <a:stretch/>
        </p:blipFill>
        <p:spPr>
          <a:xfrm>
            <a:off x="6538734" y="2836165"/>
            <a:ext cx="4691241" cy="28776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A811DF2-8C97-4C08-BA5F-6A0AEBADE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161" y="2853993"/>
            <a:ext cx="4171950" cy="29622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562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9E75E4-DEAB-41ED-9610-8201DB5C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  <p:pic>
        <p:nvPicPr>
          <p:cNvPr id="6" name="Picture 6" descr="Icône De Graphique Symbole De Statistiques De Données De Graphique Linéaire  | Vecteur Premium">
            <a:extLst>
              <a:ext uri="{FF2B5EF4-FFF2-40B4-BE49-F238E27FC236}">
                <a16:creationId xmlns:a16="http://schemas.microsoft.com/office/drawing/2014/main" id="{7EA52FE0-A929-4922-88BB-88FADC0CD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823" b="86525" l="13738" r="84026">
                        <a14:foregroundMark x1="26518" y1="38771" x2="29712" y2="35225"/>
                        <a14:foregroundMark x1="31629" y1="34515" x2="31629" y2="34515"/>
                        <a14:foregroundMark x1="34505" y1="55792" x2="34026" y2="54610"/>
                        <a14:foregroundMark x1="31629" y1="86525" x2="31629" y2="86525"/>
                        <a14:foregroundMark x1="13738" y1="61702" x2="13738" y2="6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32" t="17395" r="7304" b="7234"/>
          <a:stretch/>
        </p:blipFill>
        <p:spPr bwMode="auto">
          <a:xfrm>
            <a:off x="401954" y="209725"/>
            <a:ext cx="1908624" cy="11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34B5C1D-C13A-4167-931D-3D8D16F473E3}"/>
              </a:ext>
            </a:extLst>
          </p:cNvPr>
          <p:cNvSpPr txBox="1"/>
          <p:nvPr/>
        </p:nvSpPr>
        <p:spPr>
          <a:xfrm>
            <a:off x="7117505" y="23609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Représentation des 5 modèles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594FF3-A9B8-4FCC-9DF3-055A8B4E85D3}"/>
              </a:ext>
            </a:extLst>
          </p:cNvPr>
          <p:cNvSpPr txBox="1"/>
          <p:nvPr/>
        </p:nvSpPr>
        <p:spPr>
          <a:xfrm>
            <a:off x="748161" y="1824007"/>
            <a:ext cx="1119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Formes et statistiques de l’association entre le cholestérol ldl et l’abeta42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F3E03F-2C22-45A5-A967-B3A32203F288}"/>
              </a:ext>
            </a:extLst>
          </p:cNvPr>
          <p:cNvSpPr txBox="1"/>
          <p:nvPr/>
        </p:nvSpPr>
        <p:spPr>
          <a:xfrm>
            <a:off x="609600" y="2376507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Comparaison du modèle Cubique au Quadratique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30C278B-9945-4F79-B61C-CC49587AC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594" b="89844" l="4237" r="89831">
                        <a14:foregroundMark x1="8898" y1="44531" x2="71186" y2="26563"/>
                        <a14:foregroundMark x1="71186" y1="26563" x2="40678" y2="71875"/>
                        <a14:foregroundMark x1="40678" y1="71875" x2="29237" y2="74219"/>
                        <a14:foregroundMark x1="6356" y1="8594" x2="6356" y2="8594"/>
                        <a14:foregroundMark x1="4237" y1="20313" x2="4237" y2="20313"/>
                        <a14:foregroundMark x1="5932" y1="24219" x2="5932" y2="24219"/>
                        <a14:foregroundMark x1="13983" y1="14844" x2="13983" y2="80469"/>
                        <a14:foregroundMark x1="44068" y1="20313" x2="41102" y2="16406"/>
                        <a14:foregroundMark x1="69492" y1="78125" x2="75000" y2="835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7132" y="5816268"/>
            <a:ext cx="1879104" cy="1019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C4A8E4E-E890-4BEB-97CE-DB2F43C35D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91" t="6880" r="5680"/>
          <a:stretch/>
        </p:blipFill>
        <p:spPr>
          <a:xfrm>
            <a:off x="6538734" y="2836165"/>
            <a:ext cx="4691241" cy="2877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B7B2054-48DD-44BC-B770-0BEC071394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75" y="2898229"/>
            <a:ext cx="5572125" cy="2266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D5049FD3-3E3C-451D-A9A6-EDCC322F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96549"/>
            <a:ext cx="9258300" cy="1600200"/>
          </a:xfrm>
        </p:spPr>
        <p:txBody>
          <a:bodyPr/>
          <a:lstStyle/>
          <a:p>
            <a:r>
              <a:rPr lang="fr-FR" dirty="0"/>
              <a:t>Études de la forme de l’association</a:t>
            </a:r>
          </a:p>
        </p:txBody>
      </p:sp>
    </p:spTree>
    <p:extLst>
      <p:ext uri="{BB962C8B-B14F-4D97-AF65-F5344CB8AC3E}">
        <p14:creationId xmlns:p14="http://schemas.microsoft.com/office/powerpoint/2010/main" val="281337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1"/>
            <a:ext cx="11068050" cy="4525963"/>
          </a:xfrm>
        </p:spPr>
        <p:txBody>
          <a:bodyPr rtlCol="0">
            <a:norm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Mes impressions :</a:t>
            </a:r>
            <a:br>
              <a:rPr lang="fr-FR" dirty="0">
                <a:latin typeface="Palatino Linotype" panose="02040502050505030304" pitchFamily="18" charset="0"/>
              </a:rPr>
            </a:br>
            <a:endParaRPr lang="fr-FR" dirty="0">
              <a:latin typeface="Palatino Linotype" panose="02040502050505030304" pitchFamily="18" charset="0"/>
            </a:endParaRPr>
          </a:p>
          <a:p>
            <a:pPr marL="0" indent="0" rtl="0">
              <a:buNone/>
            </a:pPr>
            <a:r>
              <a:rPr lang="fr-FR" dirty="0">
                <a:latin typeface="Palatino Linotype" panose="02040502050505030304" pitchFamily="18" charset="0"/>
              </a:rPr>
              <a:t>	- </a:t>
            </a:r>
            <a:r>
              <a:rPr lang="fr-FR" sz="2000" dirty="0"/>
              <a:t>J’ai été</a:t>
            </a:r>
            <a:r>
              <a:rPr lang="fr-FR" sz="2000" dirty="0">
                <a:latin typeface="Palatino Linotype" panose="02040502050505030304" pitchFamily="18" charset="0"/>
              </a:rPr>
              <a:t> confronté aux difficultés et à la complexité </a:t>
            </a:r>
            <a:r>
              <a:rPr lang="fr-FR" sz="2000" dirty="0"/>
              <a:t>de l’univers de la recherche médicale</a:t>
            </a:r>
            <a:endParaRPr lang="fr-FR" sz="2000" dirty="0">
              <a:latin typeface="Palatino Linotype" panose="02040502050505030304" pitchFamily="18" charset="0"/>
            </a:endParaRPr>
          </a:p>
          <a:p>
            <a:pPr marL="0" indent="0" rtl="0">
              <a:buNone/>
            </a:pPr>
            <a:r>
              <a:rPr lang="fr-FR" dirty="0"/>
              <a:t>	- </a:t>
            </a:r>
            <a:r>
              <a:rPr lang="fr-FR" sz="2000" dirty="0"/>
              <a:t>J’ai appris à être professionnel dû à l’importance de mes missions dans le projet</a:t>
            </a:r>
          </a:p>
          <a:p>
            <a:pPr marL="0" indent="0" rtl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	- J’ai su être autonome sur ma formation et sur mon travail</a:t>
            </a:r>
            <a:endParaRPr lang="fr-FR" sz="2000" dirty="0"/>
          </a:p>
          <a:p>
            <a:pPr marL="0" indent="0" rtl="0"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r>
              <a:rPr lang="fr-FR" dirty="0"/>
              <a:t>Ce qu’il me reste à faire :</a:t>
            </a:r>
            <a:br>
              <a:rPr lang="fr-FR" dirty="0"/>
            </a:br>
            <a:endParaRPr lang="fr-FR" dirty="0"/>
          </a:p>
          <a:p>
            <a:pPr marL="0" indent="0" rtl="0">
              <a:buNone/>
            </a:pPr>
            <a:r>
              <a:rPr lang="fr-FR" sz="2000" dirty="0"/>
              <a:t>	- Rendre plus flexible le rapport sur les analyses exploratoires</a:t>
            </a:r>
          </a:p>
          <a:p>
            <a:pPr marL="0" indent="0" rtl="0">
              <a:buNone/>
            </a:pPr>
            <a:r>
              <a:rPr lang="fr-FR" sz="2000" dirty="0"/>
              <a:t>	- Identifier les différents cas d’Alzheimer</a:t>
            </a:r>
          </a:p>
          <a:p>
            <a:pPr marL="0" indent="0" rtl="0">
              <a:buNone/>
            </a:pPr>
            <a:r>
              <a:rPr lang="fr-FR" sz="2000" dirty="0"/>
              <a:t>	- Rédiger une procédure d’utilisation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FDE670-DCDD-468E-949E-9383E0DB2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Annonce du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fr-FR" dirty="0">
                <a:latin typeface="Palatino Linotype" panose="02040502050505030304" pitchFamily="18" charset="0"/>
              </a:rPr>
              <a:t>Contexte de l’entreprise</a:t>
            </a:r>
          </a:p>
          <a:p>
            <a:pPr rtl="0">
              <a:lnSpc>
                <a:spcPct val="150000"/>
              </a:lnSpc>
            </a:pPr>
            <a:r>
              <a:rPr lang="fr-FR" dirty="0"/>
              <a:t>Contexte de la mission</a:t>
            </a:r>
          </a:p>
          <a:p>
            <a:pPr rtl="0">
              <a:lnSpc>
                <a:spcPct val="150000"/>
              </a:lnSpc>
            </a:pPr>
            <a:r>
              <a:rPr lang="fr-FR" dirty="0">
                <a:latin typeface="Palatino Linotype" panose="02040502050505030304" pitchFamily="18" charset="0"/>
              </a:rPr>
              <a:t>Réalisation de l’alternance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Analyses descriptives</a:t>
            </a:r>
            <a:endParaRPr lang="fr-FR" dirty="0">
              <a:latin typeface="Palatino Linotype" panose="0204050205050503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dirty="0"/>
              <a:t>Études d’association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Palatino Linotype" panose="02040502050505030304" pitchFamily="18" charset="0"/>
              </a:rPr>
              <a:t>Études de la population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Palatino Linotype" panose="02040502050505030304" pitchFamily="18" charset="0"/>
              </a:rPr>
              <a:t>Études de la forme de l’association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Rapport</a:t>
            </a:r>
            <a:endParaRPr lang="fr-FR" dirty="0">
              <a:latin typeface="Palatino Linotype" panose="02040502050505030304" pitchFamily="18" charset="0"/>
            </a:endParaRPr>
          </a:p>
          <a:p>
            <a:pPr rtl="0">
              <a:lnSpc>
                <a:spcPct val="150000"/>
              </a:lnSpc>
            </a:pPr>
            <a:r>
              <a:rPr lang="fr-FR" dirty="0">
                <a:latin typeface="Palatino Linotype" panose="02040502050505030304" pitchFamily="18" charset="0"/>
              </a:rPr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D1D9A9-788E-481B-8786-1CA75C5C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Contexte de l’Entreprise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63D6229-AB25-4287-8D84-2163418F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04" y="3544917"/>
            <a:ext cx="2534512" cy="233423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4A5F947-27AF-486D-8B7A-D1A7E3149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DE75FB7-E554-462D-B23B-8C1911E88E41}"/>
              </a:ext>
            </a:extLst>
          </p:cNvPr>
          <p:cNvSpPr txBox="1"/>
          <p:nvPr/>
        </p:nvSpPr>
        <p:spPr>
          <a:xfrm>
            <a:off x="1215147" y="4373997"/>
            <a:ext cx="568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Plus de 13 000 publications scientifiques en 2021</a:t>
            </a:r>
          </a:p>
          <a:p>
            <a:pPr marL="285750" indent="-285750">
              <a:buFontTx/>
              <a:buChar char="-"/>
            </a:pPr>
            <a:r>
              <a:rPr lang="fr-FR" dirty="0"/>
              <a:t>Plus de 5 000 fonctionnaires (chercheurs, ingénieurs et techniciens)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557A3B-5EE2-4183-AE7E-28002A8E99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39" b="97336" l="1229" r="99433">
                        <a14:foregroundMark x1="3119" y1="3689" x2="71361" y2="6148"/>
                        <a14:foregroundMark x1="71361" y1="6148" x2="86767" y2="5328"/>
                        <a14:foregroundMark x1="86767" y1="5328" x2="96125" y2="14549"/>
                        <a14:foregroundMark x1="96125" y1="14549" x2="98488" y2="45492"/>
                        <a14:foregroundMark x1="98488" y1="45492" x2="95085" y2="80533"/>
                        <a14:foregroundMark x1="95085" y1="80533" x2="90454" y2="89549"/>
                        <a14:foregroundMark x1="90454" y1="89549" x2="77221" y2="94877"/>
                        <a14:foregroundMark x1="77221" y1="94877" x2="6711" y2="73566"/>
                        <a14:foregroundMark x1="6711" y1="73566" x2="1796" y2="40574"/>
                        <a14:foregroundMark x1="1796" y1="40574" x2="6049" y2="17008"/>
                        <a14:foregroundMark x1="6049" y1="17008" x2="4915" y2="5738"/>
                        <a14:foregroundMark x1="6427" y1="6967" x2="78072" y2="62705"/>
                        <a14:foregroundMark x1="29773" y1="14344" x2="82892" y2="30328"/>
                        <a14:foregroundMark x1="41493" y1="24795" x2="91021" y2="8402"/>
                        <a14:foregroundMark x1="91021" y1="8402" x2="96125" y2="9221"/>
                        <a14:foregroundMark x1="97164" y1="11885" x2="96408" y2="81352"/>
                        <a14:foregroundMark x1="96408" y1="81352" x2="94234" y2="89959"/>
                        <a14:foregroundMark x1="93289" y1="88115" x2="77127" y2="74385"/>
                        <a14:foregroundMark x1="77127" y1="74385" x2="63894" y2="28279"/>
                        <a14:foregroundMark x1="63894" y1="28279" x2="83743" y2="53893"/>
                        <a14:foregroundMark x1="83743" y1="53893" x2="78639" y2="79918"/>
                        <a14:foregroundMark x1="78639" y1="79918" x2="76276" y2="81967"/>
                        <a14:foregroundMark x1="90643" y1="69057" x2="85822" y2="42828"/>
                        <a14:foregroundMark x1="85822" y1="42828" x2="92439" y2="40574"/>
                        <a14:foregroundMark x1="92439" y1="40574" x2="89130" y2="65164"/>
                        <a14:foregroundMark x1="89130" y1="65164" x2="89130" y2="65164"/>
                        <a14:foregroundMark x1="91777" y1="48566" x2="66919" y2="28279"/>
                        <a14:foregroundMark x1="66919" y1="28279" x2="28072" y2="34016"/>
                        <a14:foregroundMark x1="28072" y1="34016" x2="76465" y2="56148"/>
                        <a14:foregroundMark x1="76465" y1="56148" x2="92628" y2="39754"/>
                        <a14:foregroundMark x1="92628" y1="39754" x2="93006" y2="38934"/>
                        <a14:foregroundMark x1="78450" y1="71516" x2="64745" y2="69467"/>
                        <a14:foregroundMark x1="64745" y1="69467" x2="76938" y2="47746"/>
                        <a14:foregroundMark x1="76938" y1="47746" x2="75331" y2="78893"/>
                        <a14:foregroundMark x1="75331" y1="78893" x2="74669" y2="79303"/>
                        <a14:foregroundMark x1="85350" y1="79508" x2="83743" y2="65779"/>
                        <a14:foregroundMark x1="83743" y1="65779" x2="90265" y2="58197"/>
                        <a14:foregroundMark x1="90265" y1="58197" x2="90926" y2="63525"/>
                        <a14:foregroundMark x1="85822" y1="72746" x2="83365" y2="58197"/>
                        <a14:foregroundMark x1="85066" y1="63115" x2="88091" y2="76434"/>
                        <a14:foregroundMark x1="88280" y1="71107" x2="77221" y2="38525"/>
                        <a14:foregroundMark x1="77221" y1="38525" x2="61437" y2="49590"/>
                        <a14:foregroundMark x1="61437" y1="49590" x2="94612" y2="61885"/>
                        <a14:foregroundMark x1="94612" y1="61885" x2="99433" y2="61066"/>
                        <a14:foregroundMark x1="95369" y1="69467" x2="94707" y2="86066"/>
                        <a14:foregroundMark x1="94707" y1="86066" x2="88941" y2="93238"/>
                        <a14:foregroundMark x1="88941" y1="93238" x2="82325" y2="95697"/>
                        <a14:foregroundMark x1="87618" y1="79508" x2="70038" y2="79713"/>
                        <a14:foregroundMark x1="70038" y1="79713" x2="47070" y2="58607"/>
                        <a14:foregroundMark x1="47070" y1="58607" x2="50378" y2="36475"/>
                        <a14:foregroundMark x1="50378" y1="36475" x2="56238" y2="34426"/>
                        <a14:foregroundMark x1="81002" y1="63115" x2="51701" y2="71721"/>
                        <a14:foregroundMark x1="51701" y1="71721" x2="45747" y2="48975"/>
                        <a14:foregroundMark x1="45747" y1="48975" x2="63894" y2="53484"/>
                        <a14:foregroundMark x1="72023" y1="64549" x2="55577" y2="53893"/>
                        <a14:foregroundMark x1="55577" y1="53893" x2="51323" y2="38115"/>
                        <a14:foregroundMark x1="51323" y1="38115" x2="60302" y2="39959"/>
                        <a14:foregroundMark x1="66068" y1="76025" x2="50851" y2="59016"/>
                        <a14:foregroundMark x1="50851" y1="59016" x2="56427" y2="45492"/>
                        <a14:foregroundMark x1="56427" y1="45492" x2="62760" y2="51230"/>
                        <a14:foregroundMark x1="83837" y1="40574" x2="84216" y2="55123"/>
                        <a14:foregroundMark x1="84216" y1="55123" x2="82609" y2="32172"/>
                        <a14:foregroundMark x1="82609" y1="32172" x2="80813" y2="31967"/>
                        <a14:foregroundMark x1="79868" y1="46926" x2="77032" y2="46107"/>
                        <a14:foregroundMark x1="77221" y1="46107" x2="82042" y2="45492"/>
                        <a14:foregroundMark x1="82042" y1="45492" x2="71928" y2="38525"/>
                        <a14:foregroundMark x1="67391" y1="20492" x2="63611" y2="7172"/>
                        <a14:foregroundMark x1="63611" y1="7172" x2="67108" y2="19672"/>
                        <a14:foregroundMark x1="67108" y1="19672" x2="65879" y2="19262"/>
                        <a14:foregroundMark x1="53119" y1="3689" x2="50473" y2="2459"/>
                        <a14:foregroundMark x1="48677" y1="14754" x2="48677" y2="14754"/>
                        <a14:foregroundMark x1="49527" y1="14344" x2="49527" y2="14344"/>
                        <a14:foregroundMark x1="44329" y1="8197" x2="47164" y2="21926"/>
                        <a14:foregroundMark x1="47070" y1="8811" x2="52268" y2="17828"/>
                        <a14:foregroundMark x1="50851" y1="5943" x2="53119" y2="19057"/>
                        <a14:foregroundMark x1="50945" y1="10861" x2="54159" y2="11066"/>
                        <a14:foregroundMark x1="42250" y1="11885" x2="42250" y2="11885"/>
                        <a14:foregroundMark x1="41871" y1="12705" x2="41871" y2="12705"/>
                        <a14:foregroundMark x1="41871" y1="12705" x2="41871" y2="12705"/>
                        <a14:foregroundMark x1="41871" y1="12705" x2="41871" y2="12705"/>
                        <a14:foregroundMark x1="37335" y1="12705" x2="42911" y2="12295"/>
                        <a14:foregroundMark x1="42911" y1="12295" x2="37051" y2="12295"/>
                        <a14:foregroundMark x1="24953" y1="19262" x2="30718" y2="15984"/>
                        <a14:foregroundMark x1="30718" y1="15984" x2="26465" y2="20697"/>
                        <a14:foregroundMark x1="67580" y1="69262" x2="56994" y2="65984"/>
                        <a14:foregroundMark x1="56994" y1="65984" x2="42439" y2="36680"/>
                        <a14:foregroundMark x1="42439" y1="36680" x2="50945" y2="23975"/>
                        <a14:foregroundMark x1="50945" y1="23975" x2="63705" y2="47951"/>
                        <a14:foregroundMark x1="63705" y1="47951" x2="62665" y2="62090"/>
                        <a14:foregroundMark x1="62665" y1="62090" x2="61531" y2="64754"/>
                        <a14:foregroundMark x1="60586" y1="70287" x2="54159" y2="59836"/>
                        <a14:foregroundMark x1="54159" y1="59836" x2="65501" y2="55738"/>
                        <a14:foregroundMark x1="65501" y1="55738" x2="61153" y2="68238"/>
                        <a14:foregroundMark x1="61153" y1="68238" x2="59452" y2="66189"/>
                        <a14:foregroundMark x1="57561" y1="65369" x2="63989" y2="56352"/>
                        <a14:foregroundMark x1="63989" y1="56352" x2="58979" y2="65984"/>
                        <a14:foregroundMark x1="55766" y1="63320" x2="60397" y2="61066"/>
                        <a14:foregroundMark x1="60397" y1="61066" x2="54726" y2="63934"/>
                        <a14:foregroundMark x1="54726" y1="63934" x2="52174" y2="58197"/>
                        <a14:foregroundMark x1="48204" y1="54713" x2="43573" y2="46311"/>
                        <a14:foregroundMark x1="43573" y1="46311" x2="50189" y2="43033"/>
                        <a14:foregroundMark x1="50189" y1="43033" x2="47826" y2="52049"/>
                        <a14:foregroundMark x1="54726" y1="62295" x2="51796" y2="53074"/>
                        <a14:foregroundMark x1="51796" y1="53074" x2="56805" y2="56967"/>
                        <a14:foregroundMark x1="56805" y1="56967" x2="54442" y2="59631"/>
                        <a14:foregroundMark x1="42060" y1="37090" x2="45085" y2="35041"/>
                        <a14:foregroundMark x1="43289" y1="41803" x2="43478" y2="48156"/>
                        <a14:foregroundMark x1="46314" y1="28893" x2="46881" y2="22336"/>
                        <a14:foregroundMark x1="45841" y1="23361" x2="45841" y2="34836"/>
                        <a14:foregroundMark x1="45841" y1="34836" x2="44707" y2="33197"/>
                        <a14:foregroundMark x1="47164" y1="31148" x2="46597" y2="19877"/>
                        <a14:foregroundMark x1="44896" y1="15164" x2="42060" y2="11885"/>
                        <a14:foregroundMark x1="26371" y1="20902" x2="18620" y2="10041"/>
                        <a14:foregroundMark x1="18620" y1="10041" x2="24858" y2="9016"/>
                        <a14:foregroundMark x1="24858" y1="9016" x2="27788" y2="17623"/>
                        <a14:foregroundMark x1="27788" y1="17623" x2="25709" y2="22746"/>
                        <a14:foregroundMark x1="1229" y1="5328" x2="1229" y2="5328"/>
                        <a14:foregroundMark x1="1796" y1="82992" x2="1796" y2="82992"/>
                        <a14:foregroundMark x1="3592" y1="96926" x2="3592" y2="96926"/>
                        <a14:foregroundMark x1="2363" y1="95697" x2="10113" y2="96926"/>
                        <a14:foregroundMark x1="10870" y1="97336" x2="17958" y2="97336"/>
                        <a14:foregroundMark x1="17958" y1="97336" x2="46692" y2="96107"/>
                        <a14:foregroundMark x1="46692" y1="96107" x2="55482" y2="96721"/>
                        <a14:backgroundMark x1="756" y1="1434" x2="1890" y2="615"/>
                        <a14:backgroundMark x1="851" y1="1230" x2="3767" y2="1504"/>
                      </a14:backgroundRemoval>
                    </a14:imgEffect>
                  </a14:imgLayer>
                </a14:imgProps>
              </a:ext>
            </a:extLst>
          </a:blip>
          <a:srcRect r="998"/>
          <a:stretch/>
        </p:blipFill>
        <p:spPr>
          <a:xfrm>
            <a:off x="1395413" y="1828194"/>
            <a:ext cx="4974907" cy="23178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66E1F35-FD36-4606-A9A3-D3AD35089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941" y="1828194"/>
            <a:ext cx="3937439" cy="171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C3586-2BA1-4FA7-95E2-D78962DF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mission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FD3A089-FA1F-4E5A-9902-634B1A83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10" y="2916715"/>
            <a:ext cx="1045597" cy="1202944"/>
          </a:xfrm>
          <a:prstGeom prst="rect">
            <a:avLst/>
          </a:prstGeom>
        </p:spPr>
      </p:pic>
      <p:pic>
        <p:nvPicPr>
          <p:cNvPr id="1034" name="Picture 10" descr="question mark - Wiktionary">
            <a:extLst>
              <a:ext uri="{FF2B5EF4-FFF2-40B4-BE49-F238E27FC236}">
                <a16:creationId xmlns:a16="http://schemas.microsoft.com/office/drawing/2014/main" id="{266B36AC-B91D-43BD-BEC4-87F55C9E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82" y="2640308"/>
            <a:ext cx="584538" cy="5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47239B22-EE7E-461C-B809-EE922D5E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9905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fr-FR" dirty="0">
                <a:latin typeface="Palatino Linotype" panose="02040502050505030304" pitchFamily="18" charset="0"/>
              </a:rPr>
              <a:t>Problématique :</a:t>
            </a:r>
          </a:p>
          <a:p>
            <a:pPr marL="0" indent="0" rtl="0">
              <a:buNone/>
            </a:pPr>
            <a:r>
              <a:rPr lang="fr-FR" sz="2000" dirty="0">
                <a:latin typeface="Palatino Linotype"/>
              </a:rPr>
              <a:t>Existe-t-il des associations entre les biomarqueurs sanguins et les marqueurs de la maladie d’Alzheimer ?</a:t>
            </a:r>
          </a:p>
          <a:p>
            <a:pPr marL="0" indent="0" rtl="0">
              <a:buNone/>
            </a:pPr>
            <a:endParaRPr lang="fr-FR" dirty="0">
              <a:latin typeface="Palatino Linotype" panose="02040502050505030304" pitchFamily="18" charset="0"/>
            </a:endParaRP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BB972BFC-5111-42F7-AF8F-25931AE68F86}"/>
              </a:ext>
            </a:extLst>
          </p:cNvPr>
          <p:cNvSpPr txBox="1">
            <a:spLocks/>
          </p:cNvSpPr>
          <p:nvPr/>
        </p:nvSpPr>
        <p:spPr>
          <a:xfrm>
            <a:off x="6373278" y="4328833"/>
            <a:ext cx="4926059" cy="1685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Marqueurs de la maladie d’Alzheimer :</a:t>
            </a:r>
          </a:p>
          <a:p>
            <a:pPr>
              <a:buFontTx/>
              <a:buChar char="-"/>
            </a:pPr>
            <a:r>
              <a:rPr lang="fr-FR" sz="1800" dirty="0"/>
              <a:t>Abeta42</a:t>
            </a:r>
          </a:p>
          <a:p>
            <a:pPr>
              <a:buFontTx/>
              <a:buChar char="-"/>
            </a:pPr>
            <a:r>
              <a:rPr lang="fr-FR" sz="1800" dirty="0"/>
              <a:t>Ratio Abeta42/Abeta40</a:t>
            </a:r>
          </a:p>
          <a:p>
            <a:pPr>
              <a:buFontTx/>
              <a:buChar char="-"/>
            </a:pPr>
            <a:r>
              <a:rPr lang="fr-FR" sz="1800" dirty="0"/>
              <a:t>Tau</a:t>
            </a:r>
          </a:p>
          <a:p>
            <a:pPr>
              <a:buFontTx/>
              <a:buChar char="-"/>
            </a:pPr>
            <a:r>
              <a:rPr lang="fr-FR" sz="1800" dirty="0"/>
              <a:t>Ptau</a:t>
            </a:r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6" name="Flèche : double flèche horizontale 5">
            <a:extLst>
              <a:ext uri="{FF2B5EF4-FFF2-40B4-BE49-F238E27FC236}">
                <a16:creationId xmlns:a16="http://schemas.microsoft.com/office/drawing/2014/main" id="{10757ACE-4CD3-8785-E6A0-C2E921F433FE}"/>
              </a:ext>
            </a:extLst>
          </p:cNvPr>
          <p:cNvSpPr/>
          <p:nvPr/>
        </p:nvSpPr>
        <p:spPr>
          <a:xfrm>
            <a:off x="3784630" y="3287537"/>
            <a:ext cx="3457328" cy="344559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BB0DA-C17D-259F-7E5E-9996FC45D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28" y="2738341"/>
            <a:ext cx="1609950" cy="138131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8FB578A-5C0E-41A8-A54C-FBFF2CB50465}"/>
              </a:ext>
            </a:extLst>
          </p:cNvPr>
          <p:cNvSpPr txBox="1">
            <a:spLocks/>
          </p:cNvSpPr>
          <p:nvPr/>
        </p:nvSpPr>
        <p:spPr>
          <a:xfrm>
            <a:off x="759822" y="4328833"/>
            <a:ext cx="4556760" cy="168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Biomarqueurs sanguins :</a:t>
            </a:r>
          </a:p>
          <a:p>
            <a:pPr>
              <a:buFontTx/>
              <a:buChar char="-"/>
            </a:pPr>
            <a:r>
              <a:rPr lang="fr-FR" sz="1800" dirty="0"/>
              <a:t>Cholestérol</a:t>
            </a:r>
          </a:p>
          <a:p>
            <a:pPr>
              <a:buFontTx/>
              <a:buChar char="-"/>
            </a:pPr>
            <a:r>
              <a:rPr lang="fr-FR" sz="1800" dirty="0"/>
              <a:t>Glucose</a:t>
            </a:r>
          </a:p>
          <a:p>
            <a:pPr>
              <a:buFontTx/>
              <a:buChar char="-"/>
            </a:pPr>
            <a:r>
              <a:rPr lang="fr-FR" sz="1800" dirty="0"/>
              <a:t>Triglycéride</a:t>
            </a:r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8AFC17-2362-4B26-A0E4-BE5573FA5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80E4B-4E0E-4FFF-8E40-96C1BB1C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B67A0-7CA4-411F-8E10-7EDB8203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Les grandes étapes 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2200" dirty="0"/>
              <a:t>Analyses descriptives</a:t>
            </a:r>
          </a:p>
          <a:p>
            <a:pPr marL="0" indent="0">
              <a:buNone/>
            </a:pPr>
            <a:endParaRPr lang="fr-FR" sz="2200" dirty="0"/>
          </a:p>
          <a:p>
            <a:r>
              <a:rPr lang="fr-FR" sz="2200" dirty="0"/>
              <a:t>Études d’associations</a:t>
            </a:r>
          </a:p>
          <a:p>
            <a:pPr marL="0" indent="0">
              <a:buNone/>
            </a:pPr>
            <a:endParaRPr lang="fr-FR" sz="2200" dirty="0"/>
          </a:p>
          <a:p>
            <a:r>
              <a:rPr lang="fr-FR" sz="2200" dirty="0"/>
              <a:t>Études de l’association sur différentes sous-populations</a:t>
            </a:r>
          </a:p>
          <a:p>
            <a:endParaRPr lang="fr-FR" sz="2200" dirty="0"/>
          </a:p>
          <a:p>
            <a:r>
              <a:rPr lang="fr-FR" sz="2200" dirty="0"/>
              <a:t>Analyses de la forme de l’association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F04AF4-91A7-4799-9359-AAD5DD12D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3729" y1="70306" x2="73729" y2="70306"/>
                        <a14:foregroundMark x1="81356" y1="73799" x2="63559" y2="62009"/>
                        <a14:foregroundMark x1="82627" y1="82096" x2="58051" y2="55895"/>
                        <a14:foregroundMark x1="51695" y1="38865" x2="40254" y2="26638"/>
                        <a14:foregroundMark x1="44068" y1="31004" x2="47034" y2="353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7960" y="2612707"/>
            <a:ext cx="925830" cy="898369"/>
          </a:xfrm>
          <a:prstGeom prst="rect">
            <a:avLst/>
          </a:prstGeom>
        </p:spPr>
      </p:pic>
      <p:pic>
        <p:nvPicPr>
          <p:cNvPr id="1026" name="Picture 2" descr="cluster&quot; Icon - Download for free – Iconduck">
            <a:extLst>
              <a:ext uri="{FF2B5EF4-FFF2-40B4-BE49-F238E27FC236}">
                <a16:creationId xmlns:a16="http://schemas.microsoft.com/office/drawing/2014/main" id="{E2C22C1E-E76E-4116-8346-9983594C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442595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9B9A4CB-CFF5-4F93-9E2A-2CE90132B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  <p:pic>
        <p:nvPicPr>
          <p:cNvPr id="1028" name="Picture 4" descr="Deux Flèches S'inscrivent Dans Le Sens Inverse, Icône à Deux Flèches Banque  D'Images Et Photos Libres De Droits. Image 69571277.">
            <a:extLst>
              <a:ext uri="{FF2B5EF4-FFF2-40B4-BE49-F238E27FC236}">
                <a16:creationId xmlns:a16="http://schemas.microsoft.com/office/drawing/2014/main" id="{BD4C0A87-B17C-4DCF-A8F2-A9CC63C2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000" y1="35778" x2="61556" y2="38444"/>
                        <a14:foregroundMark x1="34000" y1="61333" x2="45778" y2="6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3209132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ône De Graphique Symbole De Statistiques De Données De Graphique Linéaire  | Vecteur Premium">
            <a:extLst>
              <a:ext uri="{FF2B5EF4-FFF2-40B4-BE49-F238E27FC236}">
                <a16:creationId xmlns:a16="http://schemas.microsoft.com/office/drawing/2014/main" id="{B3227C9D-87B4-44CA-8158-8949C12B1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823" b="86525" l="13738" r="84026">
                        <a14:foregroundMark x1="26518" y1="38771" x2="29712" y2="35225"/>
                        <a14:foregroundMark x1="31629" y1="34515" x2="31629" y2="34515"/>
                        <a14:foregroundMark x1="34505" y1="55792" x2="34026" y2="54610"/>
                        <a14:foregroundMark x1="31629" y1="86525" x2="31629" y2="86525"/>
                        <a14:foregroundMark x1="13738" y1="61702" x2="13738" y2="6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32" t="17395" r="7304" b="7234"/>
          <a:stretch/>
        </p:blipFill>
        <p:spPr bwMode="auto">
          <a:xfrm>
            <a:off x="5983604" y="4908553"/>
            <a:ext cx="2009774" cy="121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1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52F9E-5D8F-43AD-A259-FF50AC8D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62982"/>
            <a:ext cx="10972800" cy="160020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Réalisation de l’alternance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8F4DF6-4380-4965-93E3-2EB7DC54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4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Analyses descriptives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378B52-FFB7-4EC0-AB24-F8FEDD43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EF1BB41-5ED0-4DCD-A97D-41AD4D67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1033" y="2442626"/>
            <a:ext cx="8210550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FD34606-208A-458F-B249-4E2A12303B23}"/>
              </a:ext>
            </a:extLst>
          </p:cNvPr>
          <p:cNvSpPr txBox="1"/>
          <p:nvPr/>
        </p:nvSpPr>
        <p:spPr>
          <a:xfrm>
            <a:off x="811033" y="1821358"/>
            <a:ext cx="462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Analyses sur la variable du cholestérol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63F8F01-EDFA-45D2-8587-94BA4AAC8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3729" y1="70306" x2="73729" y2="70306"/>
                        <a14:foregroundMark x1="81356" y1="73799" x2="63559" y2="62009"/>
                        <a14:foregroundMark x1="82627" y1="82096" x2="58051" y2="55895"/>
                        <a14:foregroundMark x1="51695" y1="38865" x2="40254" y2="26638"/>
                        <a14:foregroundMark x1="44068" y1="31004" x2="47034" y2="353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118" y="350915"/>
            <a:ext cx="925830" cy="8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Études d’association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378B52-FFB7-4EC0-AB24-F8FEDD43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FD34606-208A-458F-B249-4E2A12303B23}"/>
              </a:ext>
            </a:extLst>
          </p:cNvPr>
          <p:cNvSpPr txBox="1"/>
          <p:nvPr/>
        </p:nvSpPr>
        <p:spPr>
          <a:xfrm>
            <a:off x="748161" y="1824007"/>
            <a:ext cx="4379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Analyses sur la variable de l’Abeta42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4493E9-5969-4F20-A477-1345266B34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200"/>
          <a:stretch/>
        </p:blipFill>
        <p:spPr>
          <a:xfrm>
            <a:off x="854374" y="2335963"/>
            <a:ext cx="8067675" cy="159067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7238CE-E352-492E-AB64-2BA97B03D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74" y="4129001"/>
            <a:ext cx="5029200" cy="159067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 descr="Deux Flèches S'inscrivent Dans Le Sens Inverse, Icône à Deux Flèches Banque  D'Images Et Photos Libres De Droits. Image 69571277.">
            <a:extLst>
              <a:ext uri="{FF2B5EF4-FFF2-40B4-BE49-F238E27FC236}">
                <a16:creationId xmlns:a16="http://schemas.microsoft.com/office/drawing/2014/main" id="{A3E48954-BDD4-4E4A-A438-EA5D002A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000" y1="35778" x2="61556" y2="38444"/>
                        <a14:foregroundMark x1="34000" y1="61333" x2="45778" y2="6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9" y="141676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8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3DA6526-7F76-4B5C-B578-E3F6742E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 rtlCol="0"/>
          <a:lstStyle/>
          <a:p>
            <a:pPr rtl="0"/>
            <a:r>
              <a:rPr lang="fr-FR" dirty="0"/>
              <a:t>Études d’association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65575A-4426-4481-A460-2C2FA7B90094}"/>
              </a:ext>
            </a:extLst>
          </p:cNvPr>
          <p:cNvSpPr txBox="1"/>
          <p:nvPr/>
        </p:nvSpPr>
        <p:spPr>
          <a:xfrm>
            <a:off x="1076326" y="1775162"/>
            <a:ext cx="9872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Modèle 1 :</a:t>
            </a:r>
            <a:r>
              <a:rPr lang="fr-FR" b="1" dirty="0"/>
              <a:t> </a:t>
            </a:r>
            <a:r>
              <a:rPr lang="fr-FR" dirty="0"/>
              <a:t>Marqueur ~ Biomarqueur Sanguin + Age</a:t>
            </a:r>
          </a:p>
          <a:p>
            <a:r>
              <a:rPr lang="fr-FR" b="1" u="sng" dirty="0"/>
              <a:t>Modèle 2 :</a:t>
            </a:r>
            <a:r>
              <a:rPr lang="fr-FR" b="1" dirty="0"/>
              <a:t> </a:t>
            </a:r>
            <a:r>
              <a:rPr lang="fr-FR" dirty="0"/>
              <a:t>Modèle 1 + Sexe + Niveau d’étude</a:t>
            </a:r>
          </a:p>
          <a:p>
            <a:r>
              <a:rPr lang="fr-FR" b="1" u="sng" dirty="0"/>
              <a:t>Modèle 3 :</a:t>
            </a:r>
            <a:r>
              <a:rPr lang="fr-FR" b="1" dirty="0"/>
              <a:t> </a:t>
            </a:r>
            <a:r>
              <a:rPr lang="fr-FR" dirty="0"/>
              <a:t>Modèle 2 + APOE</a:t>
            </a:r>
          </a:p>
          <a:p>
            <a:r>
              <a:rPr lang="fr-FR" b="1" u="sng" dirty="0"/>
              <a:t>Modèle 4 :</a:t>
            </a:r>
            <a:r>
              <a:rPr lang="fr-FR" b="1" dirty="0"/>
              <a:t> </a:t>
            </a:r>
            <a:r>
              <a:rPr lang="fr-FR" dirty="0"/>
              <a:t>Modèle 3 + MMSE</a:t>
            </a:r>
          </a:p>
          <a:p>
            <a:r>
              <a:rPr lang="fr-FR" b="1" u="sng" dirty="0"/>
              <a:t>Modèle 5 :</a:t>
            </a:r>
            <a:r>
              <a:rPr lang="fr-FR" b="1" dirty="0"/>
              <a:t> </a:t>
            </a:r>
            <a:r>
              <a:rPr lang="fr-FR" dirty="0"/>
              <a:t>Modèle 4 + Les Traitements</a:t>
            </a:r>
          </a:p>
          <a:p>
            <a:r>
              <a:rPr lang="fr-FR" b="1" u="sng" dirty="0"/>
              <a:t>Modèle 6 :</a:t>
            </a:r>
            <a:r>
              <a:rPr lang="fr-FR" b="1" dirty="0"/>
              <a:t> </a:t>
            </a:r>
            <a:r>
              <a:rPr lang="fr-FR" dirty="0"/>
              <a:t>Modèle 5 + IMC</a:t>
            </a: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B3872D-AB47-4125-97F6-196838BB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6" y="3806486"/>
            <a:ext cx="3305175" cy="1514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8C6E8AD-37C3-4300-98AD-3A516CEC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919" y="1776484"/>
            <a:ext cx="3024187" cy="354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5FEACB5-BD1D-4DE3-BA17-0258F1BB74D9}"/>
              </a:ext>
            </a:extLst>
          </p:cNvPr>
          <p:cNvSpPr txBox="1"/>
          <p:nvPr/>
        </p:nvSpPr>
        <p:spPr>
          <a:xfrm>
            <a:off x="2162892" y="54102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149A6B3-7244-4F85-BD7E-69A5B032C037}"/>
              </a:ext>
            </a:extLst>
          </p:cNvPr>
          <p:cNvSpPr txBox="1"/>
          <p:nvPr/>
        </p:nvSpPr>
        <p:spPr>
          <a:xfrm>
            <a:off x="7950993" y="54102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6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16D6CE3-AE28-4802-9186-D597CB87C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209725"/>
            <a:ext cx="1176615" cy="1156329"/>
          </a:xfrm>
          <a:prstGeom prst="rect">
            <a:avLst/>
          </a:prstGeom>
        </p:spPr>
      </p:pic>
      <p:pic>
        <p:nvPicPr>
          <p:cNvPr id="18" name="Picture 4" descr="Deux Flèches S'inscrivent Dans Le Sens Inverse, Icône à Deux Flèches Banque  D'Images Et Photos Libres De Droits. Image 69571277.">
            <a:extLst>
              <a:ext uri="{FF2B5EF4-FFF2-40B4-BE49-F238E27FC236}">
                <a16:creationId xmlns:a16="http://schemas.microsoft.com/office/drawing/2014/main" id="{19C8A790-DACB-4416-BD33-AECEA6C8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000" y1="35778" x2="61556" y2="38444"/>
                        <a14:foregroundMark x1="34000" y1="61333" x2="45778" y2="6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9" y="141676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’entrepri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404_TF03460510" id="{6FB526F7-CAA9-421B-8A48-CED31689DA4E}" vid="{5A95AF9E-7961-4D70-8B83-D2A3AC537DC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réunion d’entreprise</Template>
  <TotalTime>2244</TotalTime>
  <Words>421</Words>
  <Application>Microsoft Office PowerPoint</Application>
  <PresentationFormat>Grand écran</PresentationFormat>
  <Paragraphs>90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Palatino Linotype</vt:lpstr>
      <vt:lpstr>Présentation de l’entreprise</vt:lpstr>
      <vt:lpstr>Data management et analyse de données multivariées dans le cadre d'un projet de recherche sur les marqueurs de la maladie d'Alzheimer</vt:lpstr>
      <vt:lpstr>Annonce du Plan</vt:lpstr>
      <vt:lpstr>Contexte de l’Entreprise</vt:lpstr>
      <vt:lpstr>Contexte de la mission</vt:lpstr>
      <vt:lpstr>Contexte de la mission</vt:lpstr>
      <vt:lpstr>Réalisation de l’alternance</vt:lpstr>
      <vt:lpstr>Analyses descriptives</vt:lpstr>
      <vt:lpstr>Études d’association</vt:lpstr>
      <vt:lpstr>Études d’association</vt:lpstr>
      <vt:lpstr>Études de la population</vt:lpstr>
      <vt:lpstr>Études de la population</vt:lpstr>
      <vt:lpstr>Études de la forme de l’association</vt:lpstr>
      <vt:lpstr>Études de la forme de l’association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des bases de données et des interfaces de saisie dans le cadre d’un projet de recherche INSERM</dc:title>
  <dc:creator>Geoffrey BOILAY</dc:creator>
  <cp:lastModifiedBy>Geoffrey BOILAY</cp:lastModifiedBy>
  <cp:revision>107</cp:revision>
  <dcterms:created xsi:type="dcterms:W3CDTF">2022-06-08T08:25:18Z</dcterms:created>
  <dcterms:modified xsi:type="dcterms:W3CDTF">2023-09-04T13:38:27Z</dcterms:modified>
</cp:coreProperties>
</file>