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58"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3402E-B066-4B0B-BE0C-AE443E4E5D04}" type="datetimeFigureOut">
              <a:rPr lang="tr-TR" smtClean="0"/>
              <a:t>4.08.2018</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90046-2F7C-4AF2-8DAF-8676288F6999}" type="slidenum">
              <a:rPr lang="tr-TR" smtClean="0"/>
              <a:t>‹#›</a:t>
            </a:fld>
            <a:endParaRPr lang="tr-TR"/>
          </a:p>
        </p:txBody>
      </p:sp>
    </p:spTree>
    <p:extLst>
      <p:ext uri="{BB962C8B-B14F-4D97-AF65-F5344CB8AC3E}">
        <p14:creationId xmlns:p14="http://schemas.microsoft.com/office/powerpoint/2010/main" val="306525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E190046-2F7C-4AF2-8DAF-8676288F6999}" type="slidenum">
              <a:rPr lang="tr-TR" smtClean="0"/>
              <a:t>4</a:t>
            </a:fld>
            <a:endParaRPr lang="tr-TR"/>
          </a:p>
        </p:txBody>
      </p:sp>
    </p:spTree>
    <p:extLst>
      <p:ext uri="{BB962C8B-B14F-4D97-AF65-F5344CB8AC3E}">
        <p14:creationId xmlns:p14="http://schemas.microsoft.com/office/powerpoint/2010/main" val="33475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A5D9EB9-FF61-4E22-8505-6634C028418F}" type="datetimeFigureOut">
              <a:rPr lang="tr-TR" smtClean="0"/>
              <a:t>4.08.2018</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9198D5B-3B03-46DF-A4A6-B4C19CDF0D60}"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67664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5D9EB9-FF61-4E22-8505-6634C028418F}" type="datetimeFigureOut">
              <a:rPr lang="tr-TR" smtClean="0"/>
              <a:t>4.08.2018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138814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5D9EB9-FF61-4E22-8505-6634C028418F}" type="datetimeFigureOut">
              <a:rPr lang="tr-TR" smtClean="0"/>
              <a:t>4.08.2018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104135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5D9EB9-FF61-4E22-8505-6634C028418F}" type="datetimeFigureOut">
              <a:rPr lang="tr-TR" smtClean="0"/>
              <a:t>4.08.2018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96914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A5D9EB9-FF61-4E22-8505-6634C028418F}" type="datetimeFigureOut">
              <a:rPr lang="tr-TR" smtClean="0"/>
              <a:t>4.08.2018</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9198D5B-3B03-46DF-A4A6-B4C19CDF0D60}"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1533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A5D9EB9-FF61-4E22-8505-6634C028418F}" type="datetimeFigureOut">
              <a:rPr lang="tr-TR" smtClean="0"/>
              <a:t>4.08.2018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26432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A5D9EB9-FF61-4E22-8505-6634C028418F}" type="datetimeFigureOut">
              <a:rPr lang="tr-TR" smtClean="0"/>
              <a:t>4.08.2018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237956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A5D9EB9-FF61-4E22-8505-6634C028418F}" type="datetimeFigureOut">
              <a:rPr lang="tr-TR" smtClean="0"/>
              <a:t>4.08.2018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110291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D9EB9-FF61-4E22-8505-6634C028418F}" type="datetimeFigureOut">
              <a:rPr lang="tr-TR" smtClean="0"/>
              <a:t>4.08.2018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9198D5B-3B03-46DF-A4A6-B4C19CDF0D60}" type="slidenum">
              <a:rPr lang="tr-TR" smtClean="0"/>
              <a:t>‹#›</a:t>
            </a:fld>
            <a:endParaRPr lang="tr-TR"/>
          </a:p>
        </p:txBody>
      </p:sp>
    </p:spTree>
    <p:extLst>
      <p:ext uri="{BB962C8B-B14F-4D97-AF65-F5344CB8AC3E}">
        <p14:creationId xmlns:p14="http://schemas.microsoft.com/office/powerpoint/2010/main" val="262793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5D9EB9-FF61-4E22-8505-6634C028418F}" type="datetimeFigureOut">
              <a:rPr lang="tr-TR" smtClean="0"/>
              <a:t>4.08.2018</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198D5B-3B03-46DF-A4A6-B4C19CDF0D60}"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791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5D9EB9-FF61-4E22-8505-6634C028418F}" type="datetimeFigureOut">
              <a:rPr lang="tr-TR" smtClean="0"/>
              <a:t>4.08.2018</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198D5B-3B03-46DF-A4A6-B4C19CDF0D60}"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034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A5D9EB9-FF61-4E22-8505-6634C028418F}" type="datetimeFigureOut">
              <a:rPr lang="tr-TR" smtClean="0"/>
              <a:t>4.08.2018</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9198D5B-3B03-46DF-A4A6-B4C19CDF0D60}"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95115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B827542-C626-46D7-B830-DC45FE643C3B}"/>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
        <p:nvSpPr>
          <p:cNvPr id="2" name="Unvan 1">
            <a:extLst>
              <a:ext uri="{FF2B5EF4-FFF2-40B4-BE49-F238E27FC236}">
                <a16:creationId xmlns:a16="http://schemas.microsoft.com/office/drawing/2014/main" id="{43145617-6932-4DB3-A413-9AFB8116E21A}"/>
              </a:ext>
            </a:extLst>
          </p:cNvPr>
          <p:cNvSpPr>
            <a:spLocks noGrp="1"/>
          </p:cNvSpPr>
          <p:nvPr>
            <p:ph type="ctrTitle"/>
          </p:nvPr>
        </p:nvSpPr>
        <p:spPr/>
        <p:txBody>
          <a:bodyPr/>
          <a:lstStyle/>
          <a:p>
            <a:r>
              <a:rPr lang="tr-TR" sz="4400" b="1" dirty="0">
                <a:latin typeface="Times New Roman" panose="02020603050405020304" pitchFamily="18" charset="0"/>
                <a:cs typeface="Times New Roman" panose="02020603050405020304" pitchFamily="18" charset="0"/>
              </a:rPr>
              <a:t>EEG SENSÖRLERİ İLE BİYONİK EL KONTROLÜNÜN SAĞLANMASI</a:t>
            </a:r>
            <a:endParaRPr lang="tr-TR" sz="4400" dirty="0">
              <a:latin typeface="Times New Roman" panose="02020603050405020304" pitchFamily="18" charset="0"/>
              <a:cs typeface="Times New Roman" panose="02020603050405020304" pitchFamily="18" charset="0"/>
            </a:endParaRPr>
          </a:p>
        </p:txBody>
      </p:sp>
      <p:sp>
        <p:nvSpPr>
          <p:cNvPr id="5" name="Alt Başlık 4">
            <a:extLst>
              <a:ext uri="{FF2B5EF4-FFF2-40B4-BE49-F238E27FC236}">
                <a16:creationId xmlns:a16="http://schemas.microsoft.com/office/drawing/2014/main" id="{A839AC1B-38B6-4E6C-A138-DF64650AB85A}"/>
              </a:ext>
            </a:extLst>
          </p:cNvPr>
          <p:cNvSpPr>
            <a:spLocks noGrp="1"/>
          </p:cNvSpPr>
          <p:nvPr>
            <p:ph type="subTitle" idx="1"/>
          </p:nvPr>
        </p:nvSpPr>
        <p:spPr>
          <a:xfrm>
            <a:off x="1383783" y="4730720"/>
            <a:ext cx="9423918" cy="867647"/>
          </a:xfrm>
        </p:spPr>
        <p:txBody>
          <a:bodyPr>
            <a:normAutofit/>
          </a:bodyPr>
          <a:lstStyle/>
          <a:p>
            <a:pPr algn="just"/>
            <a:r>
              <a:rPr lang="tr-TR" sz="1800" dirty="0">
                <a:latin typeface="Times New Roman" panose="02020603050405020304" pitchFamily="18" charset="0"/>
                <a:cs typeface="Times New Roman" panose="02020603050405020304" pitchFamily="18" charset="0"/>
              </a:rPr>
              <a:t>Bu proje Türkiye Bilimsel ve Teknolojik Araştırma Kurumu tarafından 1919B011700559 kodlu bitirme projesi olarak desteklenmiştir.</a:t>
            </a:r>
            <a:endParaRPr lang="tr-TR" sz="1800" dirty="0"/>
          </a:p>
          <a:p>
            <a:pPr algn="just"/>
            <a:endParaRPr lang="tr-TR" sz="2000" dirty="0"/>
          </a:p>
        </p:txBody>
      </p:sp>
    </p:spTree>
    <p:extLst>
      <p:ext uri="{BB962C8B-B14F-4D97-AF65-F5344CB8AC3E}">
        <p14:creationId xmlns:p14="http://schemas.microsoft.com/office/powerpoint/2010/main" val="349013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Unvan 1">
            <a:extLst>
              <a:ext uri="{FF2B5EF4-FFF2-40B4-BE49-F238E27FC236}">
                <a16:creationId xmlns:a16="http://schemas.microsoft.com/office/drawing/2014/main" id="{3A3B4D08-C25A-429F-9938-EBC5AD157B84}"/>
              </a:ext>
            </a:extLst>
          </p:cNvPr>
          <p:cNvSpPr>
            <a:spLocks noGrp="1"/>
          </p:cNvSpPr>
          <p:nvPr>
            <p:ph type="title"/>
          </p:nvPr>
        </p:nvSpPr>
        <p:spPr>
          <a:xfrm>
            <a:off x="1478521" y="1480930"/>
            <a:ext cx="9309453" cy="3254321"/>
          </a:xfrm>
        </p:spPr>
        <p:txBody>
          <a:bodyPr vert="horz" lIns="91440" tIns="45720" rIns="91440" bIns="45720" rtlCol="0" anchor="b">
            <a:normAutofit/>
          </a:bodyPr>
          <a:lstStyle/>
          <a:p>
            <a:pPr algn="ctr"/>
            <a:r>
              <a:rPr lang="en-US" sz="6600" cap="all" dirty="0"/>
              <a:t>TEŞEKKÜR EDERİM!</a:t>
            </a:r>
            <a:br>
              <a:rPr lang="en-US" sz="6600" cap="all" dirty="0"/>
            </a:br>
            <a:endParaRPr lang="en-US" sz="6600" cap="all" dirty="0"/>
          </a:p>
        </p:txBody>
      </p:sp>
      <p:sp>
        <p:nvSpPr>
          <p:cNvPr id="6" name="Metin kutusu 5">
            <a:extLst>
              <a:ext uri="{FF2B5EF4-FFF2-40B4-BE49-F238E27FC236}">
                <a16:creationId xmlns:a16="http://schemas.microsoft.com/office/drawing/2014/main" id="{BD569948-E687-490E-B00D-4C0B1F52DFE2}"/>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428815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211A449-8252-44E4-BC51-36FC25881E5F}"/>
              </a:ext>
            </a:extLst>
          </p:cNvPr>
          <p:cNvSpPr>
            <a:spLocks noGrp="1"/>
          </p:cNvSpPr>
          <p:nvPr>
            <p:ph type="title"/>
          </p:nvPr>
        </p:nvSpPr>
        <p:spPr>
          <a:xfrm>
            <a:off x="1371600" y="500462"/>
            <a:ext cx="9601200" cy="788437"/>
          </a:xfrm>
        </p:spPr>
        <p:txBody>
          <a:bodyPr/>
          <a:lstStyle/>
          <a:p>
            <a:r>
              <a:rPr lang="tr-TR" dirty="0">
                <a:latin typeface="Times New Roman" panose="02020603050405020304" pitchFamily="18" charset="0"/>
                <a:cs typeface="Times New Roman" panose="02020603050405020304" pitchFamily="18" charset="0"/>
              </a:rPr>
              <a:t>Projenin Amacı</a:t>
            </a:r>
          </a:p>
        </p:txBody>
      </p:sp>
      <p:pic>
        <p:nvPicPr>
          <p:cNvPr id="1026" name="Picture 2" descr="ilk kol protezi ile ilgili gÃ¶rsel sonucu">
            <a:extLst>
              <a:ext uri="{FF2B5EF4-FFF2-40B4-BE49-F238E27FC236}">
                <a16:creationId xmlns:a16="http://schemas.microsoft.com/office/drawing/2014/main" id="{9B8FE7DF-22CB-4FF5-8B20-B42FC01B1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8" t="15308" r="3854" b="14792"/>
          <a:stretch/>
        </p:blipFill>
        <p:spPr bwMode="auto">
          <a:xfrm>
            <a:off x="8278238" y="2190081"/>
            <a:ext cx="3677055" cy="278263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Ä°lgili resim">
            <a:extLst>
              <a:ext uri="{FF2B5EF4-FFF2-40B4-BE49-F238E27FC236}">
                <a16:creationId xmlns:a16="http://schemas.microsoft.com/office/drawing/2014/main" id="{3797C7DF-6F74-4E0B-9A5A-718481D954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30" name="Picture 6" descr="Ä°lgili resim">
            <a:extLst>
              <a:ext uri="{FF2B5EF4-FFF2-40B4-BE49-F238E27FC236}">
                <a16:creationId xmlns:a16="http://schemas.microsoft.com/office/drawing/2014/main" id="{67339A69-1413-407D-8945-BD5A16CA6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74237"/>
            <a:ext cx="6641154" cy="5280262"/>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ABC2ACD0-5D7E-4D76-8C6B-59708514196A}"/>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24038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86E2432-5143-4892-80DC-ED118F726291}"/>
              </a:ext>
            </a:extLst>
          </p:cNvPr>
          <p:cNvSpPr>
            <a:spLocks noGrp="1"/>
          </p:cNvSpPr>
          <p:nvPr>
            <p:ph type="title"/>
          </p:nvPr>
        </p:nvSpPr>
        <p:spPr>
          <a:xfrm>
            <a:off x="7839867" y="1123176"/>
            <a:ext cx="4124527" cy="846760"/>
          </a:xfrm>
        </p:spPr>
        <p:txBody>
          <a:bodyPr>
            <a:normAutofit/>
          </a:bodyPr>
          <a:lstStyle/>
          <a:p>
            <a:r>
              <a:rPr lang="tr-TR" dirty="0">
                <a:latin typeface="Times New Roman" panose="02020603050405020304" pitchFamily="18" charset="0"/>
                <a:cs typeface="Times New Roman" panose="02020603050405020304" pitchFamily="18" charset="0"/>
              </a:rPr>
              <a:t>Beyin Dalgaları</a:t>
            </a:r>
          </a:p>
        </p:txBody>
      </p:sp>
      <p:sp>
        <p:nvSpPr>
          <p:cNvPr id="3" name="İçerik Yer Tutucusu 2">
            <a:extLst>
              <a:ext uri="{FF2B5EF4-FFF2-40B4-BE49-F238E27FC236}">
                <a16:creationId xmlns:a16="http://schemas.microsoft.com/office/drawing/2014/main" id="{F04710EE-CB89-48BE-9749-F04D0572F339}"/>
              </a:ext>
            </a:extLst>
          </p:cNvPr>
          <p:cNvSpPr>
            <a:spLocks noGrp="1"/>
          </p:cNvSpPr>
          <p:nvPr>
            <p:ph idx="1"/>
          </p:nvPr>
        </p:nvSpPr>
        <p:spPr>
          <a:xfrm>
            <a:off x="7839867" y="2189005"/>
            <a:ext cx="3907176" cy="3278734"/>
          </a:xfrm>
        </p:spPr>
        <p:txBody>
          <a:bodyPr>
            <a:normAutofit/>
          </a:bodyPr>
          <a:lstStyle/>
          <a:p>
            <a:r>
              <a:rPr lang="tr-TR" dirty="0">
                <a:latin typeface="Times New Roman" panose="02020603050405020304" pitchFamily="18" charset="0"/>
                <a:cs typeface="Times New Roman" panose="02020603050405020304" pitchFamily="18" charset="0"/>
              </a:rPr>
              <a:t>Sinir hücrelerinin ürettikleri elektrokimyasal sinyaller çevreye değişik frekanslarda dalgaların yayılmasına yol açar. </a:t>
            </a:r>
          </a:p>
          <a:p>
            <a:r>
              <a:rPr lang="tr-TR" dirty="0">
                <a:latin typeface="Times New Roman" panose="02020603050405020304" pitchFamily="18" charset="0"/>
                <a:cs typeface="Times New Roman" panose="02020603050405020304" pitchFamily="18" charset="0"/>
              </a:rPr>
              <a:t>Farklı özelliklere ve frekans değerlerine sahip olan bu dalgalar “beyin dalgaları” olarak adlandırılmaktadır.</a:t>
            </a:r>
          </a:p>
          <a:p>
            <a:endParaRPr lang="tr-TR"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5AA1357A-F0D9-46C6-BA26-962CE86C25A7}"/>
              </a:ext>
            </a:extLst>
          </p:cNvPr>
          <p:cNvPicPr>
            <a:picLocks noChangeAspect="1"/>
          </p:cNvPicPr>
          <p:nvPr/>
        </p:nvPicPr>
        <p:blipFill>
          <a:blip r:embed="rId2"/>
          <a:stretch>
            <a:fillRect/>
          </a:stretch>
        </p:blipFill>
        <p:spPr>
          <a:xfrm>
            <a:off x="596206" y="1123176"/>
            <a:ext cx="6191250" cy="4781550"/>
          </a:xfrm>
          <a:prstGeom prst="rect">
            <a:avLst/>
          </a:prstGeom>
        </p:spPr>
      </p:pic>
      <p:sp>
        <p:nvSpPr>
          <p:cNvPr id="7" name="Metin kutusu 6">
            <a:extLst>
              <a:ext uri="{FF2B5EF4-FFF2-40B4-BE49-F238E27FC236}">
                <a16:creationId xmlns:a16="http://schemas.microsoft.com/office/drawing/2014/main" id="{F32E0DCD-CE34-4CB3-B3C5-84B43282AD34}"/>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376102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30AF47BA-73AF-4DB8-B000-214512DDFA48}"/>
              </a:ext>
            </a:extLst>
          </p:cNvPr>
          <p:cNvSpPr>
            <a:spLocks noGrp="1"/>
          </p:cNvSpPr>
          <p:nvPr>
            <p:ph type="title"/>
          </p:nvPr>
        </p:nvSpPr>
        <p:spPr>
          <a:xfrm>
            <a:off x="795093" y="1295400"/>
            <a:ext cx="5793475" cy="847116"/>
          </a:xfrm>
        </p:spPr>
        <p:txBody>
          <a:bodyPr>
            <a:normAutofit/>
          </a:bodyPr>
          <a:lstStyle/>
          <a:p>
            <a:r>
              <a:rPr lang="tr-TR" dirty="0">
                <a:latin typeface="Times New Roman" panose="02020603050405020304" pitchFamily="18" charset="0"/>
                <a:cs typeface="Times New Roman" panose="02020603050405020304" pitchFamily="18" charset="0"/>
              </a:rPr>
              <a:t>EEG</a:t>
            </a:r>
          </a:p>
        </p:txBody>
      </p:sp>
      <p:sp>
        <p:nvSpPr>
          <p:cNvPr id="3" name="İçerik Yer Tutucusu 2">
            <a:extLst>
              <a:ext uri="{FF2B5EF4-FFF2-40B4-BE49-F238E27FC236}">
                <a16:creationId xmlns:a16="http://schemas.microsoft.com/office/drawing/2014/main" id="{EB13AAF1-8A2E-444C-88A5-94D78F470AA9}"/>
              </a:ext>
            </a:extLst>
          </p:cNvPr>
          <p:cNvSpPr>
            <a:spLocks noGrp="1"/>
          </p:cNvSpPr>
          <p:nvPr>
            <p:ph idx="1"/>
          </p:nvPr>
        </p:nvSpPr>
        <p:spPr>
          <a:xfrm>
            <a:off x="784743" y="2286000"/>
            <a:ext cx="5793475" cy="3581400"/>
          </a:xfrm>
        </p:spPr>
        <p:txBody>
          <a:bodyPr>
            <a:normAutofit/>
          </a:bodyPr>
          <a:lstStyle/>
          <a:p>
            <a:pPr algn="just"/>
            <a:r>
              <a:rPr lang="tr-TR" dirty="0">
                <a:latin typeface="Times New Roman" panose="02020603050405020304" pitchFamily="18" charset="0"/>
                <a:cs typeface="Times New Roman" panose="02020603050405020304" pitchFamily="18" charset="0"/>
              </a:rPr>
              <a:t>Saçlı deriye yerleştirilen bir veya birden fazla elektrot aracılığıyla kaydedilen ve günümüzde nöroloji, klinik </a:t>
            </a:r>
            <a:r>
              <a:rPr lang="tr-TR" dirty="0" err="1">
                <a:latin typeface="Times New Roman" panose="02020603050405020304" pitchFamily="18" charset="0"/>
                <a:cs typeface="Times New Roman" panose="02020603050405020304" pitchFamily="18" charset="0"/>
              </a:rPr>
              <a:t>nörofizyoloji</a:t>
            </a:r>
            <a:r>
              <a:rPr lang="tr-TR" dirty="0">
                <a:latin typeface="Times New Roman" panose="02020603050405020304" pitchFamily="18" charset="0"/>
                <a:cs typeface="Times New Roman" panose="02020603050405020304" pitchFamily="18" charset="0"/>
              </a:rPr>
              <a:t> ve beyin araştırmalarında önemli bir yeri olan EEG, hastalarda, normal erişkinler ve çocuklarda hiçbir risk taşımayan tanı yöntemi olarak kolayca uygulanabilmektedir.</a:t>
            </a:r>
          </a:p>
          <a:p>
            <a:pPr marL="0" indent="0">
              <a:buNone/>
            </a:pP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Ä°lgili resim">
            <a:extLst>
              <a:ext uri="{FF2B5EF4-FFF2-40B4-BE49-F238E27FC236}">
                <a16:creationId xmlns:a16="http://schemas.microsoft.com/office/drawing/2014/main" id="{E2AAC74D-9AB5-4500-8C38-9246256452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424" b="-1"/>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C74EE278-36DF-4E56-B7BA-2B1950D6E1F4}"/>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solidFill>
                  <a:schemeClr val="bg1"/>
                </a:solidFill>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180684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76A276BC-E709-4486-ABE2-26B3275F9D2F}"/>
              </a:ext>
            </a:extLst>
          </p:cNvPr>
          <p:cNvSpPr>
            <a:spLocks noGrp="1"/>
          </p:cNvSpPr>
          <p:nvPr>
            <p:ph type="title"/>
          </p:nvPr>
        </p:nvSpPr>
        <p:spPr>
          <a:xfrm>
            <a:off x="610872" y="1196503"/>
            <a:ext cx="6330949" cy="781587"/>
          </a:xfrm>
        </p:spPr>
        <p:txBody>
          <a:bodyPr>
            <a:normAutofit/>
          </a:bodyPr>
          <a:lstStyle/>
          <a:p>
            <a:r>
              <a:rPr lang="tr-TR" sz="4000" dirty="0">
                <a:latin typeface="Times New Roman" panose="02020603050405020304" pitchFamily="18" charset="0"/>
                <a:cs typeface="Times New Roman" panose="02020603050405020304" pitchFamily="18" charset="0"/>
              </a:rPr>
              <a:t>NeuroSky MindWave Mobile</a:t>
            </a:r>
          </a:p>
        </p:txBody>
      </p:sp>
      <p:sp>
        <p:nvSpPr>
          <p:cNvPr id="3" name="İçerik Yer Tutucusu 2">
            <a:extLst>
              <a:ext uri="{FF2B5EF4-FFF2-40B4-BE49-F238E27FC236}">
                <a16:creationId xmlns:a16="http://schemas.microsoft.com/office/drawing/2014/main" id="{6B4A6A6D-4E95-42A6-9F1F-4B3097E37505}"/>
              </a:ext>
            </a:extLst>
          </p:cNvPr>
          <p:cNvSpPr>
            <a:spLocks noGrp="1"/>
          </p:cNvSpPr>
          <p:nvPr>
            <p:ph idx="1"/>
          </p:nvPr>
        </p:nvSpPr>
        <p:spPr>
          <a:xfrm>
            <a:off x="424815" y="1967154"/>
            <a:ext cx="6703061" cy="4659185"/>
          </a:xfrm>
        </p:spPr>
        <p:txBody>
          <a:bodyPr>
            <a:normAutofit/>
          </a:bodyPr>
          <a:lstStyle/>
          <a:p>
            <a:pPr algn="just"/>
            <a:r>
              <a:rPr lang="tr-TR" dirty="0">
                <a:latin typeface="Times New Roman" panose="02020603050405020304" pitchFamily="18" charset="0"/>
                <a:cs typeface="Times New Roman" panose="02020603050405020304" pitchFamily="18" charset="0"/>
              </a:rPr>
              <a:t>MindWave, NeuroSky tarafından geliştirilen beyindeki EEG sinyallerini ölçebilen bir cihazdır. Beyinden yayılan beş dalgadan alfa ve beta dalgalarını ölçerek bu verileri Bluetooth ile bilgisayar, akıllı telefon gibi veri depolama işlerini gerçekleştirilebilen yerlere kablosuz olarak toplanan verileri aktarma imkânı sunmaktadır. </a:t>
            </a:r>
          </a:p>
        </p:txBody>
      </p:sp>
      <p:sp>
        <p:nvSpPr>
          <p:cNvPr id="73" name="Rectangle 72">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descr="neurosky mindwave ile ilgili gÃ¶rsel sonucu">
            <a:extLst>
              <a:ext uri="{FF2B5EF4-FFF2-40B4-BE49-F238E27FC236}">
                <a16:creationId xmlns:a16="http://schemas.microsoft.com/office/drawing/2014/main" id="{C52C8939-C8A1-4321-B62D-E8D600EA3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579" y="1196503"/>
            <a:ext cx="3959732" cy="3959732"/>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98853B51-33D2-4340-80CB-49B25BCF80E7}"/>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426172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8E50D4F-7A5A-4BF8-A5ED-67765D3A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2BA875-DA32-4243-91A6-470E0A0A4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BC635D3A-DEBD-43C8-874E-D0B82D7B09A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425" y="668235"/>
            <a:ext cx="10701151" cy="5521530"/>
          </a:xfrm>
          <a:prstGeom prst="rect">
            <a:avLst/>
          </a:prstGeom>
          <a:noFill/>
        </p:spPr>
      </p:pic>
      <p:sp>
        <p:nvSpPr>
          <p:cNvPr id="7" name="Metin kutusu 6">
            <a:extLst>
              <a:ext uri="{FF2B5EF4-FFF2-40B4-BE49-F238E27FC236}">
                <a16:creationId xmlns:a16="http://schemas.microsoft.com/office/drawing/2014/main" id="{4D8B2085-5CF3-4D66-997B-0EFF781B90A1}"/>
              </a:ext>
            </a:extLst>
          </p:cNvPr>
          <p:cNvSpPr txBox="1"/>
          <p:nvPr/>
        </p:nvSpPr>
        <p:spPr>
          <a:xfrm>
            <a:off x="8612622" y="5660548"/>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216369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0E3FBEAC-40F2-4685-A165-37E1D7C1D373}"/>
              </a:ext>
            </a:extLst>
          </p:cNvPr>
          <p:cNvSpPr>
            <a:spLocks noGrp="1"/>
          </p:cNvSpPr>
          <p:nvPr>
            <p:ph type="title"/>
          </p:nvPr>
        </p:nvSpPr>
        <p:spPr>
          <a:xfrm>
            <a:off x="784743" y="685800"/>
            <a:ext cx="5958837" cy="1485900"/>
          </a:xfrm>
        </p:spPr>
        <p:txBody>
          <a:bodyPr>
            <a:normAutofit/>
          </a:bodyPr>
          <a:lstStyle/>
          <a:p>
            <a:r>
              <a:rPr lang="tr-TR" dirty="0">
                <a:latin typeface="Times New Roman" panose="02020603050405020304" pitchFamily="18" charset="0"/>
                <a:cs typeface="Times New Roman" panose="02020603050405020304" pitchFamily="18" charset="0"/>
              </a:rPr>
              <a:t>Karşılaşılan Problemler</a:t>
            </a:r>
          </a:p>
        </p:txBody>
      </p:sp>
      <p:sp>
        <p:nvSpPr>
          <p:cNvPr id="3" name="İçerik Yer Tutucusu 2">
            <a:extLst>
              <a:ext uri="{FF2B5EF4-FFF2-40B4-BE49-F238E27FC236}">
                <a16:creationId xmlns:a16="http://schemas.microsoft.com/office/drawing/2014/main" id="{B8F3AE62-D94A-42E1-BF1C-B076B981DD3C}"/>
              </a:ext>
            </a:extLst>
          </p:cNvPr>
          <p:cNvSpPr>
            <a:spLocks noGrp="1"/>
          </p:cNvSpPr>
          <p:nvPr>
            <p:ph idx="1"/>
          </p:nvPr>
        </p:nvSpPr>
        <p:spPr>
          <a:xfrm>
            <a:off x="784743" y="1712068"/>
            <a:ext cx="5958837" cy="4155332"/>
          </a:xfrm>
        </p:spPr>
        <p:txBody>
          <a:bodyPr>
            <a:normAutofit/>
          </a:bodyPr>
          <a:lstStyle/>
          <a:p>
            <a:pPr marL="457200" indent="-457200">
              <a:buFont typeface="+mj-lt"/>
              <a:buAutoNum type="arabicPeriod"/>
            </a:pPr>
            <a:r>
              <a:rPr lang="tr-TR" dirty="0">
                <a:latin typeface="Times New Roman" panose="02020603050405020304" pitchFamily="18" charset="0"/>
                <a:cs typeface="Times New Roman" panose="02020603050405020304" pitchFamily="18" charset="0"/>
              </a:rPr>
              <a:t>EEG sinyallerinin Arduino ile haberleşmesinde ve bu sinyallerin motorlara gönderilmesinde Arduino’nun yetersiz kaldığı belirlenmiştir. Multithreading yani çoklu kullanım özelliğini desteklemeyen Arduino, aynı anda birden fazla motora gönderilen farklı komutları aynı anda gerçekleştirememektedir.</a:t>
            </a:r>
          </a:p>
          <a:p>
            <a:pPr marL="457200" indent="-457200">
              <a:buFont typeface="+mj-lt"/>
              <a:buAutoNum type="arabicPeriod"/>
            </a:pPr>
            <a:r>
              <a:rPr lang="tr-TR" dirty="0">
                <a:latin typeface="Times New Roman" panose="02020603050405020304" pitchFamily="18" charset="0"/>
                <a:cs typeface="Times New Roman" panose="02020603050405020304" pitchFamily="18" charset="0"/>
              </a:rPr>
              <a:t>Sinyalin aktarılması sırasında kaybın olmaması iletim hızına bağlıdır ve düşük hızda iletim gerçekleştiğinde kayıplar meydana gelmektedir </a:t>
            </a:r>
          </a:p>
        </p:txBody>
      </p:sp>
      <p:sp>
        <p:nvSpPr>
          <p:cNvPr id="14" name="Rectangle 13">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E684CF45-7E98-420E-BE77-DF06AB329D88}"/>
              </a:ext>
            </a:extLst>
          </p:cNvPr>
          <p:cNvPicPr>
            <a:picLocks noChangeAspect="1"/>
          </p:cNvPicPr>
          <p:nvPr/>
        </p:nvPicPr>
        <p:blipFill>
          <a:blip r:embed="rId2"/>
          <a:stretch>
            <a:fillRect/>
          </a:stretch>
        </p:blipFill>
        <p:spPr>
          <a:xfrm>
            <a:off x="8252341" y="1712068"/>
            <a:ext cx="3299579" cy="3812846"/>
          </a:xfrm>
          <a:prstGeom prst="rect">
            <a:avLst/>
          </a:prstGeom>
        </p:spPr>
      </p:pic>
      <p:sp>
        <p:nvSpPr>
          <p:cNvPr id="8" name="Metin kutusu 7">
            <a:extLst>
              <a:ext uri="{FF2B5EF4-FFF2-40B4-BE49-F238E27FC236}">
                <a16:creationId xmlns:a16="http://schemas.microsoft.com/office/drawing/2014/main" id="{CB405993-48CC-442E-A6BA-FAA48F84F282}"/>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161874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7E9CF001-FF6F-47BE-A0C6-072EBABE56E9}"/>
              </a:ext>
            </a:extLst>
          </p:cNvPr>
          <p:cNvSpPr>
            <a:spLocks noGrp="1"/>
          </p:cNvSpPr>
          <p:nvPr>
            <p:ph type="title"/>
          </p:nvPr>
        </p:nvSpPr>
        <p:spPr>
          <a:xfrm>
            <a:off x="784743" y="685800"/>
            <a:ext cx="5958837" cy="812259"/>
          </a:xfrm>
        </p:spPr>
        <p:txBody>
          <a:bodyPr>
            <a:normAutofit/>
          </a:bodyPr>
          <a:lstStyle/>
          <a:p>
            <a:r>
              <a:rPr lang="tr-TR" dirty="0">
                <a:latin typeface="Times New Roman" panose="02020603050405020304" pitchFamily="18" charset="0"/>
                <a:cs typeface="Times New Roman" panose="02020603050405020304" pitchFamily="18" charset="0"/>
              </a:rPr>
              <a:t>Öneriler</a:t>
            </a:r>
          </a:p>
        </p:txBody>
      </p:sp>
      <p:sp>
        <p:nvSpPr>
          <p:cNvPr id="3" name="İçerik Yer Tutucusu 2">
            <a:extLst>
              <a:ext uri="{FF2B5EF4-FFF2-40B4-BE49-F238E27FC236}">
                <a16:creationId xmlns:a16="http://schemas.microsoft.com/office/drawing/2014/main" id="{2DBD9F54-6678-4368-A081-73E2EE7B8016}"/>
              </a:ext>
            </a:extLst>
          </p:cNvPr>
          <p:cNvSpPr>
            <a:spLocks noGrp="1"/>
          </p:cNvSpPr>
          <p:nvPr>
            <p:ph idx="1"/>
          </p:nvPr>
        </p:nvSpPr>
        <p:spPr>
          <a:xfrm>
            <a:off x="712412" y="1498059"/>
            <a:ext cx="5958837" cy="4474723"/>
          </a:xfrm>
        </p:spPr>
        <p:txBody>
          <a:bodyPr>
            <a:normAutofit/>
          </a:bodyPr>
          <a:lstStyle/>
          <a:p>
            <a:pPr algn="just"/>
            <a:r>
              <a:rPr lang="tr-TR" dirty="0">
                <a:latin typeface="Times New Roman" panose="02020603050405020304" pitchFamily="18" charset="0"/>
                <a:cs typeface="Times New Roman" panose="02020603050405020304" pitchFamily="18" charset="0"/>
              </a:rPr>
              <a:t>Çoklu kullanım sorunun çözülmesi için bu özelliği destekleyen bir geliştirici kartı seçilmelidir. Aynı zamanda yazılmış olan kod, </a:t>
            </a:r>
            <a:r>
              <a:rPr lang="tr-TR" dirty="0" err="1">
                <a:latin typeface="Times New Roman" panose="02020603050405020304" pitchFamily="18" charset="0"/>
                <a:cs typeface="Times New Roman" panose="02020603050405020304" pitchFamily="18" charset="0"/>
              </a:rPr>
              <a:t>java</a:t>
            </a:r>
            <a:r>
              <a:rPr lang="tr-TR" dirty="0">
                <a:latin typeface="Times New Roman" panose="02020603050405020304" pitchFamily="18" charset="0"/>
                <a:cs typeface="Times New Roman" panose="02020603050405020304" pitchFamily="18" charset="0"/>
              </a:rPr>
              <a:t> gibi çoklu kullanım özelliğini destekleyen bir dilde yazılmalıdır.</a:t>
            </a:r>
          </a:p>
          <a:p>
            <a:pPr algn="just"/>
            <a:r>
              <a:rPr lang="tr-TR" dirty="0">
                <a:latin typeface="Times New Roman" panose="02020603050405020304" pitchFamily="18" charset="0"/>
                <a:cs typeface="Times New Roman" panose="02020603050405020304" pitchFamily="18" charset="0"/>
              </a:rPr>
              <a:t>Sinyalin aktarılması sırasında yaşanan veri kaybının önüne geçmek için, çoklu kullanım özelliğinde de olduğu gibi Arduino yerine daha yüksek hassasiyetli ve bit hızına sahip ARM mikroişlemcisi gibi elemanlar tercih edilebilir.</a:t>
            </a: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descr="Ä°lgili resim">
            <a:extLst>
              <a:ext uri="{FF2B5EF4-FFF2-40B4-BE49-F238E27FC236}">
                <a16:creationId xmlns:a16="http://schemas.microsoft.com/office/drawing/2014/main" id="{274B636C-D221-4E9F-8694-974EC3391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082" y="1637924"/>
            <a:ext cx="3692096" cy="2769072"/>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8">
            <a:extLst>
              <a:ext uri="{FF2B5EF4-FFF2-40B4-BE49-F238E27FC236}">
                <a16:creationId xmlns:a16="http://schemas.microsoft.com/office/drawing/2014/main" id="{5332C8B7-56B5-4BCE-BF49-9871208B9C92}"/>
              </a:ext>
            </a:extLst>
          </p:cNvPr>
          <p:cNvSpPr txBox="1"/>
          <p:nvPr/>
        </p:nvSpPr>
        <p:spPr>
          <a:xfrm>
            <a:off x="8668139" y="621157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11909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ssue ile ilgili gÃ¶rsel sonucu">
            <a:extLst>
              <a:ext uri="{FF2B5EF4-FFF2-40B4-BE49-F238E27FC236}">
                <a16:creationId xmlns:a16="http://schemas.microsoft.com/office/drawing/2014/main" id="{FCE1EA89-DE11-4512-B276-250C789EE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 y="153223"/>
            <a:ext cx="11848252" cy="6537850"/>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0862D303-3DAB-4FCC-9F84-193156020A87}"/>
              </a:ext>
            </a:extLst>
          </p:cNvPr>
          <p:cNvSpPr txBox="1"/>
          <p:nvPr/>
        </p:nvSpPr>
        <p:spPr>
          <a:xfrm>
            <a:off x="8639283" y="5980094"/>
            <a:ext cx="3713584" cy="478387"/>
          </a:xfrm>
          <a:prstGeom prst="rect">
            <a:avLst/>
          </a:prstGeom>
          <a:noFill/>
        </p:spPr>
        <p:txBody>
          <a:bodyPr wrap="square" tIns="54000" bIns="54000" rtlCol="0">
            <a:spAutoFit/>
          </a:bodyPr>
          <a:lstStyle/>
          <a:p>
            <a:r>
              <a:rPr lang="tr-TR" sz="2400" dirty="0">
                <a:latin typeface="Times New Roman" panose="02020603050405020304" pitchFamily="18" charset="0"/>
                <a:cs typeface="Times New Roman" panose="02020603050405020304" pitchFamily="18" charset="0"/>
              </a:rPr>
              <a:t>Cansel CANSU</a:t>
            </a:r>
          </a:p>
        </p:txBody>
      </p:sp>
    </p:spTree>
    <p:extLst>
      <p:ext uri="{BB962C8B-B14F-4D97-AF65-F5344CB8AC3E}">
        <p14:creationId xmlns:p14="http://schemas.microsoft.com/office/powerpoint/2010/main" val="2034033135"/>
      </p:ext>
    </p:extLst>
  </p:cSld>
  <p:clrMapOvr>
    <a:masterClrMapping/>
  </p:clrMapOvr>
</p:sld>
</file>

<file path=ppt/theme/theme1.xml><?xml version="1.0" encoding="utf-8"?>
<a:theme xmlns:a="http://schemas.openxmlformats.org/drawingml/2006/main" name="Kırp">
  <a:themeElements>
    <a:clrScheme name="Kır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TM10001105[[fn=kırpılmış]]</Template>
  <TotalTime>637</TotalTime>
  <Words>282</Words>
  <Application>Microsoft Office PowerPoint</Application>
  <PresentationFormat>Geniş ekran</PresentationFormat>
  <Paragraphs>28</Paragraphs>
  <Slides>10</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Calibri</vt:lpstr>
      <vt:lpstr>Franklin Gothic Book</vt:lpstr>
      <vt:lpstr>Times New Roman</vt:lpstr>
      <vt:lpstr>Kırp</vt:lpstr>
      <vt:lpstr>EEG SENSÖRLERİ İLE BİYONİK EL KONTROLÜNÜN SAĞLANMASI</vt:lpstr>
      <vt:lpstr>Projenin Amacı</vt:lpstr>
      <vt:lpstr>Beyin Dalgaları</vt:lpstr>
      <vt:lpstr>EEG</vt:lpstr>
      <vt:lpstr>NeuroSky MindWave Mobile</vt:lpstr>
      <vt:lpstr>PowerPoint Sunusu</vt:lpstr>
      <vt:lpstr>Karşılaşılan Problemler</vt:lpstr>
      <vt:lpstr>Öneriler</vt:lpstr>
      <vt:lpstr>PowerPoint Sunusu</vt:lpstr>
      <vt:lpstr>TEŞEKKÜR EDERİM!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 SENSÖRLERİ İLE BİYONİK EL KONTROLÜNÜN SAĞLANMASI</dc:title>
  <dc:creator>Cansel C</dc:creator>
  <cp:lastModifiedBy>Cansel C</cp:lastModifiedBy>
  <cp:revision>19</cp:revision>
  <dcterms:created xsi:type="dcterms:W3CDTF">2018-06-07T10:08:54Z</dcterms:created>
  <dcterms:modified xsi:type="dcterms:W3CDTF">2018-08-04T18:01:59Z</dcterms:modified>
</cp:coreProperties>
</file>