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310" r:id="rId5"/>
    <p:sldId id="336" r:id="rId6"/>
    <p:sldId id="311" r:id="rId7"/>
    <p:sldId id="312" r:id="rId8"/>
    <p:sldId id="320" r:id="rId9"/>
    <p:sldId id="321" r:id="rId10"/>
    <p:sldId id="324" r:id="rId11"/>
    <p:sldId id="325" r:id="rId12"/>
    <p:sldId id="345" r:id="rId13"/>
    <p:sldId id="346" r:id="rId14"/>
    <p:sldId id="316" r:id="rId15"/>
    <p:sldId id="333" r:id="rId16"/>
    <p:sldId id="335" r:id="rId17"/>
    <p:sldId id="338" r:id="rId18"/>
    <p:sldId id="339" r:id="rId19"/>
    <p:sldId id="340" r:id="rId20"/>
    <p:sldId id="341" r:id="rId21"/>
    <p:sldId id="347" r:id="rId22"/>
    <p:sldId id="348" r:id="rId23"/>
    <p:sldId id="349" r:id="rId24"/>
    <p:sldId id="343" r:id="rId25"/>
    <p:sldId id="344" r:id="rId2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A0F8E-AFAD-4D82-ABA4-99D92654B445}" type="datetime1">
              <a:rPr lang="es-ES" smtClean="0"/>
              <a:t>28/05/2021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E231-5B1F-4DA1-B2F6-15CEF3C52F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731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C635-22CD-4687-8C86-092D09B235D0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A7762-33EF-4755-A500-13115E46C1E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4546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latin typeface="Times New Roman" panose="02020603050405020304" pitchFamily="18" charset="0"/>
            </a:endParaRPr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fld id="{AC7F34B9-73DD-4D85-BB37-D7D8FBCC096A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27A4F-5D5F-41CF-967D-AEC3A4E33B43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latin typeface="Times New Roman" panose="02020603050405020304" pitchFamily="18" charset="0"/>
            </a:endParaRPr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fld id="{04FA5CE4-703F-43C6-B066-6C9562FD9571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605B1B-4AA1-4D8B-B897-5F43939F87BB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C8295-D4B6-4D36-9FE1-9ECF38714B93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87E37-6123-4165-AE4C-33DC231CE07E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85F42-B8C2-4526-9CF3-2CD6597B7DD4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55F307F-8DCA-49E1-AAB8-7A48043F0488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601D0CB0-8E92-40D3-AE65-5F6C8CC9EEB8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algn="l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latin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866AC802-5133-4B8C-9A13-707AEB2FE535}" type="datetime1">
              <a:rPr lang="es-ES" noProof="0" smtClean="0"/>
              <a:t>28/05/2021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4B7E4EF-A1BD-40F4-AB7B-04F084DD991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odu.edu/~agodunov/computing/programs/book2/Ch06/Inverse.f9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B81C191-5200-4EF6-B99B-4F89F44B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6D9E783-EDF4-4F98-93EA-9EF7AB00DADA}"/>
                  </a:ext>
                </a:extLst>
              </p:cNvPr>
              <p:cNvSpPr txBox="1"/>
              <p:nvPr/>
            </p:nvSpPr>
            <p:spPr>
              <a:xfrm>
                <a:off x="1803571" y="449077"/>
                <a:ext cx="8584858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Obtención de la distribución de velocidades de un fluido: Newtoniano, de movimiento laminar y de estado estacionario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MX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6D9E783-EDF4-4F98-93EA-9EF7AB00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71" y="449077"/>
                <a:ext cx="8584858" cy="1208664"/>
              </a:xfrm>
              <a:prstGeom prst="rect">
                <a:avLst/>
              </a:prstGeom>
              <a:blipFill>
                <a:blip r:embed="rId3"/>
                <a:stretch>
                  <a:fillRect l="-1136" t="-4040" r="-10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5D38DA3-7112-4AB9-BBC8-96A90E74C80D}"/>
              </a:ext>
            </a:extLst>
          </p:cNvPr>
          <p:cNvSpPr txBox="1"/>
          <p:nvPr/>
        </p:nvSpPr>
        <p:spPr>
          <a:xfrm>
            <a:off x="2667000" y="1596293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</a:p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-Dylan Eduardo Soto Hernández 1863572 </a:t>
            </a:r>
          </a:p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-Kevin Alfredo Cansino Tortoledo 1941507 </a:t>
            </a:r>
          </a:p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-Francisco Iván Rugerio Salinas 1867280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C9D79B-66CC-4A57-A22A-3E39D36C797C}"/>
              </a:ext>
            </a:extLst>
          </p:cNvPr>
          <p:cNvSpPr txBox="1"/>
          <p:nvPr/>
        </p:nvSpPr>
        <p:spPr>
          <a:xfrm>
            <a:off x="0" y="2455882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Profesor: 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Alfredo Flores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Tlahuice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20F7F3-2B8C-4C7F-9F2F-7D413FABB07C}"/>
              </a:ext>
            </a:extLst>
          </p:cNvPr>
          <p:cNvSpPr txBox="1"/>
          <p:nvPr/>
        </p:nvSpPr>
        <p:spPr>
          <a:xfrm>
            <a:off x="0" y="2178345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Materia: 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Física computacional </a:t>
            </a:r>
          </a:p>
        </p:txBody>
      </p:sp>
    </p:spTree>
    <p:extLst>
      <p:ext uri="{BB962C8B-B14F-4D97-AF65-F5344CB8AC3E}">
        <p14:creationId xmlns:p14="http://schemas.microsoft.com/office/powerpoint/2010/main" val="116308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B5B74FB-455B-4A6A-9E24-754A1E99F3EF}"/>
              </a:ext>
            </a:extLst>
          </p:cNvPr>
          <p:cNvSpPr txBox="1"/>
          <p:nvPr/>
        </p:nvSpPr>
        <p:spPr>
          <a:xfrm>
            <a:off x="2160202" y="863455"/>
            <a:ext cx="6957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Resultados: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C92AA8-0798-4F52-96ED-4EA4ABB373AA}"/>
              </a:ext>
            </a:extLst>
          </p:cNvPr>
          <p:cNvSpPr txBox="1"/>
          <p:nvPr/>
        </p:nvSpPr>
        <p:spPr>
          <a:xfrm>
            <a:off x="791240" y="1539231"/>
            <a:ext cx="967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100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B0B5DA2-EAA7-4095-9391-312F68036D8F}"/>
              </a:ext>
            </a:extLst>
          </p:cNvPr>
          <p:cNvSpPr txBox="1"/>
          <p:nvPr/>
        </p:nvSpPr>
        <p:spPr>
          <a:xfrm>
            <a:off x="791240" y="5363603"/>
            <a:ext cx="23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100,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25.5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E2BD8F-322B-4CFB-883C-95A88B399F14}"/>
              </a:ext>
            </a:extLst>
          </p:cNvPr>
          <p:cNvSpPr txBox="1"/>
          <p:nvPr/>
        </p:nvSpPr>
        <p:spPr>
          <a:xfrm>
            <a:off x="6562927" y="5363603"/>
            <a:ext cx="23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200,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CD5BB3-BCB6-49FD-9E26-488B09046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" t="12989" r="51351" b="37833"/>
          <a:stretch/>
        </p:blipFill>
        <p:spPr>
          <a:xfrm>
            <a:off x="529434" y="1978508"/>
            <a:ext cx="5597611" cy="33709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E9BC65-4761-4D36-81F3-53DA093F4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16389" r="49628" b="34434"/>
          <a:stretch/>
        </p:blipFill>
        <p:spPr>
          <a:xfrm>
            <a:off x="6127045" y="1980706"/>
            <a:ext cx="5597611" cy="33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053165-345A-4C5F-812A-3218E21F4A3E}"/>
              </a:ext>
            </a:extLst>
          </p:cNvPr>
          <p:cNvSpPr txBox="1"/>
          <p:nvPr/>
        </p:nvSpPr>
        <p:spPr>
          <a:xfrm>
            <a:off x="902477" y="3035085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La densidad del fluido es aproximadamente constante.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1ABAFE-13BC-4EB0-8704-A7395443C0AC}"/>
              </a:ext>
            </a:extLst>
          </p:cNvPr>
          <p:cNvSpPr txBox="1"/>
          <p:nvPr/>
        </p:nvSpPr>
        <p:spPr>
          <a:xfrm>
            <a:off x="902477" y="3524188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La viscosidad es constante.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4F5187-27D2-4732-A589-A58C13DA357B}"/>
              </a:ext>
            </a:extLst>
          </p:cNvPr>
          <p:cNvSpPr txBox="1"/>
          <p:nvPr/>
        </p:nvSpPr>
        <p:spPr>
          <a:xfrm>
            <a:off x="902477" y="4013291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El fluido está en un estado estacionario.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5A5D7D-AA1F-4A34-8FC1-A4E3C4D32B0E}"/>
              </a:ext>
            </a:extLst>
          </p:cNvPr>
          <p:cNvSpPr txBox="1"/>
          <p:nvPr/>
        </p:nvSpPr>
        <p:spPr>
          <a:xfrm>
            <a:off x="902477" y="4502394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El fluido es laminar.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F57C74-F09E-4E5F-8BE3-E5E0C15B79A0}"/>
              </a:ext>
            </a:extLst>
          </p:cNvPr>
          <p:cNvSpPr txBox="1"/>
          <p:nvPr/>
        </p:nvSpPr>
        <p:spPr>
          <a:xfrm>
            <a:off x="2559311" y="851958"/>
            <a:ext cx="7253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Premisas del caso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04D14B0-D098-455B-8BE5-B2411690619F}"/>
                  </a:ext>
                </a:extLst>
              </p:cNvPr>
              <p:cNvSpPr txBox="1"/>
              <p:nvPr/>
            </p:nvSpPr>
            <p:spPr>
              <a:xfrm>
                <a:off x="812456" y="1743466"/>
                <a:ext cx="105670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-Se quiere encontrar el campo velocidades de un fluido: Newtoniano, de movimiento laminar y de estado estacionario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que fluye en una cavidad rectangular de dimensiones: l, h, z. Donde dicho campo tiene una componente, que depende de dos variables.</a:t>
                </a: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04D14B0-D098-455B-8BE5-B24116906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56" y="1743466"/>
                <a:ext cx="10567087" cy="923330"/>
              </a:xfrm>
              <a:prstGeom prst="rect">
                <a:avLst/>
              </a:prstGeom>
              <a:blipFill>
                <a:blip r:embed="rId2"/>
                <a:stretch>
                  <a:fillRect l="-461" t="-3311" r="-461" b="-99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9F36E981-90C7-4EE0-9630-A49A182248A9}"/>
              </a:ext>
            </a:extLst>
          </p:cNvPr>
          <p:cNvSpPr txBox="1"/>
          <p:nvPr/>
        </p:nvSpPr>
        <p:spPr>
          <a:xfrm>
            <a:off x="6560611" y="3040232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No se tomarán en cuenta los efectos de la gravedad.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B582C1-CF7A-49AE-8783-E4E2AFCFD35D}"/>
              </a:ext>
            </a:extLst>
          </p:cNvPr>
          <p:cNvSpPr txBox="1"/>
          <p:nvPr/>
        </p:nvSpPr>
        <p:spPr>
          <a:xfrm>
            <a:off x="6560611" y="3526761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La presión solo depende de x. 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9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7AAABBA4-1005-4B83-BBCB-84314F59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870252"/>
            <a:ext cx="1631476" cy="72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426193C-8467-49CE-B188-0892F729D500}"/>
              </a:ext>
            </a:extLst>
          </p:cNvPr>
          <p:cNvSpPr txBox="1"/>
          <p:nvPr/>
        </p:nvSpPr>
        <p:spPr>
          <a:xfrm>
            <a:off x="812456" y="474250"/>
            <a:ext cx="1056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de Navier-Stokes, caso 2: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A9C33A-F700-46F7-9860-AD935922B541}"/>
              </a:ext>
            </a:extLst>
          </p:cNvPr>
          <p:cNvSpPr txBox="1"/>
          <p:nvPr/>
        </p:nvSpPr>
        <p:spPr>
          <a:xfrm>
            <a:off x="552964" y="1249195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Tomando las consideraciones anteriores, tenemos que: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6650F1-1EEB-46ED-804B-C9AD3B33AE31}"/>
              </a:ext>
            </a:extLst>
          </p:cNvPr>
          <p:cNvSpPr txBox="1"/>
          <p:nvPr/>
        </p:nvSpPr>
        <p:spPr>
          <a:xfrm>
            <a:off x="-144804" y="2054918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Ecuación del modelo: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4CCA89-7B9C-4BEF-8EDF-A8C385DD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56" y="1772411"/>
            <a:ext cx="2805886" cy="89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38F1DAD-52D7-494F-B086-4A2E03B3A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03"/>
          <a:stretch/>
        </p:blipFill>
        <p:spPr bwMode="auto">
          <a:xfrm>
            <a:off x="2300693" y="3004168"/>
            <a:ext cx="8076600" cy="51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6695343-B278-4680-ABB5-70FEEB5DBC30}"/>
              </a:ext>
            </a:extLst>
          </p:cNvPr>
          <p:cNvSpPr txBox="1"/>
          <p:nvPr/>
        </p:nvSpPr>
        <p:spPr>
          <a:xfrm>
            <a:off x="-117754" y="4304094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Solución analítica: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9DC321-BC5C-4F70-A46B-9BC5C324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43" y="3942343"/>
            <a:ext cx="48958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E66AF6B-4AD6-443A-A4AA-CD81547C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59" y="5194575"/>
            <a:ext cx="6502035" cy="105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C775FAE-4CE7-415F-BB46-E9A2D4221B7B}"/>
              </a:ext>
            </a:extLst>
          </p:cNvPr>
          <p:cNvSpPr txBox="1"/>
          <p:nvPr/>
        </p:nvSpPr>
        <p:spPr>
          <a:xfrm>
            <a:off x="7854476" y="4257409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Drazin y Riley.(2006)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3F00A6E-4147-44D3-8BCF-7A051E8B5FBA}"/>
              </a:ext>
            </a:extLst>
          </p:cNvPr>
          <p:cNvSpPr txBox="1"/>
          <p:nvPr/>
        </p:nvSpPr>
        <p:spPr>
          <a:xfrm>
            <a:off x="6338993" y="3084535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E.D.P. Elíptica </a:t>
            </a:r>
          </a:p>
        </p:txBody>
      </p:sp>
    </p:spTree>
    <p:extLst>
      <p:ext uri="{BB962C8B-B14F-4D97-AF65-F5344CB8AC3E}">
        <p14:creationId xmlns:p14="http://schemas.microsoft.com/office/powerpoint/2010/main" val="232189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B08703C-9772-4BCB-8213-758496DE5179}"/>
              </a:ext>
            </a:extLst>
          </p:cNvPr>
          <p:cNvSpPr txBox="1"/>
          <p:nvPr/>
        </p:nvSpPr>
        <p:spPr>
          <a:xfrm>
            <a:off x="3046971" y="575223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Solución numérica, caso 2: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30A46A-22B8-4B2F-87A6-39388F959991}"/>
              </a:ext>
            </a:extLst>
          </p:cNvPr>
          <p:cNvSpPr txBox="1"/>
          <p:nvPr/>
        </p:nvSpPr>
        <p:spPr>
          <a:xfrm>
            <a:off x="-95378" y="1238713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Sean:  i = y, j = x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CE36DC-F9D5-40A7-BC37-5CD636AA4807}"/>
              </a:ext>
            </a:extLst>
          </p:cNvPr>
          <p:cNvSpPr txBox="1"/>
          <p:nvPr/>
        </p:nvSpPr>
        <p:spPr>
          <a:xfrm>
            <a:off x="-95378" y="1817463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Discretización: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8085F5F-5C5B-4E27-A217-753DA95A3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35" y="1666492"/>
            <a:ext cx="983648" cy="67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D18B5110-B668-44D7-90A9-4FDD9AE0B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83" y="1653587"/>
            <a:ext cx="1000064" cy="67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9732B14-9DFB-429C-BDA3-CB6CC59DD09B}"/>
              </a:ext>
            </a:extLst>
          </p:cNvPr>
          <p:cNvSpPr txBox="1"/>
          <p:nvPr/>
        </p:nvSpPr>
        <p:spPr>
          <a:xfrm>
            <a:off x="3707028" y="1804559"/>
            <a:ext cx="74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Donde: Nx y Ny, son el número de nodos en x y y, respectivamente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9431A4-CADA-4F10-9E6A-5A4A22DDB2D6}"/>
              </a:ext>
            </a:extLst>
          </p:cNvPr>
          <p:cNvSpPr txBox="1"/>
          <p:nvPr/>
        </p:nvSpPr>
        <p:spPr>
          <a:xfrm>
            <a:off x="-95378" y="2673438"/>
            <a:ext cx="67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Sustituyendo, en forma numérica, la ecuación del modelo: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4975220-0090-4652-A7E1-4ADC0CE4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61" y="3295179"/>
            <a:ext cx="5804329" cy="77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393FDBE-094C-4FB4-AE4C-352F9EC448C7}"/>
              </a:ext>
            </a:extLst>
          </p:cNvPr>
          <p:cNvSpPr txBox="1"/>
          <p:nvPr/>
        </p:nvSpPr>
        <p:spPr>
          <a:xfrm>
            <a:off x="0" y="4151154"/>
            <a:ext cx="67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Despejando al elemento u(i,j)…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2D029E-80C1-4569-A587-7E2BD54C4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00" y="4415333"/>
            <a:ext cx="7790677" cy="74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0D265ADC-C3E7-4FF8-888F-59F07ECE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44" y="5071559"/>
            <a:ext cx="3493162" cy="57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19328862-82E6-44D6-9807-4A0DA9233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239" y="5536218"/>
            <a:ext cx="81057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2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BBC2A5-4A3C-4D48-A4EE-D111070ED620}"/>
              </a:ext>
            </a:extLst>
          </p:cNvPr>
          <p:cNvSpPr txBox="1"/>
          <p:nvPr/>
        </p:nvSpPr>
        <p:spPr>
          <a:xfrm>
            <a:off x="3046971" y="632739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Mallado y </a:t>
            </a:r>
            <a:r>
              <a:rPr lang="es-MX" sz="28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Stencil</a:t>
            </a:r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3A6434-6E58-4A4E-81E9-09617BAE6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63" t="27016" r="20237" b="5564"/>
          <a:stretch/>
        </p:blipFill>
        <p:spPr>
          <a:xfrm>
            <a:off x="630195" y="1635732"/>
            <a:ext cx="4633783" cy="3345627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4F4CE93B-6CDC-4088-873B-AB0C3F50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285" y="3097996"/>
            <a:ext cx="1986864" cy="4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151EE14-F716-4BD7-AD0C-DD3FB1AEAC86}"/>
              </a:ext>
            </a:extLst>
          </p:cNvPr>
          <p:cNvSpPr/>
          <p:nvPr/>
        </p:nvSpPr>
        <p:spPr>
          <a:xfrm>
            <a:off x="9256240" y="2906440"/>
            <a:ext cx="803190" cy="7852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BBE50911-DA3A-4E42-ACA0-54C5F3ADD22D}"/>
              </a:ext>
            </a:extLst>
          </p:cNvPr>
          <p:cNvSpPr/>
          <p:nvPr/>
        </p:nvSpPr>
        <p:spPr>
          <a:xfrm>
            <a:off x="7877042" y="2906439"/>
            <a:ext cx="803190" cy="7852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55B5EEB1-C269-47AB-B094-B328CED5E6C8}"/>
              </a:ext>
            </a:extLst>
          </p:cNvPr>
          <p:cNvSpPr/>
          <p:nvPr/>
        </p:nvSpPr>
        <p:spPr>
          <a:xfrm>
            <a:off x="10758615" y="2915938"/>
            <a:ext cx="803190" cy="7852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D5352DC1-8EC6-45F4-A420-0F2B9AD29162}"/>
              </a:ext>
            </a:extLst>
          </p:cNvPr>
          <p:cNvSpPr/>
          <p:nvPr/>
        </p:nvSpPr>
        <p:spPr>
          <a:xfrm>
            <a:off x="9256240" y="1635732"/>
            <a:ext cx="803190" cy="7852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0EF32200-3983-4070-B4C5-E15755D5DA4C}"/>
              </a:ext>
            </a:extLst>
          </p:cNvPr>
          <p:cNvSpPr/>
          <p:nvPr/>
        </p:nvSpPr>
        <p:spPr>
          <a:xfrm>
            <a:off x="9256240" y="4177147"/>
            <a:ext cx="803190" cy="7852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921F97-F0BA-4982-9E0F-B5CA36FE4EF0}"/>
              </a:ext>
            </a:extLst>
          </p:cNvPr>
          <p:cNvCxnSpPr>
            <a:stCxn id="9" idx="0"/>
            <a:endCxn id="14" idx="4"/>
          </p:cNvCxnSpPr>
          <p:nvPr/>
        </p:nvCxnSpPr>
        <p:spPr>
          <a:xfrm flipV="1">
            <a:off x="9657835" y="2420945"/>
            <a:ext cx="0" cy="485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CBAAFBB-5FBA-4137-8DDD-77099177FADA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8680232" y="3299046"/>
            <a:ext cx="5760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23DEEDA-1856-42BC-8913-D16A12218619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10059430" y="3299047"/>
            <a:ext cx="699185" cy="9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DBB30ED-FB4D-403B-87D4-45F6E945307C}"/>
              </a:ext>
            </a:extLst>
          </p:cNvPr>
          <p:cNvCxnSpPr>
            <a:stCxn id="9" idx="4"/>
            <a:endCxn id="15" idx="0"/>
          </p:cNvCxnSpPr>
          <p:nvPr/>
        </p:nvCxnSpPr>
        <p:spPr>
          <a:xfrm>
            <a:off x="9657835" y="3691653"/>
            <a:ext cx="0" cy="48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426A809-B265-4D16-9381-7BB9D12E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35" y="3014324"/>
            <a:ext cx="4572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66D6B80A-89EC-4687-BBCD-0EA2EEBE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659" y="1784899"/>
            <a:ext cx="720537" cy="42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28F63A13-5FC5-4F66-B69C-9EE40781E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659" y="4368701"/>
            <a:ext cx="686891" cy="4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59C0DA33-4306-4AF9-BAE4-64230CF2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75" y="3104772"/>
            <a:ext cx="687230" cy="4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DCA1CF13-AA04-49E3-BC5F-901ACE64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8" y="3051056"/>
            <a:ext cx="679098" cy="4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65CD110-7936-4B8C-9DBD-8FB61C450E83}"/>
              </a:ext>
            </a:extLst>
          </p:cNvPr>
          <p:cNvSpPr txBox="1"/>
          <p:nvPr/>
        </p:nvSpPr>
        <p:spPr>
          <a:xfrm>
            <a:off x="1041400" y="5448402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decir, tomaremos un mallado de: ny nodos i y nx nodos en j. Teniendo en cuenta las condiciones de borde, se llenarán los bordes de la matriz u, y con la forma de diferencias finitas se calcularán los puntos internos de u.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72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214E815-2A0D-4929-B513-C3F9BECF59F1}"/>
              </a:ext>
            </a:extLst>
          </p:cNvPr>
          <p:cNvSpPr txBox="1"/>
          <p:nvPr/>
        </p:nvSpPr>
        <p:spPr>
          <a:xfrm>
            <a:off x="3046971" y="524423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Condiciones de borde: 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2D73838E-C166-4D55-A046-BA9F7985E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8"/>
          <a:stretch/>
        </p:blipFill>
        <p:spPr bwMode="auto">
          <a:xfrm>
            <a:off x="581154" y="1872717"/>
            <a:ext cx="4563186" cy="37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348F59A6-78BC-45F3-B95F-DBB7AC40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60" y="1872717"/>
            <a:ext cx="5842886" cy="28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8F4A1D-22B3-458A-B810-69E4575B8A8E}"/>
              </a:ext>
            </a:extLst>
          </p:cNvPr>
          <p:cNvSpPr txBox="1"/>
          <p:nvPr/>
        </p:nvSpPr>
        <p:spPr>
          <a:xfrm>
            <a:off x="-102140" y="1688051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 analítica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13A8A5-F2F2-40EB-8B1F-55D3286B79E4}"/>
              </a:ext>
            </a:extLst>
          </p:cNvPr>
          <p:cNvSpPr txBox="1"/>
          <p:nvPr/>
        </p:nvSpPr>
        <p:spPr>
          <a:xfrm>
            <a:off x="5144340" y="1688051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 numérica </a:t>
            </a:r>
          </a:p>
        </p:txBody>
      </p:sp>
    </p:spTree>
    <p:extLst>
      <p:ext uri="{BB962C8B-B14F-4D97-AF65-F5344CB8AC3E}">
        <p14:creationId xmlns:p14="http://schemas.microsoft.com/office/powerpoint/2010/main" val="16875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CB0ABF9-309D-472D-B49A-FC684DFDFEAF}"/>
              </a:ext>
            </a:extLst>
          </p:cNvPr>
          <p:cNvSpPr txBox="1"/>
          <p:nvPr/>
        </p:nvSpPr>
        <p:spPr>
          <a:xfrm>
            <a:off x="3046971" y="524423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del código: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072E5E-F766-479D-84B5-3AD05D014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" t="29720" r="62399" b="18182"/>
          <a:stretch/>
        </p:blipFill>
        <p:spPr>
          <a:xfrm>
            <a:off x="927787" y="1927655"/>
            <a:ext cx="4238368" cy="35711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FFECDE-DC40-454A-9F1C-44DDE9206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" t="20887" r="58851" b="56760"/>
          <a:stretch/>
        </p:blipFill>
        <p:spPr>
          <a:xfrm>
            <a:off x="6314303" y="1927655"/>
            <a:ext cx="4720281" cy="15322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07991A0-DCC4-4A51-BE08-108C09FDD1B8}"/>
              </a:ext>
            </a:extLst>
          </p:cNvPr>
          <p:cNvSpPr txBox="1"/>
          <p:nvPr/>
        </p:nvSpPr>
        <p:spPr>
          <a:xfrm>
            <a:off x="-129871" y="1471473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Puntos de borde: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06BD1A-F1E8-441E-AD8E-C2469853A5DF}"/>
              </a:ext>
            </a:extLst>
          </p:cNvPr>
          <p:cNvSpPr txBox="1"/>
          <p:nvPr/>
        </p:nvSpPr>
        <p:spPr>
          <a:xfrm>
            <a:off x="5410075" y="1471473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Puntos interiores: </a:t>
            </a:r>
          </a:p>
        </p:txBody>
      </p:sp>
    </p:spTree>
    <p:extLst>
      <p:ext uri="{BB962C8B-B14F-4D97-AF65-F5344CB8AC3E}">
        <p14:creationId xmlns:p14="http://schemas.microsoft.com/office/powerpoint/2010/main" val="154995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7B0D9-951C-41EA-9B60-F9CCB85005B3}"/>
              </a:ext>
            </a:extLst>
          </p:cNvPr>
          <p:cNvSpPr txBox="1"/>
          <p:nvPr/>
        </p:nvSpPr>
        <p:spPr>
          <a:xfrm>
            <a:off x="3046971" y="573850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02DF3F-D224-4875-A040-21FF6755B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8" t="33866" r="42519" b="25906"/>
          <a:stretch/>
        </p:blipFill>
        <p:spPr>
          <a:xfrm>
            <a:off x="742161" y="1988014"/>
            <a:ext cx="5176770" cy="290158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ACA78CC-B3D4-4615-889A-2E3F88E3770D}"/>
              </a:ext>
            </a:extLst>
          </p:cNvPr>
          <p:cNvSpPr txBox="1"/>
          <p:nvPr/>
        </p:nvSpPr>
        <p:spPr>
          <a:xfrm>
            <a:off x="742162" y="1506739"/>
            <a:ext cx="176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C6CA99-07D0-49E1-B3CD-4027EC8533E5}"/>
              </a:ext>
            </a:extLst>
          </p:cNvPr>
          <p:cNvSpPr txBox="1"/>
          <p:nvPr/>
        </p:nvSpPr>
        <p:spPr>
          <a:xfrm>
            <a:off x="2449483" y="1506739"/>
            <a:ext cx="176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0,1,…,5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03E136-130E-4463-8AFA-D729C19BED93}"/>
              </a:ext>
            </a:extLst>
          </p:cNvPr>
          <p:cNvSpPr txBox="1"/>
          <p:nvPr/>
        </p:nvSpPr>
        <p:spPr>
          <a:xfrm>
            <a:off x="742162" y="5074262"/>
            <a:ext cx="23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 l = 1,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= 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E74A93-9CDD-4653-BA25-84923B02B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08" t="27196" r="46183" b="34407"/>
          <a:stretch/>
        </p:blipFill>
        <p:spPr>
          <a:xfrm>
            <a:off x="5918931" y="1988014"/>
            <a:ext cx="5135667" cy="290158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E05D2F8-43F1-4F66-ACD2-D72464F931B9}"/>
              </a:ext>
            </a:extLst>
          </p:cNvPr>
          <p:cNvSpPr txBox="1"/>
          <p:nvPr/>
        </p:nvSpPr>
        <p:spPr>
          <a:xfrm>
            <a:off x="6393319" y="5074262"/>
            <a:ext cx="3306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 l = 1,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 k = 5000</a:t>
            </a:r>
          </a:p>
        </p:txBody>
      </p:sp>
    </p:spTree>
    <p:extLst>
      <p:ext uri="{BB962C8B-B14F-4D97-AF65-F5344CB8AC3E}">
        <p14:creationId xmlns:p14="http://schemas.microsoft.com/office/powerpoint/2010/main" val="254715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7B0D9-951C-41EA-9B60-F9CCB85005B3}"/>
              </a:ext>
            </a:extLst>
          </p:cNvPr>
          <p:cNvSpPr txBox="1"/>
          <p:nvPr/>
        </p:nvSpPr>
        <p:spPr>
          <a:xfrm>
            <a:off x="3046971" y="573850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CA78CC-B3D4-4615-889A-2E3F88E3770D}"/>
              </a:ext>
            </a:extLst>
          </p:cNvPr>
          <p:cNvSpPr txBox="1"/>
          <p:nvPr/>
        </p:nvSpPr>
        <p:spPr>
          <a:xfrm>
            <a:off x="742162" y="1506739"/>
            <a:ext cx="176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=20 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15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C6CA99-07D0-49E1-B3CD-4027EC8533E5}"/>
              </a:ext>
            </a:extLst>
          </p:cNvPr>
          <p:cNvSpPr txBox="1"/>
          <p:nvPr/>
        </p:nvSpPr>
        <p:spPr>
          <a:xfrm>
            <a:off x="2449483" y="1506739"/>
            <a:ext cx="176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0,1,…,5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03E136-130E-4463-8AFA-D729C19BED93}"/>
              </a:ext>
            </a:extLst>
          </p:cNvPr>
          <p:cNvSpPr txBox="1"/>
          <p:nvPr/>
        </p:nvSpPr>
        <p:spPr>
          <a:xfrm>
            <a:off x="742161" y="5074262"/>
            <a:ext cx="4200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0.5,  l = 0.8, 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0.5,  k =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F128A3-F31B-43E0-8E9D-FAD105288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9" t="30802" r="43953" b="30080"/>
          <a:stretch/>
        </p:blipFill>
        <p:spPr>
          <a:xfrm>
            <a:off x="723901" y="1876071"/>
            <a:ext cx="5347598" cy="308624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373A256-196C-4048-BCFF-471248D3A3DD}"/>
              </a:ext>
            </a:extLst>
          </p:cNvPr>
          <p:cNvSpPr txBox="1"/>
          <p:nvPr/>
        </p:nvSpPr>
        <p:spPr>
          <a:xfrm>
            <a:off x="6356248" y="5074262"/>
            <a:ext cx="4200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0.5,  l = 0.8, 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0.5,  k = 5000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FC2A41-6C13-46FB-A6F9-EDC6ACDB6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19" t="23230" r="42838" b="38553"/>
          <a:stretch/>
        </p:blipFill>
        <p:spPr>
          <a:xfrm>
            <a:off x="5918931" y="1876071"/>
            <a:ext cx="5852227" cy="308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7B0D9-951C-41EA-9B60-F9CCB85005B3}"/>
              </a:ext>
            </a:extLst>
          </p:cNvPr>
          <p:cNvSpPr txBox="1"/>
          <p:nvPr/>
        </p:nvSpPr>
        <p:spPr>
          <a:xfrm>
            <a:off x="3046971" y="573850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CA78CC-B3D4-4615-889A-2E3F88E3770D}"/>
              </a:ext>
            </a:extLst>
          </p:cNvPr>
          <p:cNvSpPr txBox="1"/>
          <p:nvPr/>
        </p:nvSpPr>
        <p:spPr>
          <a:xfrm>
            <a:off x="742162" y="1506739"/>
            <a:ext cx="176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=20 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40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C6CA99-07D0-49E1-B3CD-4027EC8533E5}"/>
              </a:ext>
            </a:extLst>
          </p:cNvPr>
          <p:cNvSpPr txBox="1"/>
          <p:nvPr/>
        </p:nvSpPr>
        <p:spPr>
          <a:xfrm>
            <a:off x="2449483" y="1506739"/>
            <a:ext cx="176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0,1,…,5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03E136-130E-4463-8AFA-D729C19BED93}"/>
              </a:ext>
            </a:extLst>
          </p:cNvPr>
          <p:cNvSpPr txBox="1"/>
          <p:nvPr/>
        </p:nvSpPr>
        <p:spPr>
          <a:xfrm>
            <a:off x="699724" y="5209889"/>
            <a:ext cx="4200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0.8,  l = 0.5, 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0.8,  k =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73A256-196C-4048-BCFF-471248D3A3DD}"/>
              </a:ext>
            </a:extLst>
          </p:cNvPr>
          <p:cNvSpPr txBox="1"/>
          <p:nvPr/>
        </p:nvSpPr>
        <p:spPr>
          <a:xfrm>
            <a:off x="6343891" y="5209889"/>
            <a:ext cx="4200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0.8,  l = 0.5, 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0.8,  k = 5000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921F5-B098-402B-858B-2F866819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24492" r="47866" b="37362"/>
          <a:stretch/>
        </p:blipFill>
        <p:spPr>
          <a:xfrm>
            <a:off x="-1" y="1981914"/>
            <a:ext cx="6114219" cy="31221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F67D767-8938-40F7-96E2-BB8437EF3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6" t="17462" r="51149" b="44393"/>
          <a:stretch/>
        </p:blipFill>
        <p:spPr>
          <a:xfrm>
            <a:off x="6114218" y="1981913"/>
            <a:ext cx="5898554" cy="31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2D2259-EB50-42CE-AC31-9A8028B9AA46}"/>
              </a:ext>
            </a:extLst>
          </p:cNvPr>
          <p:cNvSpPr txBox="1"/>
          <p:nvPr/>
        </p:nvSpPr>
        <p:spPr>
          <a:xfrm>
            <a:off x="2469291" y="780068"/>
            <a:ext cx="725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E6DA56-959B-4BE5-9BEC-655A0450F924}"/>
              </a:ext>
            </a:extLst>
          </p:cNvPr>
          <p:cNvSpPr txBox="1"/>
          <p:nvPr/>
        </p:nvSpPr>
        <p:spPr>
          <a:xfrm>
            <a:off x="812455" y="1728728"/>
            <a:ext cx="10567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desarrollaron las ecuaciones de Navier-Stokes para los siguientes casos: uno donde el campo de velocidades dependiera de una componente, y esta a su vez, dependiera de una sola variable. El otro caso fue: uno donde el campo de velocidades dependiera de una componente, y esta a su vez, dependiera de dos variables.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1D6BDEA-CE4E-4183-A661-4757B8FF3BEF}"/>
              </a:ext>
            </a:extLst>
          </p:cNvPr>
          <p:cNvSpPr txBox="1"/>
          <p:nvPr/>
        </p:nvSpPr>
        <p:spPr>
          <a:xfrm>
            <a:off x="812455" y="4858525"/>
            <a:ext cx="10567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Luego se proponen las soluciones analíticas, para ambos tipos de E.D.P. Luego se procede a resolver ambas por el método de diferencias finitas, para por último, comparar los resultados numéricos con los analíticos.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741A33-B0D5-4692-8174-425183E02F37}"/>
              </a:ext>
            </a:extLst>
          </p:cNvPr>
          <p:cNvSpPr txBox="1"/>
          <p:nvPr/>
        </p:nvSpPr>
        <p:spPr>
          <a:xfrm>
            <a:off x="812455" y="3601403"/>
            <a:ext cx="10567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 para un fluido laminar, newtoniano y estado estacionario; el cual fluye por una cavidad rectangular. Es decir, un flujo de Poiseuille.</a:t>
            </a:r>
          </a:p>
        </p:txBody>
      </p:sp>
    </p:spTree>
    <p:extLst>
      <p:ext uri="{BB962C8B-B14F-4D97-AF65-F5344CB8AC3E}">
        <p14:creationId xmlns:p14="http://schemas.microsoft.com/office/powerpoint/2010/main" val="350237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7B0D9-951C-41EA-9B60-F9CCB85005B3}"/>
              </a:ext>
            </a:extLst>
          </p:cNvPr>
          <p:cNvSpPr txBox="1"/>
          <p:nvPr/>
        </p:nvSpPr>
        <p:spPr>
          <a:xfrm>
            <a:off x="3046971" y="573850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CA78CC-B3D4-4615-889A-2E3F88E3770D}"/>
              </a:ext>
            </a:extLst>
          </p:cNvPr>
          <p:cNvSpPr txBox="1"/>
          <p:nvPr/>
        </p:nvSpPr>
        <p:spPr>
          <a:xfrm>
            <a:off x="742162" y="1506739"/>
            <a:ext cx="176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=40 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30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C6CA99-07D0-49E1-B3CD-4027EC8533E5}"/>
              </a:ext>
            </a:extLst>
          </p:cNvPr>
          <p:cNvSpPr txBox="1"/>
          <p:nvPr/>
        </p:nvSpPr>
        <p:spPr>
          <a:xfrm>
            <a:off x="2449483" y="1506739"/>
            <a:ext cx="176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0,1,…,5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03E136-130E-4463-8AFA-D729C19BED93}"/>
              </a:ext>
            </a:extLst>
          </p:cNvPr>
          <p:cNvSpPr txBox="1"/>
          <p:nvPr/>
        </p:nvSpPr>
        <p:spPr>
          <a:xfrm>
            <a:off x="699724" y="5209889"/>
            <a:ext cx="4200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l = 3, 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0.5,  k = 5000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73A256-196C-4048-BCFF-471248D3A3DD}"/>
              </a:ext>
            </a:extLst>
          </p:cNvPr>
          <p:cNvSpPr txBox="1"/>
          <p:nvPr/>
        </p:nvSpPr>
        <p:spPr>
          <a:xfrm>
            <a:off x="6343891" y="5209889"/>
            <a:ext cx="4200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2,  l = 2, 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4,  k = 5000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349E4B-22EC-44DA-9C73-FB3FF9771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1" t="33322" r="38581" b="25953"/>
          <a:stretch/>
        </p:blipFill>
        <p:spPr>
          <a:xfrm>
            <a:off x="218570" y="1980950"/>
            <a:ext cx="5527310" cy="30622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19E23A-D186-45ED-8178-D3C630574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1" t="18631" r="52018" b="43601"/>
          <a:stretch/>
        </p:blipFill>
        <p:spPr>
          <a:xfrm>
            <a:off x="5745880" y="1980949"/>
            <a:ext cx="6261852" cy="30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2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9BDF83D-88A0-4763-9AFB-6832150BE4DE}"/>
              </a:ext>
            </a:extLst>
          </p:cNvPr>
          <p:cNvSpPr txBox="1"/>
          <p:nvPr/>
        </p:nvSpPr>
        <p:spPr>
          <a:xfrm>
            <a:off x="672929" y="1297484"/>
            <a:ext cx="108461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-Las simplificaciones en las ecuaciones de Navier-Stokes, entre más sean, los resultados se distanciarán más de la realidad del fenómeno. Es decir, el flujo de </a:t>
            </a: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Poiseuille, es un flujo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muy idealizado. Por lo que estos resultados están sujetos a dichas consideraciones. 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 solución analítica y numérica, en caso 1, tiene muy poco error y esto se puede reducir aumentando el número de subintervalos. 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 solución analítica y numérica, en caso 2, tiene mucho error. Y suponemos que es porque la solución analítica está truncada a una cierta n. Es decir, en tanto se tengan más términos en la sumatoria de la solución analítica, ambas soluciones tendrán un menor rango de error. 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-Además, para el caso 2, el método aquí desarrollado es insuficiente, pues el perfil de velocidades aumenta exponencialmente. Por lo tanto, el método funcionará para medidas pequeñas de l y h menores a 1.5.</a:t>
            </a:r>
          </a:p>
          <a:p>
            <a:pPr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-Por último, concluimos que el método de diferencias finitas es un buen método para empezar, no obstante, hay mejores métodos para resolver Navier-Stokes en diferentes situaciones. 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C146D7-F712-4352-B2FA-4DD1085022BD}"/>
              </a:ext>
            </a:extLst>
          </p:cNvPr>
          <p:cNvSpPr txBox="1"/>
          <p:nvPr/>
        </p:nvSpPr>
        <p:spPr>
          <a:xfrm>
            <a:off x="2863679" y="586207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Conclusiones: </a:t>
            </a:r>
          </a:p>
        </p:txBody>
      </p:sp>
    </p:spTree>
    <p:extLst>
      <p:ext uri="{BB962C8B-B14F-4D97-AF65-F5344CB8AC3E}">
        <p14:creationId xmlns:p14="http://schemas.microsoft.com/office/powerpoint/2010/main" val="1518463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20E32E-2096-4418-A57D-B5E0B2374E0A}"/>
              </a:ext>
            </a:extLst>
          </p:cNvPr>
          <p:cNvSpPr txBox="1"/>
          <p:nvPr/>
        </p:nvSpPr>
        <p:spPr>
          <a:xfrm>
            <a:off x="-176403" y="1194131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BDF83D-88A0-4763-9AFB-6832150BE4DE}"/>
              </a:ext>
            </a:extLst>
          </p:cNvPr>
          <p:cNvSpPr txBox="1"/>
          <p:nvPr/>
        </p:nvSpPr>
        <p:spPr>
          <a:xfrm>
            <a:off x="905133" y="1674674"/>
            <a:ext cx="6283410" cy="492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-White M. </a:t>
            </a:r>
            <a:r>
              <a:rPr lang="es-MX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Frank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Mecánica de los Fluidos.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-T.Cebeci, J.RShao, F. Kafyeke, E. Laurendeau. Computational Fluid Dynamics for Engineers.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-Riley Norman y Drazin Philip.(2006).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Navier–Stokes equations: a classification of flows and exact solutions.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-Steven E. Koonin y Dawn C. Meredith. Computational physics Fortran versión. 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Código sobre factorización LU: </a:t>
            </a:r>
            <a:r>
              <a:rPr lang="es-MX" sz="1800" u="sng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https://ww2.odu.edu/~agodunov/computing/programs/book2/Ch06/Inverse.f90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5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2D2259-EB50-42CE-AC31-9A8028B9AA46}"/>
              </a:ext>
            </a:extLst>
          </p:cNvPr>
          <p:cNvSpPr txBox="1"/>
          <p:nvPr/>
        </p:nvSpPr>
        <p:spPr>
          <a:xfrm>
            <a:off x="2469291" y="582132"/>
            <a:ext cx="7253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Premisas del caso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9D94554-3AE6-43D4-A130-4928F9D4FE48}"/>
                  </a:ext>
                </a:extLst>
              </p:cNvPr>
              <p:cNvSpPr txBox="1"/>
              <p:nvPr/>
            </p:nvSpPr>
            <p:spPr>
              <a:xfrm>
                <a:off x="924697" y="1308376"/>
                <a:ext cx="105670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-Se quiere encontrar el campo de velocidades de un fluido: Newtoniano, de movimiento laminar y de estado estacionario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que fluye por dos paredes paralelas. Donde dicho campo tiene una componente, que depende de una variable.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9D94554-3AE6-43D4-A130-4928F9D4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7" y="1308376"/>
                <a:ext cx="10567087" cy="923330"/>
              </a:xfrm>
              <a:prstGeom prst="rect">
                <a:avLst/>
              </a:prstGeom>
              <a:blipFill>
                <a:blip r:embed="rId2"/>
                <a:stretch>
                  <a:fillRect l="-519" t="-3974" r="-462" b="-99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D3BEFA1D-1EC2-461E-82C3-288A2D288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61" t="38012" r="35034" b="23050"/>
          <a:stretch/>
        </p:blipFill>
        <p:spPr>
          <a:xfrm>
            <a:off x="4445561" y="2157731"/>
            <a:ext cx="3516214" cy="20307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FEB3041-DE0F-4FE0-974A-3C877B054F82}"/>
              </a:ext>
            </a:extLst>
          </p:cNvPr>
          <p:cNvSpPr txBox="1"/>
          <p:nvPr/>
        </p:nvSpPr>
        <p:spPr>
          <a:xfrm>
            <a:off x="920120" y="4510751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La densidad del fluido es aproximadamente constante.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CA1F0-7A07-4999-9D2A-683CE87D2569}"/>
              </a:ext>
            </a:extLst>
          </p:cNvPr>
          <p:cNvSpPr txBox="1"/>
          <p:nvPr/>
        </p:nvSpPr>
        <p:spPr>
          <a:xfrm>
            <a:off x="920121" y="5010678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La viscosidad es constante.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726DA8-3605-4151-B7ED-28037B12521B}"/>
              </a:ext>
            </a:extLst>
          </p:cNvPr>
          <p:cNvSpPr txBox="1"/>
          <p:nvPr/>
        </p:nvSpPr>
        <p:spPr>
          <a:xfrm>
            <a:off x="920120" y="5473443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El fluido está en un estado estacionario.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7A6778-D208-4DFD-ABFE-13AE8C54D6FE}"/>
              </a:ext>
            </a:extLst>
          </p:cNvPr>
          <p:cNvSpPr txBox="1"/>
          <p:nvPr/>
        </p:nvSpPr>
        <p:spPr>
          <a:xfrm>
            <a:off x="7961775" y="6207488"/>
            <a:ext cx="394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*El caso de la imagen es donde: V=V(u)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D2E82E-7571-48D3-B7F0-535F2B96BDBD}"/>
              </a:ext>
            </a:extLst>
          </p:cNvPr>
          <p:cNvSpPr txBox="1"/>
          <p:nvPr/>
        </p:nvSpPr>
        <p:spPr>
          <a:xfrm>
            <a:off x="6497111" y="5017683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La presión solo depende de x. 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655B35-711F-4B1A-A282-3A18E7E04A11}"/>
              </a:ext>
            </a:extLst>
          </p:cNvPr>
          <p:cNvSpPr txBox="1"/>
          <p:nvPr/>
        </p:nvSpPr>
        <p:spPr>
          <a:xfrm>
            <a:off x="920120" y="5978693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El fluido es laminar.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DA7BC1-30B4-446A-B4BE-8B73FD2A18C9}"/>
              </a:ext>
            </a:extLst>
          </p:cNvPr>
          <p:cNvSpPr txBox="1"/>
          <p:nvPr/>
        </p:nvSpPr>
        <p:spPr>
          <a:xfrm>
            <a:off x="6497111" y="4554807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No se tomarán en cuenta los efectos de la gravedad.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3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96A161A-BD17-422B-A78B-3F5785A7B520}"/>
              </a:ext>
            </a:extLst>
          </p:cNvPr>
          <p:cNvSpPr txBox="1"/>
          <p:nvPr/>
        </p:nvSpPr>
        <p:spPr>
          <a:xfrm>
            <a:off x="812456" y="524015"/>
            <a:ext cx="1056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de Navier-Stokes, caso 1: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2AAA0B-6495-41DB-A10E-42CC18FDD591}"/>
              </a:ext>
            </a:extLst>
          </p:cNvPr>
          <p:cNvSpPr txBox="1"/>
          <p:nvPr/>
        </p:nvSpPr>
        <p:spPr>
          <a:xfrm>
            <a:off x="951911" y="1384966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Sean las ecuaciones de Navier-Stokes, para un fluido incompresible: 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BC5ECA-E52D-4BAC-B8F6-4C5C0881048A}"/>
              </a:ext>
            </a:extLst>
          </p:cNvPr>
          <p:cNvSpPr txBox="1"/>
          <p:nvPr/>
        </p:nvSpPr>
        <p:spPr>
          <a:xfrm>
            <a:off x="951911" y="2157162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continuidad: 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FDB47FC-9F78-456E-97DB-0C5507CFE496}"/>
              </a:ext>
            </a:extLst>
          </p:cNvPr>
          <p:cNvSpPr txBox="1"/>
          <p:nvPr/>
        </p:nvSpPr>
        <p:spPr>
          <a:xfrm>
            <a:off x="951910" y="3056152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Navier-Stokes: 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17E1949-6E54-4EF6-960F-C0D68E00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51" y="2824186"/>
            <a:ext cx="5780213" cy="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1903BA6-C9B1-4CFB-9C5F-29CB7403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23" y="1915160"/>
            <a:ext cx="2156333" cy="7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BE4382F-9902-453D-B3FB-B8C5FF31374A}"/>
              </a:ext>
            </a:extLst>
          </p:cNvPr>
          <p:cNvSpPr txBox="1"/>
          <p:nvPr/>
        </p:nvSpPr>
        <p:spPr>
          <a:xfrm>
            <a:off x="951910" y="4324475"/>
            <a:ext cx="105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Aplicando todas las consideraciones, tenemos:  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842AB806-5AB2-481F-B03F-039296D87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517"/>
          <a:stretch/>
        </p:blipFill>
        <p:spPr bwMode="auto">
          <a:xfrm>
            <a:off x="2057023" y="4943673"/>
            <a:ext cx="176121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42A201E7-929F-4CC7-AA73-3902972C9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1"/>
          <a:stretch/>
        </p:blipFill>
        <p:spPr bwMode="auto">
          <a:xfrm>
            <a:off x="7015290" y="4942326"/>
            <a:ext cx="359839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FFAB38F-CB83-4DB8-8ACF-B7258C515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6" r="19935"/>
          <a:stretch/>
        </p:blipFill>
        <p:spPr bwMode="auto">
          <a:xfrm>
            <a:off x="10613680" y="4942326"/>
            <a:ext cx="42013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8012605-651D-40E8-8177-3BF58A25DAE0}"/>
              </a:ext>
            </a:extLst>
          </p:cNvPr>
          <p:cNvSpPr txBox="1"/>
          <p:nvPr/>
        </p:nvSpPr>
        <p:spPr>
          <a:xfrm>
            <a:off x="4889608" y="5240019"/>
            <a:ext cx="348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forma numérica:</a:t>
            </a:r>
          </a:p>
        </p:txBody>
      </p:sp>
    </p:spTree>
    <p:extLst>
      <p:ext uri="{BB962C8B-B14F-4D97-AF65-F5344CB8AC3E}">
        <p14:creationId xmlns:p14="http://schemas.microsoft.com/office/powerpoint/2010/main" val="36033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580F4D-E020-49FA-AC6C-A572FE3C9A6D}"/>
              </a:ext>
            </a:extLst>
          </p:cNvPr>
          <p:cNvSpPr txBox="1"/>
          <p:nvPr/>
        </p:nvSpPr>
        <p:spPr>
          <a:xfrm>
            <a:off x="3046971" y="501083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Solución numérica, caso 1: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087C60-4C2D-4071-B3B0-F299F7E9188C}"/>
              </a:ext>
            </a:extLst>
          </p:cNvPr>
          <p:cNvSpPr txBox="1"/>
          <p:nvPr/>
        </p:nvSpPr>
        <p:spPr>
          <a:xfrm>
            <a:off x="-216990" y="1417069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Ecuación del modelo: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5343A-2556-4128-899A-5B59D9E8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56" y="1167733"/>
            <a:ext cx="1505722" cy="8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A4D16F-3043-44E0-B625-08D3BA00D10C}"/>
              </a:ext>
            </a:extLst>
          </p:cNvPr>
          <p:cNvSpPr txBox="1"/>
          <p:nvPr/>
        </p:nvSpPr>
        <p:spPr>
          <a:xfrm>
            <a:off x="-216991" y="4534653"/>
            <a:ext cx="263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Como: u = u(y)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4BA53-7151-41C9-B0A6-BB20455BD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38" y="4311859"/>
            <a:ext cx="3475467" cy="8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3273043-1BDF-425C-BA92-9339021FA71B}"/>
              </a:ext>
            </a:extLst>
          </p:cNvPr>
          <p:cNvSpPr txBox="1"/>
          <p:nvPr/>
        </p:nvSpPr>
        <p:spPr>
          <a:xfrm>
            <a:off x="-216991" y="3557211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Discretización: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CD8F3B-E823-4236-A7B1-00E800C4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17" y="3371953"/>
            <a:ext cx="100967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7C517D3-69A0-4517-A5E9-19CFDCE1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15" y="3570594"/>
            <a:ext cx="1390027" cy="41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7A7DF60-ECC7-4C9E-9361-4539A300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1859"/>
            <a:ext cx="3646127" cy="72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19EFEF3-514C-4819-9E17-D5721E9C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045" y="4284488"/>
            <a:ext cx="1708208" cy="7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EF80AE7-0A8D-4EC7-92D5-A2E04E1B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02" y="5557687"/>
            <a:ext cx="4647518" cy="5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7A74D89-406A-4B80-BCE6-D8FD503B68F8}"/>
              </a:ext>
            </a:extLst>
          </p:cNvPr>
          <p:cNvSpPr txBox="1"/>
          <p:nvPr/>
        </p:nvSpPr>
        <p:spPr>
          <a:xfrm>
            <a:off x="-216990" y="2394511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Solución analítica: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0065557-A870-458D-AD82-CE70B86EB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60" y="2222902"/>
            <a:ext cx="2638914" cy="85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165C6D-1497-47D0-A273-A8F7478CD036}"/>
              </a:ext>
            </a:extLst>
          </p:cNvPr>
          <p:cNvSpPr txBox="1"/>
          <p:nvPr/>
        </p:nvSpPr>
        <p:spPr>
          <a:xfrm>
            <a:off x="6643327" y="2425406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Drazin y Riley.(2006) </a:t>
            </a:r>
          </a:p>
        </p:txBody>
      </p:sp>
    </p:spTree>
    <p:extLst>
      <p:ext uri="{BB962C8B-B14F-4D97-AF65-F5344CB8AC3E}">
        <p14:creationId xmlns:p14="http://schemas.microsoft.com/office/powerpoint/2010/main" val="342667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78754B9-DC93-4DFF-8DCC-B069CB99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83" y="1567824"/>
            <a:ext cx="3869853" cy="112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CD4AE33-C76E-428E-ADBF-6029D6406361}"/>
              </a:ext>
            </a:extLst>
          </p:cNvPr>
          <p:cNvSpPr txBox="1"/>
          <p:nvPr/>
        </p:nvSpPr>
        <p:spPr>
          <a:xfrm>
            <a:off x="-206502" y="3400593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Sustituyendo en i: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1B84B6C-F661-4C33-A9B1-C3887E67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86" y="3365524"/>
            <a:ext cx="2920826" cy="45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45C3358-0F6D-4060-AC47-FC7CAF43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86" y="3850929"/>
            <a:ext cx="2920826" cy="45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7BE9685-800F-4CFF-931F-4743CD37F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312" y="4336334"/>
            <a:ext cx="3295375" cy="116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ECB5F357-E304-4E00-A6EA-1C61A300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08" y="5589366"/>
            <a:ext cx="2212181" cy="4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AF07A53-34EA-4AB9-AFDE-86F0EA4439AC}"/>
              </a:ext>
            </a:extLst>
          </p:cNvPr>
          <p:cNvSpPr txBox="1"/>
          <p:nvPr/>
        </p:nvSpPr>
        <p:spPr>
          <a:xfrm>
            <a:off x="2184916" y="604835"/>
            <a:ext cx="6957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Condiciones de frontera y desarrollo: </a:t>
            </a:r>
          </a:p>
        </p:txBody>
      </p:sp>
    </p:spTree>
    <p:extLst>
      <p:ext uri="{BB962C8B-B14F-4D97-AF65-F5344CB8AC3E}">
        <p14:creationId xmlns:p14="http://schemas.microsoft.com/office/powerpoint/2010/main" val="401555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922A3A-1564-434A-9462-3EEB5BDD94B5}"/>
              </a:ext>
            </a:extLst>
          </p:cNvPr>
          <p:cNvSpPr txBox="1"/>
          <p:nvPr/>
        </p:nvSpPr>
        <p:spPr>
          <a:xfrm>
            <a:off x="-354784" y="1494341"/>
            <a:ext cx="58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 general, para i coeficientes de u: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F91F85-1CE7-42DF-9CBC-B229C59AC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3" y="2213349"/>
            <a:ext cx="6154926" cy="313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851005-9970-4909-80CD-56612EA74A94}"/>
              </a:ext>
            </a:extLst>
          </p:cNvPr>
          <p:cNvSpPr txBox="1"/>
          <p:nvPr/>
        </p:nvSpPr>
        <p:spPr>
          <a:xfrm>
            <a:off x="2036634" y="621445"/>
            <a:ext cx="6957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Forma matricial y parte del código: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5C3C84-DD3D-4008-BC3C-D25417DBA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" t="32264" r="71462" b="11333"/>
          <a:stretch/>
        </p:blipFill>
        <p:spPr>
          <a:xfrm>
            <a:off x="7488195" y="1405138"/>
            <a:ext cx="3929449" cy="47470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910C75-770D-46E9-8108-19B67BB42BA4}"/>
              </a:ext>
            </a:extLst>
          </p:cNvPr>
          <p:cNvSpPr txBox="1"/>
          <p:nvPr/>
        </p:nvSpPr>
        <p:spPr>
          <a:xfrm>
            <a:off x="7488195" y="6236555"/>
            <a:ext cx="4485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Pd. La matriz inversa de a, se encontró con base a la descomposición LU.</a:t>
            </a:r>
          </a:p>
        </p:txBody>
      </p:sp>
    </p:spTree>
    <p:extLst>
      <p:ext uri="{BB962C8B-B14F-4D97-AF65-F5344CB8AC3E}">
        <p14:creationId xmlns:p14="http://schemas.microsoft.com/office/powerpoint/2010/main" val="931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B5B74FB-455B-4A6A-9E24-754A1E99F3EF}"/>
              </a:ext>
            </a:extLst>
          </p:cNvPr>
          <p:cNvSpPr txBox="1"/>
          <p:nvPr/>
        </p:nvSpPr>
        <p:spPr>
          <a:xfrm>
            <a:off x="2246699" y="745318"/>
            <a:ext cx="6957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Resultados: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BAF529-14DE-471E-8945-4D2FF68DC419}"/>
              </a:ext>
            </a:extLst>
          </p:cNvPr>
          <p:cNvSpPr txBox="1"/>
          <p:nvPr/>
        </p:nvSpPr>
        <p:spPr>
          <a:xfrm>
            <a:off x="736875" y="1483582"/>
            <a:ext cx="137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N = 50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AE9FF7-A8F9-47FF-8318-6F988C73C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8" t="33505" r="39899" b="17822"/>
          <a:stretch/>
        </p:blipFill>
        <p:spPr>
          <a:xfrm>
            <a:off x="542874" y="2038094"/>
            <a:ext cx="5609969" cy="333632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90897D8-1E50-4FB7-9E18-69F5A1D29B93}"/>
              </a:ext>
            </a:extLst>
          </p:cNvPr>
          <p:cNvSpPr txBox="1"/>
          <p:nvPr/>
        </p:nvSpPr>
        <p:spPr>
          <a:xfrm>
            <a:off x="736875" y="5559598"/>
            <a:ext cx="209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5,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A7C2DD-1745-4E75-A2A4-2B73BA97C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" t="12233" r="51351" b="37832"/>
          <a:stretch/>
        </p:blipFill>
        <p:spPr>
          <a:xfrm>
            <a:off x="6152843" y="2038094"/>
            <a:ext cx="5468198" cy="333632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ACB4103-4540-468F-83CA-B2D973288FCE}"/>
              </a:ext>
            </a:extLst>
          </p:cNvPr>
          <p:cNvSpPr txBox="1"/>
          <p:nvPr/>
        </p:nvSpPr>
        <p:spPr>
          <a:xfrm>
            <a:off x="6598097" y="5592756"/>
            <a:ext cx="209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50,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-50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4A5AC18-E49B-4701-B254-2B1431EE05AC}"/>
              </a:ext>
            </a:extLst>
          </p:cNvPr>
          <p:cNvSpPr txBox="1"/>
          <p:nvPr/>
        </p:nvSpPr>
        <p:spPr>
          <a:xfrm>
            <a:off x="6598097" y="1483582"/>
            <a:ext cx="1619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N = 1000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505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B5B74FB-455B-4A6A-9E24-754A1E99F3EF}"/>
              </a:ext>
            </a:extLst>
          </p:cNvPr>
          <p:cNvSpPr txBox="1"/>
          <p:nvPr/>
        </p:nvSpPr>
        <p:spPr>
          <a:xfrm>
            <a:off x="2160202" y="863455"/>
            <a:ext cx="6957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Resultados: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C92AA8-0798-4F52-96ED-4EA4ABB373AA}"/>
              </a:ext>
            </a:extLst>
          </p:cNvPr>
          <p:cNvSpPr txBox="1"/>
          <p:nvPr/>
        </p:nvSpPr>
        <p:spPr>
          <a:xfrm>
            <a:off x="791240" y="1539231"/>
            <a:ext cx="967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100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B0B5DA2-EAA7-4095-9391-312F68036D8F}"/>
              </a:ext>
            </a:extLst>
          </p:cNvPr>
          <p:cNvSpPr txBox="1"/>
          <p:nvPr/>
        </p:nvSpPr>
        <p:spPr>
          <a:xfrm>
            <a:off x="791240" y="5363603"/>
            <a:ext cx="23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50,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2EAE23-4860-4650-9E5B-7E3B4DEA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9" t="33866" r="39493" b="18456"/>
          <a:stretch/>
        </p:blipFill>
        <p:spPr>
          <a:xfrm>
            <a:off x="791240" y="2168825"/>
            <a:ext cx="5442791" cy="31499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8BFC1E-AD3B-4C68-95A3-A0DF31283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8" t="12572" r="50946" b="38373"/>
          <a:stretch/>
        </p:blipFill>
        <p:spPr>
          <a:xfrm>
            <a:off x="6234031" y="2168825"/>
            <a:ext cx="5278403" cy="314994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BE2BD8F-322B-4CFB-883C-95A88B399F14}"/>
              </a:ext>
            </a:extLst>
          </p:cNvPr>
          <p:cNvSpPr txBox="1"/>
          <p:nvPr/>
        </p:nvSpPr>
        <p:spPr>
          <a:xfrm>
            <a:off x="6562927" y="5363603"/>
            <a:ext cx="23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100,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-50</a:t>
            </a:r>
          </a:p>
        </p:txBody>
      </p:sp>
    </p:spTree>
    <p:extLst>
      <p:ext uri="{BB962C8B-B14F-4D97-AF65-F5344CB8AC3E}">
        <p14:creationId xmlns:p14="http://schemas.microsoft.com/office/powerpoint/2010/main" val="1472137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40_TF78829772.potx" id="{885EEA19-6232-4FAB-AE6E-128921E3D383}" vid="{A7A3065A-484E-47A3-B155-47A3F643A41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Horizonte monocromático</Template>
  <TotalTime>1293</TotalTime>
  <Words>1260</Words>
  <Application>Microsoft Office PowerPoint</Application>
  <PresentationFormat>Panorámica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Garamond</vt:lpstr>
      <vt:lpstr>Sagona Book</vt:lpstr>
      <vt:lpstr>Sagona ExtraLight</vt:lpstr>
      <vt:lpstr>Times New Roman</vt:lpstr>
      <vt:lpstr>SavonVTI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IVAN RUGERIO SALINAS</dc:creator>
  <cp:lastModifiedBy>FRANCISCO IVAN RUGERIO SALINAS</cp:lastModifiedBy>
  <cp:revision>13</cp:revision>
  <dcterms:created xsi:type="dcterms:W3CDTF">2021-05-10T02:45:58Z</dcterms:created>
  <dcterms:modified xsi:type="dcterms:W3CDTF">2021-05-28T13:19:55Z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