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Lst>
  <p:sldSz cy="5143500" cx="9144000"/>
  <p:notesSz cx="6858000" cy="9144000"/>
  <p:embeddedFontLst>
    <p:embeddedFont>
      <p:font typeface="Play"/>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schemas.openxmlformats.org/officeDocument/2006/relationships/font" Target="fonts/Play-bold.fntdata"/><Relationship Id="rId12" Type="http://schemas.openxmlformats.org/officeDocument/2006/relationships/slide" Target="slides/slide6.xml"/><Relationship Id="rId23" Type="http://schemas.openxmlformats.org/officeDocument/2006/relationships/font" Target="fonts/Play-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2.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7ba6b6f9f5_2_7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37ba6b6f9f5_2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7ba6b6f9f5_2_16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g37ba6b6f9f5_2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7ba6b6f9f5_2_16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37ba6b6f9f5_2_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7ba6b6f9f5_2_17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g37ba6b6f9f5_2_1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7ba6b6f9f5_2_18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37ba6b6f9f5_2_1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7ba6b6f9f5_2_19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37ba6b6f9f5_2_1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7ba6b6f9f5_2_207: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37ba6b6f9f5_2_2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7ba6b6f9f5_2_21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g37ba6b6f9f5_2_2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7ba6b6f9f5_2_8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g37ba6b6f9f5_2_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7ba6b6f9f5_2_9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g37ba6b6f9f5_2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7ba6b6f9f5_2_104: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g37ba6b6f9f5_2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7ba6b6f9f5_2_113: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37ba6b6f9f5_2_1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7ba6b6f9f5_2_12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g37ba6b6f9f5_2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7ba6b6f9f5_2_13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9" name="Google Shape;189;g37ba6b6f9f5_2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7ba6b6f9f5_2_14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g37ba6b6f9f5_2_1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7ba6b6f9f5_2_15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g37ba6b6f9f5_2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Play"/>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8"/>
            <a:ext cx="6858000" cy="1241821"/>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4"/>
            <a:ext cx="7886700" cy="2139553"/>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Play"/>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14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757575"/>
              </a:buClr>
              <a:buSzPts val="1800"/>
              <a:buNone/>
              <a:defRPr sz="1800">
                <a:solidFill>
                  <a:srgbClr val="757575"/>
                </a:solidFill>
              </a:defRPr>
            </a:lvl1pPr>
            <a:lvl2pPr indent="-228600" lvl="1" marL="914400" algn="l">
              <a:lnSpc>
                <a:spcPct val="90000"/>
              </a:lnSpc>
              <a:spcBef>
                <a:spcPts val="400"/>
              </a:spcBef>
              <a:spcAft>
                <a:spcPts val="0"/>
              </a:spcAft>
              <a:buClr>
                <a:srgbClr val="757575"/>
              </a:buClr>
              <a:buSzPts val="1500"/>
              <a:buNone/>
              <a:defRPr sz="1500">
                <a:solidFill>
                  <a:srgbClr val="757575"/>
                </a:solidFill>
              </a:defRPr>
            </a:lvl2pPr>
            <a:lvl3pPr indent="-228600" lvl="2" marL="1371600" algn="l">
              <a:lnSpc>
                <a:spcPct val="90000"/>
              </a:lnSpc>
              <a:spcBef>
                <a:spcPts val="400"/>
              </a:spcBef>
              <a:spcAft>
                <a:spcPts val="0"/>
              </a:spcAft>
              <a:buClr>
                <a:srgbClr val="757575"/>
              </a:buClr>
              <a:buSzPts val="1400"/>
              <a:buNone/>
              <a:defRPr sz="1400">
                <a:solidFill>
                  <a:srgbClr val="757575"/>
                </a:solidFill>
              </a:defRPr>
            </a:lvl3pPr>
            <a:lvl4pPr indent="-228600" lvl="3" marL="1828800" algn="l">
              <a:lnSpc>
                <a:spcPct val="90000"/>
              </a:lnSpc>
              <a:spcBef>
                <a:spcPts val="400"/>
              </a:spcBef>
              <a:spcAft>
                <a:spcPts val="0"/>
              </a:spcAft>
              <a:buClr>
                <a:srgbClr val="757575"/>
              </a:buClr>
              <a:buSzPts val="1200"/>
              <a:buNone/>
              <a:defRPr sz="1200">
                <a:solidFill>
                  <a:srgbClr val="757575"/>
                </a:solidFill>
              </a:defRPr>
            </a:lvl4pPr>
            <a:lvl5pPr indent="-228600" lvl="4" marL="2286000" algn="l">
              <a:lnSpc>
                <a:spcPct val="90000"/>
              </a:lnSpc>
              <a:spcBef>
                <a:spcPts val="400"/>
              </a:spcBef>
              <a:spcAft>
                <a:spcPts val="0"/>
              </a:spcAft>
              <a:buClr>
                <a:srgbClr val="757575"/>
              </a:buClr>
              <a:buSzPts val="1200"/>
              <a:buNone/>
              <a:defRPr sz="1200">
                <a:solidFill>
                  <a:srgbClr val="757575"/>
                </a:solidFill>
              </a:defRPr>
            </a:lvl5pPr>
            <a:lvl6pPr indent="-228600" lvl="5" marL="2743200" algn="l">
              <a:lnSpc>
                <a:spcPct val="90000"/>
              </a:lnSpc>
              <a:spcBef>
                <a:spcPts val="400"/>
              </a:spcBef>
              <a:spcAft>
                <a:spcPts val="0"/>
              </a:spcAft>
              <a:buClr>
                <a:srgbClr val="757575"/>
              </a:buClr>
              <a:buSzPts val="1200"/>
              <a:buNone/>
              <a:defRPr sz="1200">
                <a:solidFill>
                  <a:srgbClr val="757575"/>
                </a:solidFill>
              </a:defRPr>
            </a:lvl6pPr>
            <a:lvl7pPr indent="-228600" lvl="6" marL="3200400" algn="l">
              <a:lnSpc>
                <a:spcPct val="90000"/>
              </a:lnSpc>
              <a:spcBef>
                <a:spcPts val="400"/>
              </a:spcBef>
              <a:spcAft>
                <a:spcPts val="0"/>
              </a:spcAft>
              <a:buClr>
                <a:srgbClr val="757575"/>
              </a:buClr>
              <a:buSzPts val="1200"/>
              <a:buNone/>
              <a:defRPr sz="1200">
                <a:solidFill>
                  <a:srgbClr val="757575"/>
                </a:solidFill>
              </a:defRPr>
            </a:lvl7pPr>
            <a:lvl8pPr indent="-228600" lvl="7" marL="3657600" algn="l">
              <a:lnSpc>
                <a:spcPct val="90000"/>
              </a:lnSpc>
              <a:spcBef>
                <a:spcPts val="400"/>
              </a:spcBef>
              <a:spcAft>
                <a:spcPts val="0"/>
              </a:spcAft>
              <a:buClr>
                <a:srgbClr val="757575"/>
              </a:buClr>
              <a:buSzPts val="1200"/>
              <a:buNone/>
              <a:defRPr sz="1200">
                <a:solidFill>
                  <a:srgbClr val="757575"/>
                </a:solidFill>
              </a:defRPr>
            </a:lvl8pPr>
            <a:lvl9pPr indent="-228600" lvl="8" marL="4114800" algn="l">
              <a:lnSpc>
                <a:spcPct val="90000"/>
              </a:lnSpc>
              <a:spcBef>
                <a:spcPts val="400"/>
              </a:spcBef>
              <a:spcAft>
                <a:spcPts val="0"/>
              </a:spcAft>
              <a:buClr>
                <a:srgbClr val="757575"/>
              </a:buClr>
              <a:buSzPts val="1200"/>
              <a:buNone/>
              <a:defRPr sz="1200">
                <a:solidFill>
                  <a:srgbClr val="757575"/>
                </a:solidFill>
              </a:defRPr>
            </a:lvl9pPr>
          </a:lstStyle>
          <a:p/>
        </p:txBody>
      </p:sp>
      <p:sp>
        <p:nvSpPr>
          <p:cNvPr id="71" name="Google Shape;71;p16"/>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504"/>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340"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340"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391" cy="617934"/>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391" cy="2763441"/>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Pla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150" cy="3655219"/>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178" cy="120015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Play"/>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150" cy="3655219"/>
          </a:xfrm>
          <a:prstGeom prst="rect">
            <a:avLst/>
          </a:prstGeom>
          <a:noFill/>
          <a:ln>
            <a:noFill/>
          </a:ln>
        </p:spPr>
      </p:sp>
      <p:sp>
        <p:nvSpPr>
          <p:cNvPr id="109" name="Google Shape;109;p22"/>
          <p:cNvSpPr txBox="1"/>
          <p:nvPr>
            <p:ph idx="1" type="body"/>
          </p:nvPr>
        </p:nvSpPr>
        <p:spPr>
          <a:xfrm>
            <a:off x="629841" y="1543050"/>
            <a:ext cx="2949178" cy="2858691"/>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248" y="-942379"/>
            <a:ext cx="3263504"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73" y="1467445"/>
            <a:ext cx="4358879" cy="1971675"/>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573" y="-447080"/>
            <a:ext cx="4358879" cy="5800725"/>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1"/>
              </a:buClr>
              <a:buSzPts val="3300"/>
              <a:buFont typeface="Play"/>
              <a:buNone/>
              <a:defRPr b="0" i="0" sz="3300" u="none" cap="none" strike="noStrike">
                <a:solidFill>
                  <a:schemeClr val="dk1"/>
                </a:solidFill>
                <a:latin typeface="Play"/>
                <a:ea typeface="Play"/>
                <a:cs typeface="Play"/>
                <a:sym typeface="Play"/>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504"/>
          </a:xfrm>
          <a:prstGeom prst="rect">
            <a:avLst/>
          </a:prstGeom>
          <a:noFill/>
          <a:ln>
            <a:noFill/>
          </a:ln>
        </p:spPr>
        <p:txBody>
          <a:bodyPr anchorCtr="0" anchor="t" bIns="34275" lIns="68575" spcFirstLastPara="1" rIns="68575" wrap="square" tIns="34275">
            <a:normAutofit/>
          </a:bodyPr>
          <a:lstStyle>
            <a:lvl1pPr indent="-361950" lvl="0" marL="457200" marR="0" rtl="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Arial"/>
                <a:ea typeface="Arial"/>
                <a:cs typeface="Arial"/>
                <a:sym typeface="Arial"/>
              </a:defRPr>
            </a:lvl1pPr>
            <a:lvl2pPr indent="-342900" lvl="1" marL="914400" marR="0" rtl="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2pPr>
            <a:lvl3pPr indent="-323850" lvl="2" marL="1371600" marR="0" rtl="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Arial"/>
                <a:ea typeface="Arial"/>
                <a:cs typeface="Arial"/>
                <a:sym typeface="Arial"/>
              </a:defRPr>
            </a:lvl3pPr>
            <a:lvl4pPr indent="-317500" lvl="3" marL="1828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9pPr>
          </a:lstStyle>
          <a:p/>
        </p:txBody>
      </p:sp>
      <p:sp>
        <p:nvSpPr>
          <p:cNvPr id="53" name="Google Shape;53;p13"/>
          <p:cNvSpPr txBox="1"/>
          <p:nvPr>
            <p:ph idx="10" type="dt"/>
          </p:nvPr>
        </p:nvSpPr>
        <p:spPr>
          <a:xfrm>
            <a:off x="628650" y="4767263"/>
            <a:ext cx="2057400" cy="273844"/>
          </a:xfrm>
          <a:prstGeom prst="rect">
            <a:avLst/>
          </a:prstGeom>
          <a:noFill/>
          <a:ln>
            <a:noFill/>
          </a:ln>
        </p:spPr>
        <p:txBody>
          <a:bodyPr anchorCtr="0" anchor="ctr" bIns="34275" lIns="68575" spcFirstLastPara="1" rIns="68575" wrap="square" tIns="34275">
            <a:noAutofit/>
          </a:bodyPr>
          <a:lstStyle>
            <a:lvl1pPr lvl="0" marR="0" rtl="0" algn="l">
              <a:spcBef>
                <a:spcPts val="0"/>
              </a:spcBef>
              <a:spcAft>
                <a:spcPts val="0"/>
              </a:spcAft>
              <a:buSzPts val="1100"/>
              <a:buNone/>
              <a:defRPr b="0" i="0" sz="900" u="none" cap="none" strike="noStrike">
                <a:solidFill>
                  <a:srgbClr val="757575"/>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4" name="Google Shape;54;p13"/>
          <p:cNvSpPr txBox="1"/>
          <p:nvPr>
            <p:ph idx="11" type="ftr"/>
          </p:nvPr>
        </p:nvSpPr>
        <p:spPr>
          <a:xfrm>
            <a:off x="3028950" y="4767263"/>
            <a:ext cx="3086100" cy="273844"/>
          </a:xfrm>
          <a:prstGeom prst="rect">
            <a:avLst/>
          </a:prstGeom>
          <a:noFill/>
          <a:ln>
            <a:noFill/>
          </a:ln>
        </p:spPr>
        <p:txBody>
          <a:bodyPr anchorCtr="0" anchor="ctr" bIns="34275" lIns="68575" spcFirstLastPara="1" rIns="68575" wrap="square" tIns="34275">
            <a:noAutofit/>
          </a:bodyPr>
          <a:lstStyle>
            <a:lvl1pPr lvl="0" marR="0" rtl="0" algn="ctr">
              <a:spcBef>
                <a:spcPts val="0"/>
              </a:spcBef>
              <a:spcAft>
                <a:spcPts val="0"/>
              </a:spcAft>
              <a:buSzPts val="1100"/>
              <a:buNone/>
              <a:defRPr b="0" i="0" sz="900" u="none" cap="none" strike="noStrike">
                <a:solidFill>
                  <a:srgbClr val="757575"/>
                </a:solidFill>
                <a:latin typeface="Arial"/>
                <a:ea typeface="Arial"/>
                <a:cs typeface="Arial"/>
                <a:sym typeface="Arial"/>
              </a:defRPr>
            </a:lvl1pPr>
            <a:lvl2pPr lvl="1" marR="0" rtl="0" algn="l">
              <a:spcBef>
                <a:spcPts val="0"/>
              </a:spcBef>
              <a:spcAft>
                <a:spcPts val="0"/>
              </a:spcAft>
              <a:buSzPts val="1100"/>
              <a:buNone/>
              <a:defRPr b="0" i="0" sz="1400" u="none" cap="none" strike="noStrike">
                <a:solidFill>
                  <a:schemeClr val="dk1"/>
                </a:solidFill>
                <a:latin typeface="Arial"/>
                <a:ea typeface="Arial"/>
                <a:cs typeface="Arial"/>
                <a:sym typeface="Arial"/>
              </a:defRPr>
            </a:lvl2pPr>
            <a:lvl3pPr lvl="2" marR="0" rtl="0" algn="l">
              <a:spcBef>
                <a:spcPts val="0"/>
              </a:spcBef>
              <a:spcAft>
                <a:spcPts val="0"/>
              </a:spcAft>
              <a:buSzPts val="1100"/>
              <a:buNone/>
              <a:defRPr b="0" i="0" sz="1400" u="none" cap="none" strike="noStrike">
                <a:solidFill>
                  <a:schemeClr val="dk1"/>
                </a:solidFill>
                <a:latin typeface="Arial"/>
                <a:ea typeface="Arial"/>
                <a:cs typeface="Arial"/>
                <a:sym typeface="Arial"/>
              </a:defRPr>
            </a:lvl3pPr>
            <a:lvl4pPr lvl="3" marR="0" rtl="0" algn="l">
              <a:spcBef>
                <a:spcPts val="0"/>
              </a:spcBef>
              <a:spcAft>
                <a:spcPts val="0"/>
              </a:spcAft>
              <a:buSzPts val="1100"/>
              <a:buNone/>
              <a:defRPr b="0" i="0" sz="1400" u="none" cap="none" strike="noStrike">
                <a:solidFill>
                  <a:schemeClr val="dk1"/>
                </a:solidFill>
                <a:latin typeface="Arial"/>
                <a:ea typeface="Arial"/>
                <a:cs typeface="Arial"/>
                <a:sym typeface="Arial"/>
              </a:defRPr>
            </a:lvl4pPr>
            <a:lvl5pPr lvl="4" marR="0" rtl="0" algn="l">
              <a:spcBef>
                <a:spcPts val="0"/>
              </a:spcBef>
              <a:spcAft>
                <a:spcPts val="0"/>
              </a:spcAft>
              <a:buSzPts val="1100"/>
              <a:buNone/>
              <a:defRPr b="0" i="0" sz="1400" u="none" cap="none" strike="noStrike">
                <a:solidFill>
                  <a:schemeClr val="dk1"/>
                </a:solidFill>
                <a:latin typeface="Arial"/>
                <a:ea typeface="Arial"/>
                <a:cs typeface="Arial"/>
                <a:sym typeface="Arial"/>
              </a:defRPr>
            </a:lvl5pPr>
            <a:lvl6pPr lvl="5" marR="0" rtl="0" algn="l">
              <a:spcBef>
                <a:spcPts val="0"/>
              </a:spcBef>
              <a:spcAft>
                <a:spcPts val="0"/>
              </a:spcAft>
              <a:buSzPts val="1100"/>
              <a:buNone/>
              <a:defRPr b="0" i="0" sz="1400" u="none" cap="none" strike="noStrike">
                <a:solidFill>
                  <a:schemeClr val="dk1"/>
                </a:solidFill>
                <a:latin typeface="Arial"/>
                <a:ea typeface="Arial"/>
                <a:cs typeface="Arial"/>
                <a:sym typeface="Arial"/>
              </a:defRPr>
            </a:lvl6pPr>
            <a:lvl7pPr lvl="6" marR="0" rtl="0" algn="l">
              <a:spcBef>
                <a:spcPts val="0"/>
              </a:spcBef>
              <a:spcAft>
                <a:spcPts val="0"/>
              </a:spcAft>
              <a:buSzPts val="1100"/>
              <a:buNone/>
              <a:defRPr b="0" i="0" sz="1400" u="none" cap="none" strike="noStrike">
                <a:solidFill>
                  <a:schemeClr val="dk1"/>
                </a:solidFill>
                <a:latin typeface="Arial"/>
                <a:ea typeface="Arial"/>
                <a:cs typeface="Arial"/>
                <a:sym typeface="Arial"/>
              </a:defRPr>
            </a:lvl7pPr>
            <a:lvl8pPr lvl="7" marR="0" rtl="0" algn="l">
              <a:spcBef>
                <a:spcPts val="0"/>
              </a:spcBef>
              <a:spcAft>
                <a:spcPts val="0"/>
              </a:spcAft>
              <a:buSzPts val="1100"/>
              <a:buNone/>
              <a:defRPr b="0" i="0" sz="1400" u="none" cap="none" strike="noStrike">
                <a:solidFill>
                  <a:schemeClr val="dk1"/>
                </a:solidFill>
                <a:latin typeface="Arial"/>
                <a:ea typeface="Arial"/>
                <a:cs typeface="Arial"/>
                <a:sym typeface="Arial"/>
              </a:defRPr>
            </a:lvl8pPr>
            <a:lvl9pPr lvl="8" marR="0" rtl="0" algn="l">
              <a:spcBef>
                <a:spcPts val="0"/>
              </a:spcBef>
              <a:spcAft>
                <a:spcPts val="0"/>
              </a:spcAft>
              <a:buSzPts val="1100"/>
              <a:buNone/>
              <a:defRPr b="0" i="0" sz="1400" u="none" cap="none" strike="noStrike">
                <a:solidFill>
                  <a:schemeClr val="dk1"/>
                </a:solidFill>
                <a:latin typeface="Arial"/>
                <a:ea typeface="Arial"/>
                <a:cs typeface="Arial"/>
                <a:sym typeface="Arial"/>
              </a:defRPr>
            </a:lvl9pPr>
          </a:lstStyle>
          <a:p/>
        </p:txBody>
      </p:sp>
      <p:sp>
        <p:nvSpPr>
          <p:cNvPr id="55" name="Google Shape;55;p13"/>
          <p:cNvSpPr txBox="1"/>
          <p:nvPr>
            <p:ph idx="12" type="sldNum"/>
          </p:nvPr>
        </p:nvSpPr>
        <p:spPr>
          <a:xfrm>
            <a:off x="6457950" y="4767263"/>
            <a:ext cx="2057400" cy="273844"/>
          </a:xfrm>
          <a:prstGeom prst="rect">
            <a:avLst/>
          </a:prstGeom>
          <a:noFill/>
          <a:ln>
            <a:noFill/>
          </a:ln>
        </p:spPr>
        <p:txBody>
          <a:bodyPr anchorCtr="0" anchor="ctr" bIns="34275" lIns="68575" spcFirstLastPara="1" rIns="68575" wrap="square" tIns="34275">
            <a:noAutofit/>
          </a:bodyPr>
          <a:lstStyle>
            <a:lvl1pPr indent="0" lvl="0" marL="0" marR="0" rtl="0" algn="r">
              <a:spcBef>
                <a:spcPts val="0"/>
              </a:spcBef>
              <a:buNone/>
              <a:defRPr b="0" i="0" sz="900" u="none" cap="none" strike="noStrike">
                <a:solidFill>
                  <a:srgbClr val="757575"/>
                </a:solidFill>
                <a:latin typeface="Arial"/>
                <a:ea typeface="Arial"/>
                <a:cs typeface="Arial"/>
                <a:sym typeface="Arial"/>
              </a:defRPr>
            </a:lvl1pPr>
            <a:lvl2pPr indent="0" lvl="1" marL="0" marR="0" rtl="0" algn="r">
              <a:spcBef>
                <a:spcPts val="0"/>
              </a:spcBef>
              <a:buNone/>
              <a:defRPr b="0" i="0" sz="900" u="none" cap="none" strike="noStrike">
                <a:solidFill>
                  <a:srgbClr val="757575"/>
                </a:solidFill>
                <a:latin typeface="Arial"/>
                <a:ea typeface="Arial"/>
                <a:cs typeface="Arial"/>
                <a:sym typeface="Arial"/>
              </a:defRPr>
            </a:lvl2pPr>
            <a:lvl3pPr indent="0" lvl="2" marL="0" marR="0" rtl="0" algn="r">
              <a:spcBef>
                <a:spcPts val="0"/>
              </a:spcBef>
              <a:buNone/>
              <a:defRPr b="0" i="0" sz="900" u="none" cap="none" strike="noStrike">
                <a:solidFill>
                  <a:srgbClr val="757575"/>
                </a:solidFill>
                <a:latin typeface="Arial"/>
                <a:ea typeface="Arial"/>
                <a:cs typeface="Arial"/>
                <a:sym typeface="Arial"/>
              </a:defRPr>
            </a:lvl3pPr>
            <a:lvl4pPr indent="0" lvl="3" marL="0" marR="0" rtl="0" algn="r">
              <a:spcBef>
                <a:spcPts val="0"/>
              </a:spcBef>
              <a:buNone/>
              <a:defRPr b="0" i="0" sz="900" u="none" cap="none" strike="noStrike">
                <a:solidFill>
                  <a:srgbClr val="757575"/>
                </a:solidFill>
                <a:latin typeface="Arial"/>
                <a:ea typeface="Arial"/>
                <a:cs typeface="Arial"/>
                <a:sym typeface="Arial"/>
              </a:defRPr>
            </a:lvl4pPr>
            <a:lvl5pPr indent="0" lvl="4" marL="0" marR="0" rtl="0" algn="r">
              <a:spcBef>
                <a:spcPts val="0"/>
              </a:spcBef>
              <a:buNone/>
              <a:defRPr b="0" i="0" sz="900" u="none" cap="none" strike="noStrike">
                <a:solidFill>
                  <a:srgbClr val="757575"/>
                </a:solidFill>
                <a:latin typeface="Arial"/>
                <a:ea typeface="Arial"/>
                <a:cs typeface="Arial"/>
                <a:sym typeface="Arial"/>
              </a:defRPr>
            </a:lvl5pPr>
            <a:lvl6pPr indent="0" lvl="5" marL="0" marR="0" rtl="0" algn="r">
              <a:spcBef>
                <a:spcPts val="0"/>
              </a:spcBef>
              <a:buNone/>
              <a:defRPr b="0" i="0" sz="900" u="none" cap="none" strike="noStrike">
                <a:solidFill>
                  <a:srgbClr val="757575"/>
                </a:solidFill>
                <a:latin typeface="Arial"/>
                <a:ea typeface="Arial"/>
                <a:cs typeface="Arial"/>
                <a:sym typeface="Arial"/>
              </a:defRPr>
            </a:lvl6pPr>
            <a:lvl7pPr indent="0" lvl="6" marL="0" marR="0" rtl="0" algn="r">
              <a:spcBef>
                <a:spcPts val="0"/>
              </a:spcBef>
              <a:buNone/>
              <a:defRPr b="0" i="0" sz="900" u="none" cap="none" strike="noStrike">
                <a:solidFill>
                  <a:srgbClr val="757575"/>
                </a:solidFill>
                <a:latin typeface="Arial"/>
                <a:ea typeface="Arial"/>
                <a:cs typeface="Arial"/>
                <a:sym typeface="Arial"/>
              </a:defRPr>
            </a:lvl7pPr>
            <a:lvl8pPr indent="0" lvl="7" marL="0" marR="0" rtl="0" algn="r">
              <a:spcBef>
                <a:spcPts val="0"/>
              </a:spcBef>
              <a:buNone/>
              <a:defRPr b="0" i="0" sz="900" u="none" cap="none" strike="noStrike">
                <a:solidFill>
                  <a:srgbClr val="757575"/>
                </a:solidFill>
                <a:latin typeface="Arial"/>
                <a:ea typeface="Arial"/>
                <a:cs typeface="Arial"/>
                <a:sym typeface="Arial"/>
              </a:defRPr>
            </a:lvl8pPr>
            <a:lvl9pPr indent="0" lvl="8" marL="0" marR="0" rtl="0" algn="r">
              <a:spcBef>
                <a:spcPts val="0"/>
              </a:spcBef>
              <a:buNone/>
              <a:defRPr b="0" i="0" sz="9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9.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hyperlink" Target="https://www.kaggle.com/datasets/yeanzc/telco-customer-churn-ibm-datase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idx="1" type="subTitle"/>
          </p:nvPr>
        </p:nvSpPr>
        <p:spPr>
          <a:xfrm>
            <a:off x="90767" y="3229402"/>
            <a:ext cx="8950699" cy="1791268"/>
          </a:xfrm>
          <a:prstGeom prst="rect">
            <a:avLst/>
          </a:prstGeom>
          <a:gradFill>
            <a:gsLst>
              <a:gs pos="0">
                <a:srgbClr val="EFF7FC"/>
              </a:gs>
              <a:gs pos="74000">
                <a:srgbClr val="72C4E9"/>
              </a:gs>
              <a:gs pos="83000">
                <a:srgbClr val="72C4E9"/>
              </a:gs>
              <a:gs pos="100000">
                <a:srgbClr val="A1D6F0"/>
              </a:gs>
            </a:gsLst>
            <a:lin ang="5400000" scaled="0"/>
          </a:gradFill>
          <a:ln>
            <a:noFill/>
          </a:ln>
          <a:effectLst>
            <a:outerShdw blurRad="50800" rotWithShape="0" algn="t" dir="5400000" dist="38100">
              <a:srgbClr val="000000">
                <a:alpha val="40000"/>
              </a:srgbClr>
            </a:outerShdw>
          </a:effectLst>
        </p:spPr>
        <p:txBody>
          <a:bodyPr anchorCtr="0" anchor="t" bIns="34275" lIns="68575" spcFirstLastPara="1" rIns="68575" wrap="square" tIns="34275">
            <a:normAutofit/>
          </a:bodyPr>
          <a:lstStyle/>
          <a:p>
            <a:pPr indent="0" lvl="0" marL="0" rtl="0" algn="ctr">
              <a:lnSpc>
                <a:spcPct val="90000"/>
              </a:lnSpc>
              <a:spcBef>
                <a:spcPts val="0"/>
              </a:spcBef>
              <a:spcAft>
                <a:spcPts val="0"/>
              </a:spcAft>
              <a:buClr>
                <a:schemeClr val="dk1"/>
              </a:buClr>
              <a:buSzPts val="3600"/>
              <a:buNone/>
            </a:pPr>
            <a:r>
              <a:rPr b="1" lang="en" sz="3600"/>
              <a:t>CHURN PREDICTION ANALYSIS</a:t>
            </a:r>
            <a:endParaRPr/>
          </a:p>
          <a:p>
            <a:pPr indent="0" lvl="0" marL="0" rtl="0" algn="ctr">
              <a:lnSpc>
                <a:spcPct val="90000"/>
              </a:lnSpc>
              <a:spcBef>
                <a:spcPts val="800"/>
              </a:spcBef>
              <a:spcAft>
                <a:spcPts val="0"/>
              </a:spcAft>
              <a:buClr>
                <a:schemeClr val="dk1"/>
              </a:buClr>
              <a:buSzPts val="1800"/>
              <a:buNone/>
            </a:pPr>
            <a:r>
              <a:rPr lang="en"/>
              <a:t>(CAPSTONE PROJECT)</a:t>
            </a:r>
            <a:endParaRPr/>
          </a:p>
          <a:p>
            <a:pPr indent="0" lvl="0" marL="0" rtl="0" algn="ctr">
              <a:lnSpc>
                <a:spcPct val="90000"/>
              </a:lnSpc>
              <a:spcBef>
                <a:spcPts val="800"/>
              </a:spcBef>
              <a:spcAft>
                <a:spcPts val="0"/>
              </a:spcAft>
              <a:buClr>
                <a:schemeClr val="dk1"/>
              </a:buClr>
              <a:buSzPts val="1200"/>
              <a:buNone/>
            </a:pPr>
            <a:r>
              <a:t/>
            </a:r>
            <a:endParaRPr sz="1200"/>
          </a:p>
          <a:p>
            <a:pPr indent="0" lvl="0" marL="0" rtl="0" algn="ctr">
              <a:lnSpc>
                <a:spcPct val="90000"/>
              </a:lnSpc>
              <a:spcBef>
                <a:spcPts val="800"/>
              </a:spcBef>
              <a:spcAft>
                <a:spcPts val="0"/>
              </a:spcAft>
              <a:buClr>
                <a:schemeClr val="dk1"/>
              </a:buClr>
              <a:buSzPts val="1200"/>
              <a:buNone/>
            </a:pPr>
            <a:r>
              <a:rPr lang="en" sz="1200"/>
              <a:t>BY</a:t>
            </a:r>
            <a:endParaRPr/>
          </a:p>
          <a:p>
            <a:pPr indent="0" lvl="0" marL="0" rtl="0" algn="ctr">
              <a:lnSpc>
                <a:spcPct val="90000"/>
              </a:lnSpc>
              <a:spcBef>
                <a:spcPts val="800"/>
              </a:spcBef>
              <a:spcAft>
                <a:spcPts val="0"/>
              </a:spcAft>
              <a:buClr>
                <a:schemeClr val="dk1"/>
              </a:buClr>
              <a:buSzPts val="1200"/>
              <a:buNone/>
            </a:pPr>
            <a:r>
              <a:rPr lang="en" sz="1200"/>
              <a:t>CANSU TEZCAN FERNANDEZ GUTIERREZ</a:t>
            </a:r>
            <a:endParaRPr/>
          </a:p>
        </p:txBody>
      </p:sp>
      <p:pic>
        <p:nvPicPr>
          <p:cNvPr descr="Digital business image with graphs and diagrams over blue background ..." id="130" name="Google Shape;130;p25"/>
          <p:cNvPicPr preferRelativeResize="0"/>
          <p:nvPr/>
        </p:nvPicPr>
        <p:blipFill rotWithShape="1">
          <a:blip r:embed="rId3">
            <a:alphaModFix/>
          </a:blip>
          <a:srcRect b="0" l="0" r="0" t="0"/>
          <a:stretch/>
        </p:blipFill>
        <p:spPr>
          <a:xfrm>
            <a:off x="0" y="0"/>
            <a:ext cx="9144000" cy="31219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34"/>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4" name="Google Shape;224;p34"/>
          <p:cNvSpPr/>
          <p:nvPr/>
        </p:nvSpPr>
        <p:spPr>
          <a:xfrm>
            <a:off x="0" y="0"/>
            <a:ext cx="4240079" cy="5143500"/>
          </a:xfrm>
          <a:custGeom>
            <a:rect b="b" l="l" r="r" t="t"/>
            <a:pathLst>
              <a:path extrusionOk="0" h="6858000" w="6096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4901"/>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25" name="Google Shape;225;p34"/>
          <p:cNvSpPr txBox="1"/>
          <p:nvPr>
            <p:ph type="title"/>
          </p:nvPr>
        </p:nvSpPr>
        <p:spPr>
          <a:xfrm>
            <a:off x="412520" y="457200"/>
            <a:ext cx="2804506" cy="998129"/>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Play"/>
              <a:buNone/>
            </a:pPr>
            <a:r>
              <a:rPr lang="en">
                <a:solidFill>
                  <a:schemeClr val="dk1"/>
                </a:solidFill>
                <a:latin typeface="Play"/>
                <a:ea typeface="Play"/>
                <a:cs typeface="Play"/>
                <a:sym typeface="Play"/>
              </a:rPr>
              <a:t>Data Insight</a:t>
            </a:r>
            <a:endParaRPr/>
          </a:p>
        </p:txBody>
      </p:sp>
      <p:sp>
        <p:nvSpPr>
          <p:cNvPr id="226" name="Google Shape;226;p34"/>
          <p:cNvSpPr txBox="1"/>
          <p:nvPr/>
        </p:nvSpPr>
        <p:spPr>
          <a:xfrm>
            <a:off x="412525" y="1563225"/>
            <a:ext cx="2928600" cy="3024000"/>
          </a:xfrm>
          <a:prstGeom prst="rect">
            <a:avLst/>
          </a:prstGeom>
          <a:noFill/>
          <a:ln>
            <a:noFill/>
          </a:ln>
        </p:spPr>
        <p:txBody>
          <a:bodyPr anchorCtr="0" anchor="t" bIns="34275" lIns="68575" spcFirstLastPara="1" rIns="68575" wrap="square" tIns="34275">
            <a:normAutofit fontScale="55000" lnSpcReduction="20000"/>
          </a:bodyPr>
          <a:lstStyle/>
          <a:p>
            <a:pPr indent="0" lvl="0" marL="0" marR="0" rtl="0" algn="l">
              <a:spcBef>
                <a:spcPts val="0"/>
              </a:spcBef>
              <a:spcAft>
                <a:spcPts val="0"/>
              </a:spcAft>
              <a:buNone/>
            </a:pPr>
            <a:r>
              <a:rPr b="1" i="0" lang="en" sz="1400" u="none" cap="none" strike="noStrike">
                <a:solidFill>
                  <a:schemeClr val="dk1"/>
                </a:solidFill>
                <a:latin typeface="Arial"/>
                <a:ea typeface="Arial"/>
                <a:cs typeface="Arial"/>
                <a:sym typeface="Arial"/>
              </a:rPr>
              <a:t>Partner Status and Churn</a:t>
            </a:r>
            <a:endParaRPr sz="1100"/>
          </a:p>
          <a:p>
            <a:pPr indent="-213995" lvl="0" marL="215900" marR="0" rtl="0" algn="l">
              <a:spcBef>
                <a:spcPts val="500"/>
              </a:spcBef>
              <a:spcAft>
                <a:spcPts val="0"/>
              </a:spcAft>
              <a:buClr>
                <a:schemeClr val="dk1"/>
              </a:buClr>
              <a:buSzPct val="100000"/>
              <a:buFont typeface="Arial"/>
              <a:buChar char="•"/>
            </a:pPr>
            <a:r>
              <a:rPr b="0" i="0" lang="en" sz="1400" u="none" cap="none" strike="noStrike">
                <a:solidFill>
                  <a:schemeClr val="dk1"/>
                </a:solidFill>
                <a:latin typeface="Arial"/>
                <a:ea typeface="Arial"/>
                <a:cs typeface="Arial"/>
                <a:sym typeface="Arial"/>
              </a:rPr>
              <a:t>Higher churn among customers without a partner, 33.0% of customers without a partner have churned, compared to just 19.7% of those with a partner. Partnership linked to retention, 80.3% of partnered customers remain with the company, versus 67.0% of those without a partner. Having a partner appears to be a stabilizing factor, potentially reflecting greater loyalty or life-stage stability that reduces the likelihood of churn.</a:t>
            </a:r>
            <a:endParaRPr sz="1100"/>
          </a:p>
          <a:p>
            <a:pPr indent="0" lvl="0" marL="0" marR="0" rtl="0" algn="l">
              <a:spcBef>
                <a:spcPts val="500"/>
              </a:spcBef>
              <a:spcAft>
                <a:spcPts val="0"/>
              </a:spcAft>
              <a:buNone/>
            </a:pPr>
            <a:r>
              <a:rPr b="1" i="0" lang="en" sz="1400" u="none" cap="none" strike="noStrike">
                <a:solidFill>
                  <a:schemeClr val="dk1"/>
                </a:solidFill>
                <a:latin typeface="Arial"/>
                <a:ea typeface="Arial"/>
                <a:cs typeface="Arial"/>
                <a:sym typeface="Arial"/>
              </a:rPr>
              <a:t>Dependents and Churn</a:t>
            </a:r>
            <a:endParaRPr sz="1100"/>
          </a:p>
          <a:p>
            <a:pPr indent="-213995" lvl="0" marL="215900" marR="0" rtl="0" algn="l">
              <a:spcBef>
                <a:spcPts val="500"/>
              </a:spcBef>
              <a:spcAft>
                <a:spcPts val="0"/>
              </a:spcAft>
              <a:buClr>
                <a:schemeClr val="dk1"/>
              </a:buClr>
              <a:buSzPct val="100000"/>
              <a:buFont typeface="Arial"/>
              <a:buChar char="•"/>
            </a:pPr>
            <a:r>
              <a:rPr b="0" i="0" lang="en" sz="1400" u="none" cap="none" strike="noStrike">
                <a:solidFill>
                  <a:schemeClr val="dk1"/>
                </a:solidFill>
                <a:latin typeface="Arial"/>
                <a:ea typeface="Arial"/>
                <a:cs typeface="Arial"/>
                <a:sym typeface="Arial"/>
              </a:rPr>
              <a:t>Significantly higher churn among customers without dependents, 32.6% of customers without dependents have churned, while only 6.5% of those with dependents have left. Dependents strongly associated with retention, An impressive 93.5% of customers with dependents stayed, compared to 67.4% of those without. Customers with dependents are far more likely to remain, possibly due to a greater need for consistent service to support their households.</a:t>
            </a:r>
            <a:endParaRPr sz="1100"/>
          </a:p>
          <a:p>
            <a:pPr indent="0" lvl="0" marL="0" marR="0" rtl="0" algn="l">
              <a:spcBef>
                <a:spcPts val="500"/>
              </a:spcBef>
              <a:spcAft>
                <a:spcPts val="0"/>
              </a:spcAft>
              <a:buNone/>
            </a:pPr>
            <a:r>
              <a:rPr b="1" i="0" lang="en" sz="1400" u="none" cap="none" strike="noStrike">
                <a:solidFill>
                  <a:schemeClr val="dk1"/>
                </a:solidFill>
                <a:latin typeface="Arial"/>
                <a:ea typeface="Arial"/>
                <a:cs typeface="Arial"/>
                <a:sym typeface="Arial"/>
              </a:rPr>
              <a:t>Summary</a:t>
            </a:r>
            <a:endParaRPr sz="1100"/>
          </a:p>
          <a:p>
            <a:pPr indent="-213995" lvl="0" marL="215900" marR="0" rtl="0" algn="l">
              <a:spcBef>
                <a:spcPts val="500"/>
              </a:spcBef>
              <a:spcAft>
                <a:spcPts val="0"/>
              </a:spcAft>
              <a:buClr>
                <a:schemeClr val="dk1"/>
              </a:buClr>
              <a:buSzPct val="100000"/>
              <a:buFont typeface="Arial"/>
              <a:buChar char="•"/>
            </a:pPr>
            <a:r>
              <a:rPr b="0" i="0" lang="en" sz="1400" u="none" cap="none" strike="noStrike">
                <a:solidFill>
                  <a:schemeClr val="dk1"/>
                </a:solidFill>
                <a:latin typeface="Arial"/>
                <a:ea typeface="Arial"/>
                <a:cs typeface="Arial"/>
                <a:sym typeface="Arial"/>
              </a:rPr>
              <a:t>Customers who have a partner and/or dependents are substantially less likely to churn. In contrast, those without either show significantly higher churn rates, suggesting that personal relationships and family responsibilities may play a key role in customer retention.</a:t>
            </a:r>
            <a:endParaRPr sz="1100"/>
          </a:p>
          <a:p>
            <a:pPr indent="25400" lvl="0" marL="0" marR="0" rtl="0" algn="l">
              <a:lnSpc>
                <a:spcPct val="90000"/>
              </a:lnSpc>
              <a:spcBef>
                <a:spcPts val="0"/>
              </a:spcBef>
              <a:spcAft>
                <a:spcPts val="0"/>
              </a:spcAft>
              <a:buClr>
                <a:schemeClr val="dk1"/>
              </a:buClr>
              <a:buSzPct val="100000"/>
              <a:buFont typeface="Arial"/>
              <a:buNone/>
            </a:pPr>
            <a:r>
              <a:t/>
            </a:r>
            <a:endParaRPr b="0" i="0" sz="800" u="none" cap="none" strike="noStrike">
              <a:solidFill>
                <a:schemeClr val="dk1"/>
              </a:solidFill>
              <a:latin typeface="Arial"/>
              <a:ea typeface="Arial"/>
              <a:cs typeface="Arial"/>
              <a:sym typeface="Arial"/>
            </a:endParaRPr>
          </a:p>
        </p:txBody>
      </p:sp>
      <p:pic>
        <p:nvPicPr>
          <p:cNvPr id="227" name="Google Shape;227;p34"/>
          <p:cNvPicPr preferRelativeResize="0"/>
          <p:nvPr/>
        </p:nvPicPr>
        <p:blipFill rotWithShape="1">
          <a:blip r:embed="rId3">
            <a:alphaModFix/>
          </a:blip>
          <a:srcRect b="3341" l="1477" r="2031" t="0"/>
          <a:stretch/>
        </p:blipFill>
        <p:spPr>
          <a:xfrm>
            <a:off x="3582538" y="1719396"/>
            <a:ext cx="5443802" cy="224095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1" name="Shape 231"/>
        <p:cNvGrpSpPr/>
        <p:nvPr/>
      </p:nvGrpSpPr>
      <p:grpSpPr>
        <a:xfrm>
          <a:off x="0" y="0"/>
          <a:ext cx="0" cy="0"/>
          <a:chOff x="0" y="0"/>
          <a:chExt cx="0" cy="0"/>
        </a:xfrm>
      </p:grpSpPr>
      <p:sp>
        <p:nvSpPr>
          <p:cNvPr id="232" name="Google Shape;232;p35"/>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3" name="Google Shape;233;p35"/>
          <p:cNvSpPr/>
          <p:nvPr/>
        </p:nvSpPr>
        <p:spPr>
          <a:xfrm>
            <a:off x="0" y="-1"/>
            <a:ext cx="8824632" cy="1546378"/>
          </a:xfrm>
          <a:custGeom>
            <a:rect b="b" l="l" r="r" t="t"/>
            <a:pathLst>
              <a:path extrusionOk="0" h="1978172" w="10768629">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4901"/>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34" name="Google Shape;234;p35"/>
          <p:cNvSpPr txBox="1"/>
          <p:nvPr>
            <p:ph type="title"/>
          </p:nvPr>
        </p:nvSpPr>
        <p:spPr>
          <a:xfrm>
            <a:off x="852776" y="457198"/>
            <a:ext cx="7044316" cy="998131"/>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Play"/>
              <a:buNone/>
            </a:pPr>
            <a:r>
              <a:rPr lang="en"/>
              <a:t>Modelling Overview</a:t>
            </a:r>
            <a:endParaRPr/>
          </a:p>
        </p:txBody>
      </p:sp>
      <p:sp>
        <p:nvSpPr>
          <p:cNvPr id="235" name="Google Shape;235;p35"/>
          <p:cNvSpPr txBox="1"/>
          <p:nvPr>
            <p:ph idx="1" type="body"/>
          </p:nvPr>
        </p:nvSpPr>
        <p:spPr>
          <a:xfrm>
            <a:off x="439625" y="1648775"/>
            <a:ext cx="4132200" cy="29193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1500"/>
              <a:buChar char="•"/>
            </a:pPr>
            <a:r>
              <a:rPr lang="en" sz="1500"/>
              <a:t>Models Compared:</a:t>
            </a:r>
            <a:endParaRPr/>
          </a:p>
          <a:p>
            <a:pPr indent="-171450" lvl="2" marL="863600" rtl="0" algn="l">
              <a:lnSpc>
                <a:spcPct val="90000"/>
              </a:lnSpc>
              <a:spcBef>
                <a:spcPts val="400"/>
              </a:spcBef>
              <a:spcAft>
                <a:spcPts val="0"/>
              </a:spcAft>
              <a:buClr>
                <a:schemeClr val="dk1"/>
              </a:buClr>
              <a:buSzPts val="1500"/>
              <a:buChar char="•"/>
            </a:pPr>
            <a:r>
              <a:rPr lang="en"/>
              <a:t>Dummy Classifier</a:t>
            </a:r>
            <a:endParaRPr/>
          </a:p>
          <a:p>
            <a:pPr indent="-171450" lvl="2" marL="863600" rtl="0" algn="l">
              <a:lnSpc>
                <a:spcPct val="90000"/>
              </a:lnSpc>
              <a:spcBef>
                <a:spcPts val="400"/>
              </a:spcBef>
              <a:spcAft>
                <a:spcPts val="0"/>
              </a:spcAft>
              <a:buClr>
                <a:schemeClr val="dk1"/>
              </a:buClr>
              <a:buSzPts val="1500"/>
              <a:buChar char="•"/>
            </a:pPr>
            <a:r>
              <a:rPr lang="en"/>
              <a:t>Logistic Regression</a:t>
            </a:r>
            <a:endParaRPr/>
          </a:p>
          <a:p>
            <a:pPr indent="-171450" lvl="2" marL="863600" rtl="0" algn="l">
              <a:lnSpc>
                <a:spcPct val="90000"/>
              </a:lnSpc>
              <a:spcBef>
                <a:spcPts val="400"/>
              </a:spcBef>
              <a:spcAft>
                <a:spcPts val="0"/>
              </a:spcAft>
              <a:buClr>
                <a:schemeClr val="dk1"/>
              </a:buClr>
              <a:buSzPts val="1500"/>
              <a:buChar char="•"/>
            </a:pPr>
            <a:r>
              <a:rPr lang="en"/>
              <a:t>Random Forest</a:t>
            </a:r>
            <a:endParaRPr/>
          </a:p>
          <a:p>
            <a:pPr indent="-171450" lvl="2" marL="863600" rtl="0" algn="l">
              <a:lnSpc>
                <a:spcPct val="90000"/>
              </a:lnSpc>
              <a:spcBef>
                <a:spcPts val="400"/>
              </a:spcBef>
              <a:spcAft>
                <a:spcPts val="0"/>
              </a:spcAft>
              <a:buClr>
                <a:schemeClr val="dk1"/>
              </a:buClr>
              <a:buSzPts val="1500"/>
              <a:buChar char="•"/>
            </a:pPr>
            <a:r>
              <a:rPr lang="en"/>
              <a:t>XGBoost</a:t>
            </a:r>
            <a:endParaRPr/>
          </a:p>
          <a:p>
            <a:pPr indent="-76200" lvl="0" marL="177800" rtl="0" algn="l">
              <a:lnSpc>
                <a:spcPct val="90000"/>
              </a:lnSpc>
              <a:spcBef>
                <a:spcPts val="800"/>
              </a:spcBef>
              <a:spcAft>
                <a:spcPts val="0"/>
              </a:spcAft>
              <a:buClr>
                <a:schemeClr val="dk1"/>
              </a:buClr>
              <a:buSzPts val="1500"/>
              <a:buNone/>
            </a:pPr>
            <a:r>
              <a:t/>
            </a:r>
            <a:endParaRPr sz="1500"/>
          </a:p>
          <a:p>
            <a:pPr indent="-171450" lvl="0" marL="177800" rtl="0" algn="l">
              <a:lnSpc>
                <a:spcPct val="90000"/>
              </a:lnSpc>
              <a:spcBef>
                <a:spcPts val="800"/>
              </a:spcBef>
              <a:spcAft>
                <a:spcPts val="0"/>
              </a:spcAft>
              <a:buClr>
                <a:schemeClr val="dk1"/>
              </a:buClr>
              <a:buSzPts val="1500"/>
              <a:buChar char="•"/>
            </a:pPr>
            <a:r>
              <a:rPr lang="en" sz="1500"/>
              <a:t>Metrics Evaluated:</a:t>
            </a:r>
            <a:endParaRPr/>
          </a:p>
          <a:p>
            <a:pPr indent="-171450" lvl="2" marL="863600" rtl="0" algn="l">
              <a:lnSpc>
                <a:spcPct val="90000"/>
              </a:lnSpc>
              <a:spcBef>
                <a:spcPts val="400"/>
              </a:spcBef>
              <a:spcAft>
                <a:spcPts val="0"/>
              </a:spcAft>
              <a:buClr>
                <a:schemeClr val="dk1"/>
              </a:buClr>
              <a:buSzPts val="1500"/>
              <a:buChar char="•"/>
            </a:pPr>
            <a:r>
              <a:rPr lang="en"/>
              <a:t>Accuracy, F1 Score, AUROC</a:t>
            </a:r>
            <a:endParaRPr/>
          </a:p>
          <a:p>
            <a:pPr indent="-171450" lvl="2" marL="863600" rtl="0" algn="l">
              <a:lnSpc>
                <a:spcPct val="90000"/>
              </a:lnSpc>
              <a:spcBef>
                <a:spcPts val="400"/>
              </a:spcBef>
              <a:spcAft>
                <a:spcPts val="0"/>
              </a:spcAft>
              <a:buClr>
                <a:schemeClr val="dk1"/>
              </a:buClr>
              <a:buSzPts val="1500"/>
              <a:buChar char="•"/>
            </a:pPr>
            <a:r>
              <a:rPr lang="en"/>
              <a:t>Misclassification Cost</a:t>
            </a:r>
            <a:endParaRPr/>
          </a:p>
          <a:p>
            <a:pPr indent="-171450" lvl="2" marL="863600" rtl="0" algn="l">
              <a:lnSpc>
                <a:spcPct val="90000"/>
              </a:lnSpc>
              <a:spcBef>
                <a:spcPts val="400"/>
              </a:spcBef>
              <a:spcAft>
                <a:spcPts val="0"/>
              </a:spcAft>
              <a:buClr>
                <a:schemeClr val="dk1"/>
              </a:buClr>
              <a:buSzPts val="1500"/>
              <a:buChar char="•"/>
            </a:pPr>
            <a:r>
              <a:rPr lang="en"/>
              <a:t>Confusion Matrix &amp; ROC Curves</a:t>
            </a:r>
            <a:endParaRPr sz="1500"/>
          </a:p>
        </p:txBody>
      </p:sp>
      <p:pic>
        <p:nvPicPr>
          <p:cNvPr id="236" name="Google Shape;236;p35"/>
          <p:cNvPicPr preferRelativeResize="0"/>
          <p:nvPr/>
        </p:nvPicPr>
        <p:blipFill rotWithShape="1">
          <a:blip r:embed="rId3">
            <a:alphaModFix/>
          </a:blip>
          <a:srcRect b="0" l="0" r="9993" t="0"/>
          <a:stretch/>
        </p:blipFill>
        <p:spPr>
          <a:xfrm>
            <a:off x="4572000" y="1648771"/>
            <a:ext cx="4265964" cy="2251335"/>
          </a:xfrm>
          <a:prstGeom prst="rect">
            <a:avLst/>
          </a:prstGeom>
          <a:noFill/>
          <a:ln>
            <a:noFill/>
          </a:ln>
        </p:spPr>
      </p:pic>
      <p:sp>
        <p:nvSpPr>
          <p:cNvPr id="237" name="Google Shape;237;p35"/>
          <p:cNvSpPr/>
          <p:nvPr/>
        </p:nvSpPr>
        <p:spPr>
          <a:xfrm rot="10800000">
            <a:off x="4036218" y="4657061"/>
            <a:ext cx="5107781" cy="486440"/>
          </a:xfrm>
          <a:custGeom>
            <a:rect b="b" l="l" r="r" t="t"/>
            <a:pathLst>
              <a:path extrusionOk="0" h="1027260" w="10753706">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4901"/>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1" name="Shape 241"/>
        <p:cNvGrpSpPr/>
        <p:nvPr/>
      </p:nvGrpSpPr>
      <p:grpSpPr>
        <a:xfrm>
          <a:off x="0" y="0"/>
          <a:ext cx="0" cy="0"/>
          <a:chOff x="0" y="0"/>
          <a:chExt cx="0" cy="0"/>
        </a:xfrm>
      </p:grpSpPr>
      <p:sp>
        <p:nvSpPr>
          <p:cNvPr id="242" name="Google Shape;242;p36"/>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3" name="Google Shape;243;p36"/>
          <p:cNvSpPr/>
          <p:nvPr/>
        </p:nvSpPr>
        <p:spPr>
          <a:xfrm>
            <a:off x="0" y="0"/>
            <a:ext cx="4240079" cy="5143500"/>
          </a:xfrm>
          <a:custGeom>
            <a:rect b="b" l="l" r="r" t="t"/>
            <a:pathLst>
              <a:path extrusionOk="0" h="6858000" w="6096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4901"/>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44" name="Google Shape;244;p36"/>
          <p:cNvSpPr txBox="1"/>
          <p:nvPr>
            <p:ph type="title"/>
          </p:nvPr>
        </p:nvSpPr>
        <p:spPr>
          <a:xfrm>
            <a:off x="628650" y="457200"/>
            <a:ext cx="2804506" cy="998129"/>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2600"/>
              <a:buFont typeface="Play"/>
              <a:buNone/>
            </a:pPr>
            <a:r>
              <a:rPr b="1" lang="en" sz="2600"/>
              <a:t>PHASE 1</a:t>
            </a:r>
            <a:r>
              <a:rPr lang="en" sz="2600"/>
              <a:t>: Random Forest Deployment</a:t>
            </a:r>
            <a:endParaRPr/>
          </a:p>
        </p:txBody>
      </p:sp>
      <p:sp>
        <p:nvSpPr>
          <p:cNvPr id="245" name="Google Shape;245;p36"/>
          <p:cNvSpPr txBox="1"/>
          <p:nvPr>
            <p:ph idx="1" type="body"/>
          </p:nvPr>
        </p:nvSpPr>
        <p:spPr>
          <a:xfrm>
            <a:off x="646775" y="1645577"/>
            <a:ext cx="2570251" cy="2931439"/>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1500"/>
              <a:buChar char="•"/>
            </a:pPr>
            <a:r>
              <a:rPr lang="en" sz="1500"/>
              <a:t>Dummy Accuracy Test: 73.45%</a:t>
            </a:r>
            <a:endParaRPr/>
          </a:p>
          <a:p>
            <a:pPr indent="-171450" lvl="0" marL="177800" rtl="0" algn="l">
              <a:lnSpc>
                <a:spcPct val="90000"/>
              </a:lnSpc>
              <a:spcBef>
                <a:spcPts val="800"/>
              </a:spcBef>
              <a:spcAft>
                <a:spcPts val="0"/>
              </a:spcAft>
              <a:buClr>
                <a:schemeClr val="dk1"/>
              </a:buClr>
              <a:buSzPts val="1500"/>
              <a:buChar char="•"/>
            </a:pPr>
            <a:r>
              <a:rPr lang="en" sz="1500"/>
              <a:t>Accuracy Test : 79.98%</a:t>
            </a:r>
            <a:endParaRPr/>
          </a:p>
          <a:p>
            <a:pPr indent="-171450" lvl="0" marL="177800" rtl="0" algn="l">
              <a:lnSpc>
                <a:spcPct val="90000"/>
              </a:lnSpc>
              <a:spcBef>
                <a:spcPts val="800"/>
              </a:spcBef>
              <a:spcAft>
                <a:spcPts val="0"/>
              </a:spcAft>
              <a:buClr>
                <a:schemeClr val="dk1"/>
              </a:buClr>
              <a:buSzPts val="1500"/>
              <a:buChar char="•"/>
            </a:pPr>
            <a:r>
              <a:rPr lang="en" sz="1500"/>
              <a:t>F1 Score Test: 58.65%</a:t>
            </a:r>
            <a:endParaRPr/>
          </a:p>
          <a:p>
            <a:pPr indent="-171450" lvl="0" marL="177800" rtl="0" algn="l">
              <a:lnSpc>
                <a:spcPct val="90000"/>
              </a:lnSpc>
              <a:spcBef>
                <a:spcPts val="800"/>
              </a:spcBef>
              <a:spcAft>
                <a:spcPts val="0"/>
              </a:spcAft>
              <a:buClr>
                <a:schemeClr val="dk1"/>
              </a:buClr>
              <a:buSzPts val="1500"/>
              <a:buChar char="•"/>
            </a:pPr>
            <a:r>
              <a:rPr lang="en" sz="1500"/>
              <a:t>AUROC Test : 85.10%</a:t>
            </a:r>
            <a:endParaRPr/>
          </a:p>
          <a:p>
            <a:pPr indent="-171450" lvl="0" marL="177800" rtl="0" algn="l">
              <a:lnSpc>
                <a:spcPct val="90000"/>
              </a:lnSpc>
              <a:spcBef>
                <a:spcPts val="800"/>
              </a:spcBef>
              <a:spcAft>
                <a:spcPts val="0"/>
              </a:spcAft>
              <a:buClr>
                <a:schemeClr val="dk1"/>
              </a:buClr>
              <a:buSzPts val="1500"/>
              <a:buChar char="•"/>
            </a:pPr>
            <a:r>
              <a:rPr lang="en" sz="1500"/>
              <a:t>Misclassification Cost: €55,350</a:t>
            </a:r>
            <a:endParaRPr/>
          </a:p>
          <a:p>
            <a:pPr indent="-171450" lvl="0" marL="177800" rtl="0" algn="l">
              <a:lnSpc>
                <a:spcPct val="90000"/>
              </a:lnSpc>
              <a:spcBef>
                <a:spcPts val="800"/>
              </a:spcBef>
              <a:spcAft>
                <a:spcPts val="0"/>
              </a:spcAft>
              <a:buClr>
                <a:schemeClr val="dk1"/>
              </a:buClr>
              <a:buSzPts val="1500"/>
              <a:buChar char="•"/>
            </a:pPr>
            <a:r>
              <a:rPr lang="en" sz="1500"/>
              <a:t>Lowest false positives = efficient retention targeting</a:t>
            </a:r>
            <a:endParaRPr/>
          </a:p>
          <a:p>
            <a:pPr indent="-171450" lvl="0" marL="177800" rtl="0" algn="l">
              <a:lnSpc>
                <a:spcPct val="90000"/>
              </a:lnSpc>
              <a:spcBef>
                <a:spcPts val="800"/>
              </a:spcBef>
              <a:spcAft>
                <a:spcPts val="0"/>
              </a:spcAft>
              <a:buClr>
                <a:schemeClr val="dk1"/>
              </a:buClr>
              <a:buSzPts val="1500"/>
              <a:buChar char="•"/>
            </a:pPr>
            <a:r>
              <a:rPr lang="en" sz="1500"/>
              <a:t>Easy to deploy and maintain</a:t>
            </a:r>
            <a:endParaRPr/>
          </a:p>
          <a:p>
            <a:pPr indent="-76200" lvl="3" marL="1206500" rtl="0" algn="l">
              <a:lnSpc>
                <a:spcPct val="90000"/>
              </a:lnSpc>
              <a:spcBef>
                <a:spcPts val="400"/>
              </a:spcBef>
              <a:spcAft>
                <a:spcPts val="0"/>
              </a:spcAft>
              <a:buClr>
                <a:schemeClr val="dk1"/>
              </a:buClr>
              <a:buSzPts val="1500"/>
              <a:buNone/>
            </a:pPr>
            <a:r>
              <a:t/>
            </a:r>
            <a:endParaRPr sz="1500"/>
          </a:p>
          <a:p>
            <a:pPr indent="-76200" lvl="2" marL="863600" rtl="0" algn="l">
              <a:lnSpc>
                <a:spcPct val="90000"/>
              </a:lnSpc>
              <a:spcBef>
                <a:spcPts val="400"/>
              </a:spcBef>
              <a:spcAft>
                <a:spcPts val="0"/>
              </a:spcAft>
              <a:buClr>
                <a:schemeClr val="dk1"/>
              </a:buClr>
              <a:buSzPts val="1500"/>
              <a:buNone/>
            </a:pPr>
            <a:r>
              <a:t/>
            </a:r>
            <a:endParaRPr/>
          </a:p>
          <a:p>
            <a:pPr indent="-76200" lvl="2" marL="863600" rtl="0" algn="l">
              <a:lnSpc>
                <a:spcPct val="90000"/>
              </a:lnSpc>
              <a:spcBef>
                <a:spcPts val="400"/>
              </a:spcBef>
              <a:spcAft>
                <a:spcPts val="0"/>
              </a:spcAft>
              <a:buClr>
                <a:schemeClr val="dk1"/>
              </a:buClr>
              <a:buSzPts val="1500"/>
              <a:buNone/>
            </a:pPr>
            <a:r>
              <a:t/>
            </a:r>
            <a:endParaRPr/>
          </a:p>
          <a:p>
            <a:pPr indent="-76200" lvl="1" marL="520700" rtl="0" algn="l">
              <a:lnSpc>
                <a:spcPct val="90000"/>
              </a:lnSpc>
              <a:spcBef>
                <a:spcPts val="400"/>
              </a:spcBef>
              <a:spcAft>
                <a:spcPts val="0"/>
              </a:spcAft>
              <a:buClr>
                <a:schemeClr val="dk1"/>
              </a:buClr>
              <a:buSzPts val="1500"/>
              <a:buNone/>
            </a:pPr>
            <a:r>
              <a:t/>
            </a:r>
            <a:endParaRPr sz="1500"/>
          </a:p>
        </p:txBody>
      </p:sp>
      <p:pic>
        <p:nvPicPr>
          <p:cNvPr id="246" name="Google Shape;246;p36"/>
          <p:cNvPicPr preferRelativeResize="0"/>
          <p:nvPr/>
        </p:nvPicPr>
        <p:blipFill rotWithShape="1">
          <a:blip r:embed="rId3">
            <a:alphaModFix/>
          </a:blip>
          <a:srcRect b="0" l="0" r="0" t="0"/>
          <a:stretch/>
        </p:blipFill>
        <p:spPr>
          <a:xfrm>
            <a:off x="4157186" y="496437"/>
            <a:ext cx="4470168" cy="4168432"/>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50" name="Shape 250"/>
        <p:cNvGrpSpPr/>
        <p:nvPr/>
      </p:nvGrpSpPr>
      <p:grpSpPr>
        <a:xfrm>
          <a:off x="0" y="0"/>
          <a:ext cx="0" cy="0"/>
          <a:chOff x="0" y="0"/>
          <a:chExt cx="0" cy="0"/>
        </a:xfrm>
      </p:grpSpPr>
      <p:sp>
        <p:nvSpPr>
          <p:cNvPr id="251" name="Google Shape;251;p37"/>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2" name="Google Shape;252;p37"/>
          <p:cNvSpPr/>
          <p:nvPr/>
        </p:nvSpPr>
        <p:spPr>
          <a:xfrm>
            <a:off x="0" y="-1"/>
            <a:ext cx="8824632" cy="1546378"/>
          </a:xfrm>
          <a:custGeom>
            <a:rect b="b" l="l" r="r" t="t"/>
            <a:pathLst>
              <a:path extrusionOk="0" h="1978172" w="10768629">
                <a:moveTo>
                  <a:pt x="0" y="0"/>
                </a:moveTo>
                <a:lnTo>
                  <a:pt x="10768629" y="0"/>
                </a:lnTo>
                <a:lnTo>
                  <a:pt x="10733254" y="31439"/>
                </a:lnTo>
                <a:lnTo>
                  <a:pt x="10727085" y="37910"/>
                </a:lnTo>
                <a:cubicBezTo>
                  <a:pt x="10712973" y="56080"/>
                  <a:pt x="10699457" y="78430"/>
                  <a:pt x="10675953" y="68623"/>
                </a:cubicBezTo>
                <a:cubicBezTo>
                  <a:pt x="10685972" y="89202"/>
                  <a:pt x="10641629" y="69781"/>
                  <a:pt x="10637091" y="90361"/>
                </a:cubicBezTo>
                <a:cubicBezTo>
                  <a:pt x="10635214" y="107005"/>
                  <a:pt x="10621323" y="104993"/>
                  <a:pt x="10610971" y="110764"/>
                </a:cubicBezTo>
                <a:cubicBezTo>
                  <a:pt x="10603980" y="127568"/>
                  <a:pt x="10551417" y="141180"/>
                  <a:pt x="10532872" y="138028"/>
                </a:cubicBezTo>
                <a:cubicBezTo>
                  <a:pt x="10480300" y="119072"/>
                  <a:pt x="10440532" y="186296"/>
                  <a:pt x="10398558" y="172911"/>
                </a:cubicBezTo>
                <a:cubicBezTo>
                  <a:pt x="10387708" y="174114"/>
                  <a:pt x="10378792" y="177646"/>
                  <a:pt x="10371128" y="182609"/>
                </a:cubicBezTo>
                <a:lnTo>
                  <a:pt x="10352178" y="199976"/>
                </a:lnTo>
                <a:lnTo>
                  <a:pt x="10351815" y="211879"/>
                </a:lnTo>
                <a:lnTo>
                  <a:pt x="10337471" y="218661"/>
                </a:lnTo>
                <a:lnTo>
                  <a:pt x="10334625" y="222351"/>
                </a:lnTo>
                <a:cubicBezTo>
                  <a:pt x="10321108" y="225227"/>
                  <a:pt x="10278615" y="228401"/>
                  <a:pt x="10256365" y="235917"/>
                </a:cubicBezTo>
                <a:cubicBezTo>
                  <a:pt x="10218136" y="258033"/>
                  <a:pt x="10224552" y="209685"/>
                  <a:pt x="10201127" y="267448"/>
                </a:cubicBezTo>
                <a:cubicBezTo>
                  <a:pt x="10121320" y="273476"/>
                  <a:pt x="10040763" y="345580"/>
                  <a:pt x="9961218" y="326720"/>
                </a:cubicBezTo>
                <a:cubicBezTo>
                  <a:pt x="9980173" y="341621"/>
                  <a:pt x="9883038" y="318484"/>
                  <a:pt x="9859715" y="355698"/>
                </a:cubicBezTo>
                <a:cubicBezTo>
                  <a:pt x="9812822" y="367758"/>
                  <a:pt x="9752089" y="383830"/>
                  <a:pt x="9679867" y="399081"/>
                </a:cubicBezTo>
                <a:cubicBezTo>
                  <a:pt x="9618357" y="415668"/>
                  <a:pt x="9525492" y="446315"/>
                  <a:pt x="9490654" y="455225"/>
                </a:cubicBezTo>
                <a:lnTo>
                  <a:pt x="9470837" y="452539"/>
                </a:lnTo>
                <a:lnTo>
                  <a:pt x="9469082" y="454891"/>
                </a:lnTo>
                <a:cubicBezTo>
                  <a:pt x="9460057" y="461184"/>
                  <a:pt x="9453495" y="461729"/>
                  <a:pt x="9448038" y="459733"/>
                </a:cubicBezTo>
                <a:lnTo>
                  <a:pt x="9396821" y="455795"/>
                </a:lnTo>
                <a:lnTo>
                  <a:pt x="9392197" y="459796"/>
                </a:lnTo>
                <a:lnTo>
                  <a:pt x="9347994" y="464462"/>
                </a:lnTo>
                <a:cubicBezTo>
                  <a:pt x="9347959" y="465155"/>
                  <a:pt x="9347925" y="465846"/>
                  <a:pt x="9347889" y="466539"/>
                </a:cubicBezTo>
                <a:cubicBezTo>
                  <a:pt x="9346648" y="471307"/>
                  <a:pt x="9343831" y="475025"/>
                  <a:pt x="9337639" y="476654"/>
                </a:cubicBezTo>
                <a:cubicBezTo>
                  <a:pt x="9354547" y="503661"/>
                  <a:pt x="9307720" y="510631"/>
                  <a:pt x="9287964" y="513052"/>
                </a:cubicBezTo>
                <a:cubicBezTo>
                  <a:pt x="9269905" y="526173"/>
                  <a:pt x="9245386" y="544358"/>
                  <a:pt x="9229283" y="555377"/>
                </a:cubicBezTo>
                <a:lnTo>
                  <a:pt x="9220274" y="557502"/>
                </a:lnTo>
                <a:cubicBezTo>
                  <a:pt x="9220250" y="557668"/>
                  <a:pt x="9220226" y="557835"/>
                  <a:pt x="9220202" y="558001"/>
                </a:cubicBezTo>
                <a:cubicBezTo>
                  <a:pt x="9218468" y="559434"/>
                  <a:pt x="9215591" y="560497"/>
                  <a:pt x="9210908" y="561147"/>
                </a:cubicBezTo>
                <a:lnTo>
                  <a:pt x="9186374" y="565502"/>
                </a:lnTo>
                <a:lnTo>
                  <a:pt x="9181058" y="569943"/>
                </a:lnTo>
                <a:lnTo>
                  <a:pt x="9167549" y="584727"/>
                </a:lnTo>
                <a:lnTo>
                  <a:pt x="9149110" y="598906"/>
                </a:lnTo>
                <a:cubicBezTo>
                  <a:pt x="9133575" y="594395"/>
                  <a:pt x="9087390" y="636567"/>
                  <a:pt x="9078556" y="644039"/>
                </a:cubicBezTo>
                <a:lnTo>
                  <a:pt x="8996399" y="690055"/>
                </a:lnTo>
                <a:cubicBezTo>
                  <a:pt x="8913147" y="777045"/>
                  <a:pt x="8867993" y="772591"/>
                  <a:pt x="8803791" y="813860"/>
                </a:cubicBezTo>
                <a:cubicBezTo>
                  <a:pt x="8745270" y="819906"/>
                  <a:pt x="8690049" y="823612"/>
                  <a:pt x="8636202" y="848463"/>
                </a:cubicBezTo>
                <a:cubicBezTo>
                  <a:pt x="8594799" y="860014"/>
                  <a:pt x="8568613" y="864779"/>
                  <a:pt x="8555372" y="883171"/>
                </a:cubicBezTo>
                <a:lnTo>
                  <a:pt x="8507229" y="901665"/>
                </a:lnTo>
                <a:lnTo>
                  <a:pt x="8428473" y="927985"/>
                </a:lnTo>
                <a:cubicBezTo>
                  <a:pt x="8428287" y="929817"/>
                  <a:pt x="8428100" y="931648"/>
                  <a:pt x="8427914" y="933480"/>
                </a:cubicBezTo>
                <a:lnTo>
                  <a:pt x="8420327" y="941984"/>
                </a:lnTo>
                <a:lnTo>
                  <a:pt x="8394729" y="948347"/>
                </a:lnTo>
                <a:lnTo>
                  <a:pt x="8380548" y="987916"/>
                </a:lnTo>
                <a:lnTo>
                  <a:pt x="8375330" y="965444"/>
                </a:lnTo>
                <a:cubicBezTo>
                  <a:pt x="8372375" y="964202"/>
                  <a:pt x="8344433" y="977378"/>
                  <a:pt x="8340796" y="980522"/>
                </a:cubicBezTo>
                <a:cubicBezTo>
                  <a:pt x="8328292" y="982128"/>
                  <a:pt x="8319237" y="991089"/>
                  <a:pt x="8304438" y="996739"/>
                </a:cubicBezTo>
                <a:cubicBezTo>
                  <a:pt x="8297193" y="1005683"/>
                  <a:pt x="8289328" y="1014568"/>
                  <a:pt x="8280929" y="1023089"/>
                </a:cubicBezTo>
                <a:lnTo>
                  <a:pt x="8275760" y="1027772"/>
                </a:lnTo>
                <a:lnTo>
                  <a:pt x="8275478" y="1027605"/>
                </a:lnTo>
                <a:cubicBezTo>
                  <a:pt x="8273970" y="1028076"/>
                  <a:pt x="8251461" y="1029408"/>
                  <a:pt x="8249003" y="1032033"/>
                </a:cubicBezTo>
                <a:lnTo>
                  <a:pt x="8203836" y="1037347"/>
                </a:lnTo>
                <a:cubicBezTo>
                  <a:pt x="8172789" y="1049890"/>
                  <a:pt x="8148166" y="1034625"/>
                  <a:pt x="8122936" y="1063113"/>
                </a:cubicBezTo>
                <a:cubicBezTo>
                  <a:pt x="8093850" y="1074757"/>
                  <a:pt x="8066781" y="1075350"/>
                  <a:pt x="8043658" y="1092746"/>
                </a:cubicBezTo>
                <a:cubicBezTo>
                  <a:pt x="8032157" y="1089174"/>
                  <a:pt x="8022145" y="1089998"/>
                  <a:pt x="8015351" y="1105478"/>
                </a:cubicBezTo>
                <a:cubicBezTo>
                  <a:pt x="7987544" y="1113006"/>
                  <a:pt x="7977708" y="1099152"/>
                  <a:pt x="7963145" y="1119346"/>
                </a:cubicBezTo>
                <a:cubicBezTo>
                  <a:pt x="7942622" y="1098880"/>
                  <a:pt x="7943760" y="1109516"/>
                  <a:pt x="7938145" y="1120225"/>
                </a:cubicBezTo>
                <a:lnTo>
                  <a:pt x="7937238" y="1121204"/>
                </a:lnTo>
                <a:lnTo>
                  <a:pt x="7934398" y="1118240"/>
                </a:lnTo>
                <a:lnTo>
                  <a:pt x="7918248" y="1124371"/>
                </a:lnTo>
                <a:lnTo>
                  <a:pt x="7914119" y="1127653"/>
                </a:lnTo>
                <a:cubicBezTo>
                  <a:pt x="7911201" y="1129547"/>
                  <a:pt x="7909169" y="1130331"/>
                  <a:pt x="7907658" y="1130350"/>
                </a:cubicBezTo>
                <a:lnTo>
                  <a:pt x="7907434" y="1130103"/>
                </a:lnTo>
                <a:lnTo>
                  <a:pt x="7901508" y="1133245"/>
                </a:lnTo>
                <a:cubicBezTo>
                  <a:pt x="7891644" y="1139271"/>
                  <a:pt x="7882185" y="1145815"/>
                  <a:pt x="7873287" y="1152609"/>
                </a:cubicBezTo>
                <a:cubicBezTo>
                  <a:pt x="7864672" y="1141906"/>
                  <a:pt x="7845199" y="1159242"/>
                  <a:pt x="7834833" y="1153868"/>
                </a:cubicBezTo>
                <a:lnTo>
                  <a:pt x="7828661" y="1139994"/>
                </a:lnTo>
                <a:lnTo>
                  <a:pt x="7823966" y="1143178"/>
                </a:lnTo>
                <a:lnTo>
                  <a:pt x="7815078" y="1151776"/>
                </a:lnTo>
                <a:cubicBezTo>
                  <a:pt x="7813692" y="1152943"/>
                  <a:pt x="7812687" y="1153116"/>
                  <a:pt x="7812026" y="1151522"/>
                </a:cubicBezTo>
                <a:cubicBezTo>
                  <a:pt x="7806555" y="1153054"/>
                  <a:pt x="7788673" y="1159989"/>
                  <a:pt x="7782249" y="1160970"/>
                </a:cubicBezTo>
                <a:lnTo>
                  <a:pt x="7773476" y="1157414"/>
                </a:lnTo>
                <a:lnTo>
                  <a:pt x="7769600" y="1157365"/>
                </a:lnTo>
                <a:lnTo>
                  <a:pt x="7752631" y="1172815"/>
                </a:lnTo>
                <a:lnTo>
                  <a:pt x="7739392" y="1192062"/>
                </a:lnTo>
                <a:lnTo>
                  <a:pt x="7677677" y="1216394"/>
                </a:lnTo>
                <a:lnTo>
                  <a:pt x="7586920" y="1261888"/>
                </a:lnTo>
                <a:cubicBezTo>
                  <a:pt x="7556723" y="1298911"/>
                  <a:pt x="7489187" y="1284518"/>
                  <a:pt x="7486100" y="1292563"/>
                </a:cubicBezTo>
                <a:cubicBezTo>
                  <a:pt x="7454875" y="1308356"/>
                  <a:pt x="7453335" y="1326361"/>
                  <a:pt x="7411323" y="1340732"/>
                </a:cubicBezTo>
                <a:cubicBezTo>
                  <a:pt x="7372519" y="1390006"/>
                  <a:pt x="7288617" y="1403664"/>
                  <a:pt x="7240698" y="1438832"/>
                </a:cubicBezTo>
                <a:cubicBezTo>
                  <a:pt x="7206467" y="1417136"/>
                  <a:pt x="7227555" y="1441678"/>
                  <a:pt x="7197675" y="1447530"/>
                </a:cubicBezTo>
                <a:cubicBezTo>
                  <a:pt x="7211601" y="1474927"/>
                  <a:pt x="7159483" y="1444981"/>
                  <a:pt x="7164788" y="1480293"/>
                </a:cubicBezTo>
                <a:cubicBezTo>
                  <a:pt x="7159184" y="1480240"/>
                  <a:pt x="7153584" y="1479075"/>
                  <a:pt x="7147929" y="1477641"/>
                </a:cubicBezTo>
                <a:lnTo>
                  <a:pt x="7144965" y="1476908"/>
                </a:lnTo>
                <a:lnTo>
                  <a:pt x="7134299" y="1479969"/>
                </a:lnTo>
                <a:lnTo>
                  <a:pt x="7129809" y="1473339"/>
                </a:lnTo>
                <a:lnTo>
                  <a:pt x="7112688" y="1472575"/>
                </a:lnTo>
                <a:cubicBezTo>
                  <a:pt x="7106506" y="1473449"/>
                  <a:pt x="7100123" y="1475741"/>
                  <a:pt x="7093470" y="1480300"/>
                </a:cubicBezTo>
                <a:cubicBezTo>
                  <a:pt x="7079039" y="1501274"/>
                  <a:pt x="7048991" y="1495718"/>
                  <a:pt x="7025034" y="1506934"/>
                </a:cubicBezTo>
                <a:lnTo>
                  <a:pt x="7014783" y="1515868"/>
                </a:lnTo>
                <a:lnTo>
                  <a:pt x="6979706" y="1523511"/>
                </a:lnTo>
                <a:lnTo>
                  <a:pt x="6977890" y="1525793"/>
                </a:lnTo>
                <a:cubicBezTo>
                  <a:pt x="6971996" y="1527914"/>
                  <a:pt x="6959488" y="1529941"/>
                  <a:pt x="6944339" y="1536237"/>
                </a:cubicBezTo>
                <a:lnTo>
                  <a:pt x="6886996" y="1563569"/>
                </a:lnTo>
                <a:lnTo>
                  <a:pt x="6874510" y="1558469"/>
                </a:lnTo>
                <a:lnTo>
                  <a:pt x="6871943" y="1554651"/>
                </a:lnTo>
                <a:lnTo>
                  <a:pt x="6856174" y="1562024"/>
                </a:lnTo>
                <a:lnTo>
                  <a:pt x="6842321" y="1560554"/>
                </a:lnTo>
                <a:lnTo>
                  <a:pt x="6832713" y="1569357"/>
                </a:lnTo>
                <a:lnTo>
                  <a:pt x="6816351" y="1571495"/>
                </a:lnTo>
                <a:cubicBezTo>
                  <a:pt x="6810216" y="1571510"/>
                  <a:pt x="6803310" y="1571324"/>
                  <a:pt x="6795800" y="1572010"/>
                </a:cubicBezTo>
                <a:lnTo>
                  <a:pt x="6777546" y="1568661"/>
                </a:lnTo>
                <a:lnTo>
                  <a:pt x="6751528" y="1574143"/>
                </a:lnTo>
                <a:cubicBezTo>
                  <a:pt x="6731455" y="1578562"/>
                  <a:pt x="6712054" y="1582098"/>
                  <a:pt x="6691966" y="1582255"/>
                </a:cubicBezTo>
                <a:cubicBezTo>
                  <a:pt x="6677921" y="1590738"/>
                  <a:pt x="6663787" y="1595441"/>
                  <a:pt x="6646941" y="1588471"/>
                </a:cubicBezTo>
                <a:cubicBezTo>
                  <a:pt x="6605135" y="1597971"/>
                  <a:pt x="6598373" y="1612583"/>
                  <a:pt x="6568576" y="1606488"/>
                </a:cubicBezTo>
                <a:cubicBezTo>
                  <a:pt x="6562510" y="1614734"/>
                  <a:pt x="6558067" y="1619360"/>
                  <a:pt x="6554358" y="1621701"/>
                </a:cubicBezTo>
                <a:cubicBezTo>
                  <a:pt x="6543227" y="1628727"/>
                  <a:pt x="6538724" y="1615196"/>
                  <a:pt x="6516968" y="1617195"/>
                </a:cubicBezTo>
                <a:cubicBezTo>
                  <a:pt x="6493173" y="1617368"/>
                  <a:pt x="6528193" y="1598652"/>
                  <a:pt x="6506479" y="1602227"/>
                </a:cubicBezTo>
                <a:cubicBezTo>
                  <a:pt x="6486674" y="1613929"/>
                  <a:pt x="6478484" y="1593997"/>
                  <a:pt x="6458436" y="1607332"/>
                </a:cubicBezTo>
                <a:cubicBezTo>
                  <a:pt x="6471168" y="1620800"/>
                  <a:pt x="6410323" y="1615478"/>
                  <a:pt x="6414786" y="1628815"/>
                </a:cubicBezTo>
                <a:cubicBezTo>
                  <a:pt x="6385942" y="1615041"/>
                  <a:pt x="6386569" y="1640238"/>
                  <a:pt x="6357085" y="1640846"/>
                </a:cubicBezTo>
                <a:cubicBezTo>
                  <a:pt x="6341163" y="1636809"/>
                  <a:pt x="6331497" y="1637754"/>
                  <a:pt x="6322636" y="1648213"/>
                </a:cubicBezTo>
                <a:cubicBezTo>
                  <a:pt x="6248448" y="1627802"/>
                  <a:pt x="6286748" y="1654976"/>
                  <a:pt x="6226172" y="1654676"/>
                </a:cubicBezTo>
                <a:lnTo>
                  <a:pt x="6221217" y="1654506"/>
                </a:lnTo>
                <a:lnTo>
                  <a:pt x="6204956" y="1664280"/>
                </a:lnTo>
                <a:cubicBezTo>
                  <a:pt x="6204728" y="1665114"/>
                  <a:pt x="6204498" y="1665947"/>
                  <a:pt x="6204270" y="1666782"/>
                </a:cubicBezTo>
                <a:lnTo>
                  <a:pt x="6143810" y="1661963"/>
                </a:lnTo>
                <a:lnTo>
                  <a:pt x="6136560" y="1665728"/>
                </a:lnTo>
                <a:lnTo>
                  <a:pt x="6096155" y="1656951"/>
                </a:lnTo>
                <a:lnTo>
                  <a:pt x="6075812" y="1655422"/>
                </a:lnTo>
                <a:lnTo>
                  <a:pt x="6039495" y="1649680"/>
                </a:lnTo>
                <a:lnTo>
                  <a:pt x="6036523" y="1652121"/>
                </a:lnTo>
                <a:lnTo>
                  <a:pt x="6029328" y="1649904"/>
                </a:lnTo>
                <a:lnTo>
                  <a:pt x="6024075" y="1652779"/>
                </a:lnTo>
                <a:lnTo>
                  <a:pt x="6018085" y="1652030"/>
                </a:lnTo>
                <a:cubicBezTo>
                  <a:pt x="6006658" y="1653831"/>
                  <a:pt x="5968194" y="1662035"/>
                  <a:pt x="5955513" y="1663584"/>
                </a:cubicBezTo>
                <a:lnTo>
                  <a:pt x="5941996" y="1661326"/>
                </a:lnTo>
                <a:lnTo>
                  <a:pt x="5931789" y="1669915"/>
                </a:lnTo>
                <a:lnTo>
                  <a:pt x="5888686" y="1672175"/>
                </a:lnTo>
                <a:lnTo>
                  <a:pt x="5873794" y="1665454"/>
                </a:lnTo>
                <a:lnTo>
                  <a:pt x="5860022" y="1660635"/>
                </a:lnTo>
                <a:lnTo>
                  <a:pt x="5858237" y="1660649"/>
                </a:lnTo>
                <a:lnTo>
                  <a:pt x="5840319" y="1660798"/>
                </a:lnTo>
                <a:lnTo>
                  <a:pt x="5806984" y="1661075"/>
                </a:lnTo>
                <a:cubicBezTo>
                  <a:pt x="5785708" y="1661533"/>
                  <a:pt x="5764126" y="1662974"/>
                  <a:pt x="5742351" y="1667489"/>
                </a:cubicBezTo>
                <a:cubicBezTo>
                  <a:pt x="5659069" y="1645168"/>
                  <a:pt x="5615134" y="1706361"/>
                  <a:pt x="5521171" y="1671626"/>
                </a:cubicBezTo>
                <a:cubicBezTo>
                  <a:pt x="5491803" y="1671296"/>
                  <a:pt x="5498089" y="1662666"/>
                  <a:pt x="5457384" y="1683952"/>
                </a:cubicBezTo>
                <a:cubicBezTo>
                  <a:pt x="5356959" y="1699287"/>
                  <a:pt x="5078905" y="1774579"/>
                  <a:pt x="4950070" y="1748401"/>
                </a:cubicBezTo>
                <a:cubicBezTo>
                  <a:pt x="4918276" y="1752255"/>
                  <a:pt x="4891043" y="1756936"/>
                  <a:pt x="4872172" y="1757222"/>
                </a:cubicBezTo>
                <a:lnTo>
                  <a:pt x="4809524" y="1761033"/>
                </a:lnTo>
                <a:cubicBezTo>
                  <a:pt x="4791324" y="1772975"/>
                  <a:pt x="4777258" y="1754591"/>
                  <a:pt x="4759058" y="1766533"/>
                </a:cubicBezTo>
                <a:cubicBezTo>
                  <a:pt x="4747481" y="1770744"/>
                  <a:pt x="4734604" y="1772921"/>
                  <a:pt x="4719749" y="1771811"/>
                </a:cubicBezTo>
                <a:cubicBezTo>
                  <a:pt x="4671168" y="1780243"/>
                  <a:pt x="4634134" y="1775931"/>
                  <a:pt x="4568686" y="1786141"/>
                </a:cubicBezTo>
                <a:cubicBezTo>
                  <a:pt x="4544667" y="1777910"/>
                  <a:pt x="4432547" y="1778168"/>
                  <a:pt x="4418751" y="1796932"/>
                </a:cubicBezTo>
                <a:cubicBezTo>
                  <a:pt x="4403360" y="1801488"/>
                  <a:pt x="4385278" y="1795746"/>
                  <a:pt x="4378377" y="1815528"/>
                </a:cubicBezTo>
                <a:cubicBezTo>
                  <a:pt x="4366870" y="1839461"/>
                  <a:pt x="4337372" y="1814003"/>
                  <a:pt x="4320575" y="1832722"/>
                </a:cubicBezTo>
                <a:cubicBezTo>
                  <a:pt x="4277898" y="1857053"/>
                  <a:pt x="4243945" y="1846759"/>
                  <a:pt x="4211935" y="1860177"/>
                </a:cubicBezTo>
                <a:cubicBezTo>
                  <a:pt x="4181519" y="1859584"/>
                  <a:pt x="4171342" y="1859762"/>
                  <a:pt x="4101228" y="1868717"/>
                </a:cubicBezTo>
                <a:cubicBezTo>
                  <a:pt x="4080159" y="1876188"/>
                  <a:pt x="4039427" y="1877381"/>
                  <a:pt x="3973223" y="1881015"/>
                </a:cubicBezTo>
                <a:cubicBezTo>
                  <a:pt x="3971330" y="1884974"/>
                  <a:pt x="3952843" y="1879225"/>
                  <a:pt x="3900992" y="1880603"/>
                </a:cubicBezTo>
                <a:cubicBezTo>
                  <a:pt x="3849141" y="1881981"/>
                  <a:pt x="3740060" y="1895686"/>
                  <a:pt x="3662119" y="1889285"/>
                </a:cubicBezTo>
                <a:cubicBezTo>
                  <a:pt x="3565155" y="1881322"/>
                  <a:pt x="3613412" y="1915150"/>
                  <a:pt x="3496919" y="1873180"/>
                </a:cubicBezTo>
                <a:cubicBezTo>
                  <a:pt x="3488062" y="1895719"/>
                  <a:pt x="3474293" y="1876288"/>
                  <a:pt x="3449433" y="1889681"/>
                </a:cubicBezTo>
                <a:cubicBezTo>
                  <a:pt x="3406553" y="1891629"/>
                  <a:pt x="3413217" y="1897797"/>
                  <a:pt x="3369766" y="1916653"/>
                </a:cubicBezTo>
                <a:cubicBezTo>
                  <a:pt x="3338805" y="1929531"/>
                  <a:pt x="3289487" y="1928617"/>
                  <a:pt x="3269672" y="1938036"/>
                </a:cubicBezTo>
                <a:lnTo>
                  <a:pt x="3224897" y="1943733"/>
                </a:lnTo>
                <a:cubicBezTo>
                  <a:pt x="3188693" y="1949271"/>
                  <a:pt x="3178540" y="1909145"/>
                  <a:pt x="3161463" y="1946591"/>
                </a:cubicBezTo>
                <a:lnTo>
                  <a:pt x="3112044" y="1935614"/>
                </a:lnTo>
                <a:lnTo>
                  <a:pt x="3069716" y="1930463"/>
                </a:lnTo>
                <a:cubicBezTo>
                  <a:pt x="3049937" y="1924285"/>
                  <a:pt x="3047816" y="1925644"/>
                  <a:pt x="3005773" y="1915878"/>
                </a:cubicBezTo>
                <a:cubicBezTo>
                  <a:pt x="2978838" y="1921092"/>
                  <a:pt x="2967972" y="1927319"/>
                  <a:pt x="2897201" y="1926772"/>
                </a:cubicBezTo>
                <a:lnTo>
                  <a:pt x="2783891" y="1931749"/>
                </a:lnTo>
                <a:cubicBezTo>
                  <a:pt x="2753098" y="1932794"/>
                  <a:pt x="2731621" y="1915151"/>
                  <a:pt x="2712447" y="1933044"/>
                </a:cubicBezTo>
                <a:cubicBezTo>
                  <a:pt x="2621923" y="1990472"/>
                  <a:pt x="2637976" y="1949546"/>
                  <a:pt x="2560151" y="1963609"/>
                </a:cubicBezTo>
                <a:cubicBezTo>
                  <a:pt x="2472084" y="1973456"/>
                  <a:pt x="2423631" y="1962133"/>
                  <a:pt x="2367221" y="1971884"/>
                </a:cubicBezTo>
                <a:cubicBezTo>
                  <a:pt x="2355331" y="1950582"/>
                  <a:pt x="2295649" y="1950006"/>
                  <a:pt x="2272130" y="1961162"/>
                </a:cubicBezTo>
                <a:cubicBezTo>
                  <a:pt x="2229336" y="1964326"/>
                  <a:pt x="2232627" y="1943953"/>
                  <a:pt x="2189404" y="1978172"/>
                </a:cubicBezTo>
                <a:cubicBezTo>
                  <a:pt x="2153824" y="1968017"/>
                  <a:pt x="2114605" y="1969166"/>
                  <a:pt x="2077704" y="1965002"/>
                </a:cubicBezTo>
                <a:cubicBezTo>
                  <a:pt x="2053064" y="1962036"/>
                  <a:pt x="2051584" y="1971011"/>
                  <a:pt x="2033299" y="1969042"/>
                </a:cubicBezTo>
                <a:cubicBezTo>
                  <a:pt x="2015014" y="1967073"/>
                  <a:pt x="1998956" y="1958903"/>
                  <a:pt x="1967996" y="1953187"/>
                </a:cubicBezTo>
                <a:cubicBezTo>
                  <a:pt x="1924117" y="1970917"/>
                  <a:pt x="1915668" y="1940297"/>
                  <a:pt x="1855805" y="1926082"/>
                </a:cubicBezTo>
                <a:cubicBezTo>
                  <a:pt x="1830663" y="1943732"/>
                  <a:pt x="1810564" y="1935694"/>
                  <a:pt x="1790957" y="1919460"/>
                </a:cubicBezTo>
                <a:cubicBezTo>
                  <a:pt x="1732588" y="1924884"/>
                  <a:pt x="1679506" y="1900619"/>
                  <a:pt x="1613978" y="1891581"/>
                </a:cubicBezTo>
                <a:cubicBezTo>
                  <a:pt x="1542961" y="1912227"/>
                  <a:pt x="1506863" y="1865666"/>
                  <a:pt x="1436831" y="1856201"/>
                </a:cubicBezTo>
                <a:cubicBezTo>
                  <a:pt x="1409149" y="1862955"/>
                  <a:pt x="1416370" y="1829853"/>
                  <a:pt x="1357365" y="1832140"/>
                </a:cubicBezTo>
                <a:cubicBezTo>
                  <a:pt x="1285880" y="1811785"/>
                  <a:pt x="1273193" y="1786872"/>
                  <a:pt x="1232341" y="1785942"/>
                </a:cubicBezTo>
                <a:cubicBezTo>
                  <a:pt x="1223903" y="1792798"/>
                  <a:pt x="1160576" y="1793911"/>
                  <a:pt x="1162595" y="1784330"/>
                </a:cubicBezTo>
                <a:cubicBezTo>
                  <a:pt x="1153167" y="1787110"/>
                  <a:pt x="1122206" y="1805077"/>
                  <a:pt x="1120257" y="1789615"/>
                </a:cubicBezTo>
                <a:cubicBezTo>
                  <a:pt x="1073149" y="1786750"/>
                  <a:pt x="1034361" y="1768718"/>
                  <a:pt x="991903" y="1786741"/>
                </a:cubicBezTo>
                <a:cubicBezTo>
                  <a:pt x="966383" y="1781126"/>
                  <a:pt x="949501" y="1800915"/>
                  <a:pt x="883960" y="1809389"/>
                </a:cubicBezTo>
                <a:cubicBezTo>
                  <a:pt x="836064" y="1808194"/>
                  <a:pt x="826980" y="1826610"/>
                  <a:pt x="766531" y="1805053"/>
                </a:cubicBezTo>
                <a:cubicBezTo>
                  <a:pt x="732778" y="1801141"/>
                  <a:pt x="694055" y="1787044"/>
                  <a:pt x="669779" y="1800537"/>
                </a:cubicBezTo>
                <a:cubicBezTo>
                  <a:pt x="645252" y="1794709"/>
                  <a:pt x="563495" y="1813232"/>
                  <a:pt x="523898" y="1811085"/>
                </a:cubicBezTo>
                <a:cubicBezTo>
                  <a:pt x="457555" y="1798530"/>
                  <a:pt x="395227" y="1824052"/>
                  <a:pt x="360251" y="1830735"/>
                </a:cubicBezTo>
                <a:cubicBezTo>
                  <a:pt x="313564" y="1825583"/>
                  <a:pt x="298281" y="1811622"/>
                  <a:pt x="255207" y="1818275"/>
                </a:cubicBezTo>
                <a:cubicBezTo>
                  <a:pt x="206572" y="1839769"/>
                  <a:pt x="160277" y="1836800"/>
                  <a:pt x="101803" y="1870647"/>
                </a:cubicBezTo>
                <a:cubicBezTo>
                  <a:pt x="85849" y="1910002"/>
                  <a:pt x="27997" y="1845258"/>
                  <a:pt x="25397" y="1888443"/>
                </a:cubicBezTo>
                <a:cubicBezTo>
                  <a:pt x="19096" y="1881154"/>
                  <a:pt x="11260" y="1878398"/>
                  <a:pt x="2370" y="1878311"/>
                </a:cubicBezTo>
                <a:lnTo>
                  <a:pt x="0" y="1878785"/>
                </a:lnTo>
                <a:lnTo>
                  <a:pt x="0" y="0"/>
                </a:lnTo>
                <a:close/>
              </a:path>
            </a:pathLst>
          </a:custGeom>
          <a:solidFill>
            <a:srgbClr val="82766A">
              <a:alpha val="14901"/>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53" name="Google Shape;253;p37"/>
          <p:cNvSpPr txBox="1"/>
          <p:nvPr>
            <p:ph type="title"/>
          </p:nvPr>
        </p:nvSpPr>
        <p:spPr>
          <a:xfrm>
            <a:off x="852776" y="457198"/>
            <a:ext cx="7044316" cy="998131"/>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Play"/>
              <a:buNone/>
            </a:pPr>
            <a:r>
              <a:rPr b="1" lang="en"/>
              <a:t>PHASE 2:</a:t>
            </a:r>
            <a:r>
              <a:rPr lang="en"/>
              <a:t> XGBoost + SHAP Analysis</a:t>
            </a:r>
            <a:endParaRPr/>
          </a:p>
        </p:txBody>
      </p:sp>
      <p:sp>
        <p:nvSpPr>
          <p:cNvPr id="254" name="Google Shape;254;p37"/>
          <p:cNvSpPr txBox="1"/>
          <p:nvPr>
            <p:ph idx="1" type="body"/>
          </p:nvPr>
        </p:nvSpPr>
        <p:spPr>
          <a:xfrm>
            <a:off x="390775" y="1648775"/>
            <a:ext cx="4181100" cy="31317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1500"/>
              <a:buChar char="•"/>
            </a:pPr>
            <a:r>
              <a:rPr lang="en" sz="1500"/>
              <a:t>Dummy Accuracy Test: 73.45%</a:t>
            </a:r>
            <a:endParaRPr/>
          </a:p>
          <a:p>
            <a:pPr indent="-171450" lvl="0" marL="177800" rtl="0" algn="l">
              <a:lnSpc>
                <a:spcPct val="90000"/>
              </a:lnSpc>
              <a:spcBef>
                <a:spcPts val="800"/>
              </a:spcBef>
              <a:spcAft>
                <a:spcPts val="0"/>
              </a:spcAft>
              <a:buClr>
                <a:schemeClr val="dk1"/>
              </a:buClr>
              <a:buSzPts val="1500"/>
              <a:buChar char="•"/>
            </a:pPr>
            <a:r>
              <a:rPr lang="en" sz="1500"/>
              <a:t>Accuracy Test: 79.79%</a:t>
            </a:r>
            <a:endParaRPr/>
          </a:p>
          <a:p>
            <a:pPr indent="-171450" lvl="0" marL="177800" rtl="0" algn="l">
              <a:lnSpc>
                <a:spcPct val="90000"/>
              </a:lnSpc>
              <a:spcBef>
                <a:spcPts val="800"/>
              </a:spcBef>
              <a:spcAft>
                <a:spcPts val="0"/>
              </a:spcAft>
              <a:buClr>
                <a:schemeClr val="dk1"/>
              </a:buClr>
              <a:buSzPts val="1500"/>
              <a:buChar char="•"/>
            </a:pPr>
            <a:r>
              <a:rPr lang="en" sz="1500"/>
              <a:t>F1 Score Test: 58.58%</a:t>
            </a:r>
            <a:endParaRPr/>
          </a:p>
          <a:p>
            <a:pPr indent="-171450" lvl="0" marL="177800" rtl="0" algn="l">
              <a:lnSpc>
                <a:spcPct val="90000"/>
              </a:lnSpc>
              <a:spcBef>
                <a:spcPts val="800"/>
              </a:spcBef>
              <a:spcAft>
                <a:spcPts val="0"/>
              </a:spcAft>
              <a:buClr>
                <a:schemeClr val="dk1"/>
              </a:buClr>
              <a:buSzPts val="1500"/>
              <a:buChar char="•"/>
            </a:pPr>
            <a:r>
              <a:rPr lang="en" sz="1500"/>
              <a:t>AUROC Test: 85.53%</a:t>
            </a:r>
            <a:endParaRPr/>
          </a:p>
          <a:p>
            <a:pPr indent="-171450" lvl="0" marL="177800" rtl="0" algn="l">
              <a:lnSpc>
                <a:spcPct val="90000"/>
              </a:lnSpc>
              <a:spcBef>
                <a:spcPts val="800"/>
              </a:spcBef>
              <a:spcAft>
                <a:spcPts val="0"/>
              </a:spcAft>
              <a:buClr>
                <a:schemeClr val="dk1"/>
              </a:buClr>
              <a:buSzPts val="1500"/>
              <a:buChar char="•"/>
            </a:pPr>
            <a:r>
              <a:rPr i="1" lang="en" sz="1500"/>
              <a:t>SHAP reveals top churn drivers: Tenure, Dependents, Contract, Internet Service</a:t>
            </a:r>
            <a:endParaRPr sz="1500"/>
          </a:p>
          <a:p>
            <a:pPr indent="-171450" lvl="0" marL="177800" rtl="0" algn="l">
              <a:lnSpc>
                <a:spcPct val="90000"/>
              </a:lnSpc>
              <a:spcBef>
                <a:spcPts val="800"/>
              </a:spcBef>
              <a:spcAft>
                <a:spcPts val="0"/>
              </a:spcAft>
              <a:buClr>
                <a:schemeClr val="dk1"/>
              </a:buClr>
              <a:buSzPts val="1500"/>
              <a:buChar char="•"/>
            </a:pPr>
            <a:r>
              <a:rPr lang="en" sz="1500"/>
              <a:t>Enables customer-level explanations</a:t>
            </a:r>
            <a:endParaRPr/>
          </a:p>
          <a:p>
            <a:pPr indent="-171450" lvl="0" marL="177800" rtl="0" algn="l">
              <a:lnSpc>
                <a:spcPct val="90000"/>
              </a:lnSpc>
              <a:spcBef>
                <a:spcPts val="800"/>
              </a:spcBef>
              <a:spcAft>
                <a:spcPts val="0"/>
              </a:spcAft>
              <a:buClr>
                <a:schemeClr val="dk1"/>
              </a:buClr>
              <a:buSzPts val="1500"/>
              <a:buChar char="•"/>
            </a:pPr>
            <a:r>
              <a:rPr lang="en" sz="1500"/>
              <a:t>Supports segmentation and campaign design</a:t>
            </a:r>
            <a:endParaRPr/>
          </a:p>
          <a:p>
            <a:pPr indent="-171450" lvl="0" marL="177800" rtl="0" algn="l">
              <a:lnSpc>
                <a:spcPct val="90000"/>
              </a:lnSpc>
              <a:spcBef>
                <a:spcPts val="800"/>
              </a:spcBef>
              <a:spcAft>
                <a:spcPts val="0"/>
              </a:spcAft>
              <a:buClr>
                <a:schemeClr val="dk1"/>
              </a:buClr>
              <a:buSzPts val="1500"/>
              <a:buChar char="•"/>
            </a:pPr>
            <a:r>
              <a:rPr lang="en" sz="1500"/>
              <a:t>Ideal for quarterly strategic reviews</a:t>
            </a:r>
            <a:endParaRPr sz="1500"/>
          </a:p>
        </p:txBody>
      </p:sp>
      <p:pic>
        <p:nvPicPr>
          <p:cNvPr id="255" name="Google Shape;255;p37"/>
          <p:cNvPicPr preferRelativeResize="0"/>
          <p:nvPr/>
        </p:nvPicPr>
        <p:blipFill rotWithShape="1">
          <a:blip r:embed="rId3">
            <a:alphaModFix/>
          </a:blip>
          <a:srcRect b="0" l="0" r="0" t="0"/>
          <a:stretch/>
        </p:blipFill>
        <p:spPr>
          <a:xfrm>
            <a:off x="5445500" y="1283700"/>
            <a:ext cx="3170950" cy="3373349"/>
          </a:xfrm>
          <a:prstGeom prst="rect">
            <a:avLst/>
          </a:prstGeom>
          <a:noFill/>
          <a:ln>
            <a:noFill/>
          </a:ln>
        </p:spPr>
      </p:pic>
      <p:sp>
        <p:nvSpPr>
          <p:cNvPr id="256" name="Google Shape;256;p37"/>
          <p:cNvSpPr/>
          <p:nvPr/>
        </p:nvSpPr>
        <p:spPr>
          <a:xfrm rot="10800000">
            <a:off x="4036218" y="4657061"/>
            <a:ext cx="5107781" cy="486440"/>
          </a:xfrm>
          <a:custGeom>
            <a:rect b="b" l="l" r="r" t="t"/>
            <a:pathLst>
              <a:path extrusionOk="0" h="1027260" w="10753706">
                <a:moveTo>
                  <a:pt x="0" y="0"/>
                </a:moveTo>
                <a:lnTo>
                  <a:pt x="10753706" y="0"/>
                </a:lnTo>
                <a:lnTo>
                  <a:pt x="10748809" y="2522"/>
                </a:lnTo>
                <a:cubicBezTo>
                  <a:pt x="10744031" y="4644"/>
                  <a:pt x="10737551" y="7204"/>
                  <a:pt x="10725330" y="11977"/>
                </a:cubicBezTo>
                <a:cubicBezTo>
                  <a:pt x="10700888" y="21523"/>
                  <a:pt x="10652058" y="39304"/>
                  <a:pt x="10615423" y="52967"/>
                </a:cubicBezTo>
                <a:cubicBezTo>
                  <a:pt x="10598524" y="49017"/>
                  <a:pt x="10550674" y="61360"/>
                  <a:pt x="10533936" y="53095"/>
                </a:cubicBezTo>
                <a:cubicBezTo>
                  <a:pt x="10519435" y="55674"/>
                  <a:pt x="10480156" y="49393"/>
                  <a:pt x="10466876" y="45180"/>
                </a:cubicBezTo>
                <a:cubicBezTo>
                  <a:pt x="10443145" y="68059"/>
                  <a:pt x="10382269" y="71294"/>
                  <a:pt x="10355090" y="89741"/>
                </a:cubicBezTo>
                <a:cubicBezTo>
                  <a:pt x="10286222" y="95376"/>
                  <a:pt x="10146285" y="63529"/>
                  <a:pt x="10087145" y="66115"/>
                </a:cubicBezTo>
                <a:cubicBezTo>
                  <a:pt x="10067575" y="79584"/>
                  <a:pt x="10043111" y="68921"/>
                  <a:pt x="10015902" y="76178"/>
                </a:cubicBezTo>
                <a:cubicBezTo>
                  <a:pt x="9952302" y="84628"/>
                  <a:pt x="9893286" y="103337"/>
                  <a:pt x="9806005" y="102435"/>
                </a:cubicBezTo>
                <a:cubicBezTo>
                  <a:pt x="9782247" y="141133"/>
                  <a:pt x="9674787" y="151643"/>
                  <a:pt x="9602583" y="179170"/>
                </a:cubicBezTo>
                <a:cubicBezTo>
                  <a:pt x="9557658" y="187584"/>
                  <a:pt x="9478290" y="154235"/>
                  <a:pt x="9469719" y="174721"/>
                </a:cubicBezTo>
                <a:cubicBezTo>
                  <a:pt x="9443779" y="165070"/>
                  <a:pt x="9431317" y="185692"/>
                  <a:pt x="9408692" y="189513"/>
                </a:cubicBezTo>
                <a:cubicBezTo>
                  <a:pt x="9387154" y="183843"/>
                  <a:pt x="9380475" y="191089"/>
                  <a:pt x="9364151" y="194072"/>
                </a:cubicBezTo>
                <a:cubicBezTo>
                  <a:pt x="9354686" y="190222"/>
                  <a:pt x="9340485" y="191782"/>
                  <a:pt x="9337751" y="197579"/>
                </a:cubicBezTo>
                <a:cubicBezTo>
                  <a:pt x="9349566" y="209270"/>
                  <a:pt x="9297468" y="207714"/>
                  <a:pt x="9297166" y="216558"/>
                </a:cubicBezTo>
                <a:cubicBezTo>
                  <a:pt x="9269057" y="220999"/>
                  <a:pt x="9139630" y="221783"/>
                  <a:pt x="9123859" y="237356"/>
                </a:cubicBezTo>
                <a:cubicBezTo>
                  <a:pt x="9068176" y="249209"/>
                  <a:pt x="8975349" y="235349"/>
                  <a:pt x="8950741" y="238020"/>
                </a:cubicBezTo>
                <a:cubicBezTo>
                  <a:pt x="8916265" y="215428"/>
                  <a:pt x="8822808" y="292026"/>
                  <a:pt x="8718236" y="303148"/>
                </a:cubicBezTo>
                <a:cubicBezTo>
                  <a:pt x="8703111" y="302060"/>
                  <a:pt x="8695551" y="302792"/>
                  <a:pt x="8694011" y="308812"/>
                </a:cubicBezTo>
                <a:cubicBezTo>
                  <a:pt x="8661810" y="312764"/>
                  <a:pt x="8637956" y="329628"/>
                  <a:pt x="8611976" y="324819"/>
                </a:cubicBezTo>
                <a:cubicBezTo>
                  <a:pt x="8621849" y="336388"/>
                  <a:pt x="8562809" y="325917"/>
                  <a:pt x="8562074" y="337971"/>
                </a:cubicBezTo>
                <a:cubicBezTo>
                  <a:pt x="8543699" y="343978"/>
                  <a:pt x="8511321" y="356396"/>
                  <a:pt x="8501724" y="360865"/>
                </a:cubicBezTo>
                <a:lnTo>
                  <a:pt x="8504489" y="364790"/>
                </a:lnTo>
                <a:lnTo>
                  <a:pt x="8492774" y="366181"/>
                </a:lnTo>
                <a:lnTo>
                  <a:pt x="8466405" y="368724"/>
                </a:lnTo>
                <a:cubicBezTo>
                  <a:pt x="8455454" y="372229"/>
                  <a:pt x="8440175" y="385805"/>
                  <a:pt x="8427069" y="387211"/>
                </a:cubicBezTo>
                <a:cubicBezTo>
                  <a:pt x="8400442" y="392215"/>
                  <a:pt x="8397079" y="382989"/>
                  <a:pt x="8387766" y="377161"/>
                </a:cubicBezTo>
                <a:cubicBezTo>
                  <a:pt x="8369233" y="378548"/>
                  <a:pt x="8334756" y="390869"/>
                  <a:pt x="8315874" y="395527"/>
                </a:cubicBezTo>
                <a:cubicBezTo>
                  <a:pt x="8306664" y="400500"/>
                  <a:pt x="8272845" y="393679"/>
                  <a:pt x="8274474" y="405112"/>
                </a:cubicBezTo>
                <a:cubicBezTo>
                  <a:pt x="8255483" y="406194"/>
                  <a:pt x="8244963" y="408376"/>
                  <a:pt x="8234664" y="410219"/>
                </a:cubicBezTo>
                <a:lnTo>
                  <a:pt x="8211268" y="416791"/>
                </a:lnTo>
                <a:cubicBezTo>
                  <a:pt x="8204720" y="419941"/>
                  <a:pt x="8197411" y="422004"/>
                  <a:pt x="8188615" y="421755"/>
                </a:cubicBezTo>
                <a:lnTo>
                  <a:pt x="8179981" y="420402"/>
                </a:lnTo>
                <a:lnTo>
                  <a:pt x="8179307" y="422516"/>
                </a:lnTo>
                <a:cubicBezTo>
                  <a:pt x="8179027" y="425797"/>
                  <a:pt x="8175790" y="448341"/>
                  <a:pt x="8147929" y="450302"/>
                </a:cubicBezTo>
                <a:cubicBezTo>
                  <a:pt x="8130300" y="457967"/>
                  <a:pt x="8114933" y="461015"/>
                  <a:pt x="8089136" y="465283"/>
                </a:cubicBezTo>
                <a:cubicBezTo>
                  <a:pt x="8072810" y="465920"/>
                  <a:pt x="8069376" y="451569"/>
                  <a:pt x="8049973" y="454121"/>
                </a:cubicBezTo>
                <a:cubicBezTo>
                  <a:pt x="7974508" y="471465"/>
                  <a:pt x="8006050" y="447139"/>
                  <a:pt x="7965913" y="464415"/>
                </a:cubicBezTo>
                <a:cubicBezTo>
                  <a:pt x="7958234" y="466025"/>
                  <a:pt x="7951405" y="465800"/>
                  <a:pt x="7945093" y="464798"/>
                </a:cubicBezTo>
                <a:lnTo>
                  <a:pt x="7935335" y="462442"/>
                </a:lnTo>
                <a:lnTo>
                  <a:pt x="7904779" y="471429"/>
                </a:lnTo>
                <a:cubicBezTo>
                  <a:pt x="7889387" y="474999"/>
                  <a:pt x="7872867" y="477951"/>
                  <a:pt x="7855604" y="480199"/>
                </a:cubicBezTo>
                <a:cubicBezTo>
                  <a:pt x="7850005" y="476378"/>
                  <a:pt x="7838628" y="483595"/>
                  <a:pt x="7832630" y="485371"/>
                </a:cubicBezTo>
                <a:cubicBezTo>
                  <a:pt x="7831473" y="482645"/>
                  <a:pt x="7816623" y="482661"/>
                  <a:pt x="7812438" y="485391"/>
                </a:cubicBezTo>
                <a:cubicBezTo>
                  <a:pt x="7709470" y="505049"/>
                  <a:pt x="7759426" y="473956"/>
                  <a:pt x="7701399" y="495197"/>
                </a:cubicBezTo>
                <a:cubicBezTo>
                  <a:pt x="7690986" y="496989"/>
                  <a:pt x="7682397" y="496365"/>
                  <a:pt x="7674778" y="494723"/>
                </a:cubicBezTo>
                <a:lnTo>
                  <a:pt x="7660445" y="490194"/>
                </a:lnTo>
                <a:lnTo>
                  <a:pt x="7651781" y="493084"/>
                </a:lnTo>
                <a:cubicBezTo>
                  <a:pt x="7616113" y="496548"/>
                  <a:pt x="7603273" y="491735"/>
                  <a:pt x="7584807" y="499490"/>
                </a:cubicBezTo>
                <a:cubicBezTo>
                  <a:pt x="7549256" y="490212"/>
                  <a:pt x="7563949" y="500167"/>
                  <a:pt x="7541324" y="504184"/>
                </a:cubicBezTo>
                <a:cubicBezTo>
                  <a:pt x="7523851" y="508307"/>
                  <a:pt x="7559546" y="509825"/>
                  <a:pt x="7541756" y="512184"/>
                </a:cubicBezTo>
                <a:cubicBezTo>
                  <a:pt x="7520963" y="510864"/>
                  <a:pt x="7525755" y="520497"/>
                  <a:pt x="7503906" y="518551"/>
                </a:cubicBezTo>
                <a:cubicBezTo>
                  <a:pt x="7505924" y="510774"/>
                  <a:pt x="7464361" y="523683"/>
                  <a:pt x="7460411" y="517415"/>
                </a:cubicBezTo>
                <a:lnTo>
                  <a:pt x="7460116" y="517548"/>
                </a:lnTo>
                <a:cubicBezTo>
                  <a:pt x="7447785" y="530928"/>
                  <a:pt x="7310141" y="550568"/>
                  <a:pt x="7297810" y="563947"/>
                </a:cubicBezTo>
                <a:cubicBezTo>
                  <a:pt x="7221791" y="605698"/>
                  <a:pt x="7039072" y="646008"/>
                  <a:pt x="6946388" y="665244"/>
                </a:cubicBezTo>
                <a:cubicBezTo>
                  <a:pt x="6853704" y="684480"/>
                  <a:pt x="6804875" y="677485"/>
                  <a:pt x="6741704" y="679365"/>
                </a:cubicBezTo>
                <a:lnTo>
                  <a:pt x="6624680" y="677674"/>
                </a:lnTo>
                <a:lnTo>
                  <a:pt x="6605700" y="683566"/>
                </a:lnTo>
                <a:cubicBezTo>
                  <a:pt x="6603309" y="685184"/>
                  <a:pt x="6599550" y="685647"/>
                  <a:pt x="6576922" y="683030"/>
                </a:cubicBezTo>
                <a:cubicBezTo>
                  <a:pt x="6527275" y="698355"/>
                  <a:pt x="6440981" y="702347"/>
                  <a:pt x="6405123" y="721946"/>
                </a:cubicBezTo>
                <a:cubicBezTo>
                  <a:pt x="6407963" y="715467"/>
                  <a:pt x="6383450" y="712913"/>
                  <a:pt x="6368938" y="717341"/>
                </a:cubicBezTo>
                <a:cubicBezTo>
                  <a:pt x="6377914" y="692119"/>
                  <a:pt x="6315316" y="744281"/>
                  <a:pt x="6295102" y="729508"/>
                </a:cubicBezTo>
                <a:cubicBezTo>
                  <a:pt x="6300358" y="744473"/>
                  <a:pt x="6240070" y="776254"/>
                  <a:pt x="6202084" y="767091"/>
                </a:cubicBezTo>
                <a:cubicBezTo>
                  <a:pt x="6152826" y="774744"/>
                  <a:pt x="6122010" y="790367"/>
                  <a:pt x="6067157" y="790339"/>
                </a:cubicBezTo>
                <a:cubicBezTo>
                  <a:pt x="6066310" y="792484"/>
                  <a:pt x="6064283" y="794403"/>
                  <a:pt x="6061443" y="796151"/>
                </a:cubicBezTo>
                <a:lnTo>
                  <a:pt x="6051406" y="800684"/>
                </a:lnTo>
                <a:lnTo>
                  <a:pt x="6049097" y="800636"/>
                </a:lnTo>
                <a:cubicBezTo>
                  <a:pt x="6040408" y="801393"/>
                  <a:pt x="6036299" y="802645"/>
                  <a:pt x="6034222" y="804110"/>
                </a:cubicBezTo>
                <a:lnTo>
                  <a:pt x="6033121" y="806078"/>
                </a:lnTo>
                <a:lnTo>
                  <a:pt x="6023593" y="808842"/>
                </a:lnTo>
                <a:lnTo>
                  <a:pt x="6006639" y="815304"/>
                </a:lnTo>
                <a:lnTo>
                  <a:pt x="6001762" y="815557"/>
                </a:lnTo>
                <a:lnTo>
                  <a:pt x="5973534" y="823815"/>
                </a:lnTo>
                <a:lnTo>
                  <a:pt x="5972336" y="823476"/>
                </a:lnTo>
                <a:cubicBezTo>
                  <a:pt x="5969004" y="822901"/>
                  <a:pt x="5965329" y="822833"/>
                  <a:pt x="5960841" y="823819"/>
                </a:cubicBezTo>
                <a:cubicBezTo>
                  <a:pt x="5955860" y="815655"/>
                  <a:pt x="5953515" y="821882"/>
                  <a:pt x="5940719" y="825514"/>
                </a:cubicBezTo>
                <a:cubicBezTo>
                  <a:pt x="5930130" y="813644"/>
                  <a:pt x="5900943" y="827979"/>
                  <a:pt x="5884298" y="823806"/>
                </a:cubicBezTo>
                <a:cubicBezTo>
                  <a:pt x="5875133" y="826741"/>
                  <a:pt x="5865250" y="829630"/>
                  <a:pt x="5854779" y="832365"/>
                </a:cubicBezTo>
                <a:lnTo>
                  <a:pt x="5848382" y="833844"/>
                </a:lnTo>
                <a:lnTo>
                  <a:pt x="5848066" y="833772"/>
                </a:lnTo>
                <a:cubicBezTo>
                  <a:pt x="5846273" y="833879"/>
                  <a:pt x="5844018" y="834284"/>
                  <a:pt x="5840944" y="835132"/>
                </a:cubicBezTo>
                <a:lnTo>
                  <a:pt x="5836719" y="836539"/>
                </a:lnTo>
                <a:lnTo>
                  <a:pt x="5824311" y="839408"/>
                </a:lnTo>
                <a:lnTo>
                  <a:pt x="5818788" y="839727"/>
                </a:lnTo>
                <a:cubicBezTo>
                  <a:pt x="5797008" y="838594"/>
                  <a:pt x="5786883" y="822081"/>
                  <a:pt x="5763953" y="834282"/>
                </a:cubicBezTo>
                <a:cubicBezTo>
                  <a:pt x="5726813" y="837521"/>
                  <a:pt x="5699446" y="830949"/>
                  <a:pt x="5667748" y="840211"/>
                </a:cubicBezTo>
                <a:cubicBezTo>
                  <a:pt x="5632959" y="843205"/>
                  <a:pt x="5601436" y="842280"/>
                  <a:pt x="5573108" y="847611"/>
                </a:cubicBezTo>
                <a:cubicBezTo>
                  <a:pt x="5560030" y="845832"/>
                  <a:pt x="5549547" y="851598"/>
                  <a:pt x="5539137" y="851033"/>
                </a:cubicBezTo>
                <a:cubicBezTo>
                  <a:pt x="5528728" y="850467"/>
                  <a:pt x="5529256" y="837509"/>
                  <a:pt x="5510651" y="844215"/>
                </a:cubicBezTo>
                <a:cubicBezTo>
                  <a:pt x="5494241" y="833607"/>
                  <a:pt x="5466101" y="839171"/>
                  <a:pt x="5457331" y="839159"/>
                </a:cubicBezTo>
                <a:lnTo>
                  <a:pt x="5410613" y="834358"/>
                </a:lnTo>
                <a:lnTo>
                  <a:pt x="5370040" y="862127"/>
                </a:lnTo>
                <a:cubicBezTo>
                  <a:pt x="5357863" y="856469"/>
                  <a:pt x="5319115" y="868069"/>
                  <a:pt x="5318778" y="855310"/>
                </a:cubicBezTo>
                <a:cubicBezTo>
                  <a:pt x="5303920" y="857760"/>
                  <a:pt x="5296727" y="863736"/>
                  <a:pt x="5298645" y="855171"/>
                </a:cubicBezTo>
                <a:cubicBezTo>
                  <a:pt x="5287819" y="855897"/>
                  <a:pt x="5267444" y="857825"/>
                  <a:pt x="5253828" y="859670"/>
                </a:cubicBezTo>
                <a:lnTo>
                  <a:pt x="5216955" y="866245"/>
                </a:lnTo>
                <a:lnTo>
                  <a:pt x="5214344" y="868102"/>
                </a:lnTo>
                <a:cubicBezTo>
                  <a:pt x="5210778" y="868719"/>
                  <a:pt x="5200859" y="869042"/>
                  <a:pt x="5195561" y="869949"/>
                </a:cubicBezTo>
                <a:lnTo>
                  <a:pt x="5182555" y="873542"/>
                </a:lnTo>
                <a:cubicBezTo>
                  <a:pt x="5178496" y="875023"/>
                  <a:pt x="5175066" y="876746"/>
                  <a:pt x="5172552" y="878801"/>
                </a:cubicBezTo>
                <a:cubicBezTo>
                  <a:pt x="5121406" y="873797"/>
                  <a:pt x="5080096" y="886529"/>
                  <a:pt x="5027993" y="889666"/>
                </a:cubicBezTo>
                <a:cubicBezTo>
                  <a:pt x="4999924" y="877115"/>
                  <a:pt x="4946973" y="919452"/>
                  <a:pt x="4939844" y="934802"/>
                </a:cubicBezTo>
                <a:cubicBezTo>
                  <a:pt x="4895154" y="940701"/>
                  <a:pt x="4844006" y="928240"/>
                  <a:pt x="4792576" y="934820"/>
                </a:cubicBezTo>
                <a:lnTo>
                  <a:pt x="4602423" y="958063"/>
                </a:lnTo>
                <a:cubicBezTo>
                  <a:pt x="4488530" y="967131"/>
                  <a:pt x="4399004" y="969822"/>
                  <a:pt x="4290656" y="969152"/>
                </a:cubicBezTo>
                <a:cubicBezTo>
                  <a:pt x="4182308" y="968482"/>
                  <a:pt x="4046938" y="971167"/>
                  <a:pt x="3952334" y="954043"/>
                </a:cubicBezTo>
                <a:lnTo>
                  <a:pt x="3858560" y="948781"/>
                </a:lnTo>
                <a:lnTo>
                  <a:pt x="3846597" y="948382"/>
                </a:lnTo>
                <a:cubicBezTo>
                  <a:pt x="3807516" y="956616"/>
                  <a:pt x="3767475" y="941640"/>
                  <a:pt x="3736044" y="947759"/>
                </a:cubicBezTo>
                <a:cubicBezTo>
                  <a:pt x="3727323" y="948128"/>
                  <a:pt x="3719828" y="947771"/>
                  <a:pt x="3713136" y="946963"/>
                </a:cubicBezTo>
                <a:lnTo>
                  <a:pt x="3695939" y="943639"/>
                </a:lnTo>
                <a:lnTo>
                  <a:pt x="3694125" y="940567"/>
                </a:lnTo>
                <a:lnTo>
                  <a:pt x="3681925" y="939706"/>
                </a:lnTo>
                <a:lnTo>
                  <a:pt x="3679204" y="938926"/>
                </a:lnTo>
                <a:cubicBezTo>
                  <a:pt x="3668160" y="939028"/>
                  <a:pt x="3634193" y="940875"/>
                  <a:pt x="3615656" y="940320"/>
                </a:cubicBezTo>
                <a:cubicBezTo>
                  <a:pt x="3582626" y="936974"/>
                  <a:pt x="3593904" y="949140"/>
                  <a:pt x="3567983" y="935596"/>
                </a:cubicBezTo>
                <a:cubicBezTo>
                  <a:pt x="3504185" y="939048"/>
                  <a:pt x="3482818" y="922224"/>
                  <a:pt x="3422423" y="932129"/>
                </a:cubicBezTo>
                <a:cubicBezTo>
                  <a:pt x="3369166" y="933413"/>
                  <a:pt x="3329486" y="910108"/>
                  <a:pt x="3310925" y="911072"/>
                </a:cubicBezTo>
                <a:cubicBezTo>
                  <a:pt x="3261363" y="909787"/>
                  <a:pt x="3198415" y="933574"/>
                  <a:pt x="3139421" y="934151"/>
                </a:cubicBezTo>
                <a:cubicBezTo>
                  <a:pt x="3088799" y="931012"/>
                  <a:pt x="3038941" y="938464"/>
                  <a:pt x="2996922" y="927537"/>
                </a:cubicBezTo>
                <a:cubicBezTo>
                  <a:pt x="2992673" y="929234"/>
                  <a:pt x="2987900" y="930498"/>
                  <a:pt x="2982785" y="931453"/>
                </a:cubicBezTo>
                <a:lnTo>
                  <a:pt x="2967478" y="933397"/>
                </a:lnTo>
                <a:lnTo>
                  <a:pt x="2948552" y="932961"/>
                </a:lnTo>
                <a:lnTo>
                  <a:pt x="2944404" y="934452"/>
                </a:lnTo>
                <a:lnTo>
                  <a:pt x="2908608" y="937205"/>
                </a:lnTo>
                <a:lnTo>
                  <a:pt x="2904443" y="936455"/>
                </a:lnTo>
                <a:lnTo>
                  <a:pt x="2868935" y="938022"/>
                </a:lnTo>
                <a:lnTo>
                  <a:pt x="2868586" y="937487"/>
                </a:lnTo>
                <a:cubicBezTo>
                  <a:pt x="2866994" y="936327"/>
                  <a:pt x="2864292" y="935538"/>
                  <a:pt x="2859191" y="935503"/>
                </a:cubicBezTo>
                <a:cubicBezTo>
                  <a:pt x="2869075" y="927418"/>
                  <a:pt x="2856828" y="932364"/>
                  <a:pt x="2840915" y="932977"/>
                </a:cubicBezTo>
                <a:lnTo>
                  <a:pt x="2763509" y="921850"/>
                </a:lnTo>
                <a:lnTo>
                  <a:pt x="2756121" y="921864"/>
                </a:lnTo>
                <a:cubicBezTo>
                  <a:pt x="2756081" y="921822"/>
                  <a:pt x="2756039" y="921781"/>
                  <a:pt x="2755998" y="921739"/>
                </a:cubicBezTo>
                <a:cubicBezTo>
                  <a:pt x="2754445" y="921476"/>
                  <a:pt x="2752036" y="921380"/>
                  <a:pt x="2748255" y="921505"/>
                </a:cubicBezTo>
                <a:lnTo>
                  <a:pt x="2694601" y="915575"/>
                </a:lnTo>
                <a:cubicBezTo>
                  <a:pt x="2671223" y="919874"/>
                  <a:pt x="2666972" y="913376"/>
                  <a:pt x="2635357" y="910976"/>
                </a:cubicBezTo>
                <a:cubicBezTo>
                  <a:pt x="2621906" y="915051"/>
                  <a:pt x="2611315" y="913542"/>
                  <a:pt x="2601047" y="910263"/>
                </a:cubicBezTo>
                <a:cubicBezTo>
                  <a:pt x="2570084" y="912074"/>
                  <a:pt x="2542135" y="907435"/>
                  <a:pt x="2507482" y="906211"/>
                </a:cubicBezTo>
                <a:cubicBezTo>
                  <a:pt x="2469706" y="911437"/>
                  <a:pt x="2450920" y="901812"/>
                  <a:pt x="2413884" y="900545"/>
                </a:cubicBezTo>
                <a:cubicBezTo>
                  <a:pt x="2381338" y="909664"/>
                  <a:pt x="2387753" y="892438"/>
                  <a:pt x="2368912" y="888755"/>
                </a:cubicBezTo>
                <a:lnTo>
                  <a:pt x="2349490" y="889719"/>
                </a:lnTo>
                <a:lnTo>
                  <a:pt x="2344290" y="890584"/>
                </a:lnTo>
                <a:cubicBezTo>
                  <a:pt x="2340673" y="891041"/>
                  <a:pt x="2338228" y="891167"/>
                  <a:pt x="2336488" y="891058"/>
                </a:cubicBezTo>
                <a:lnTo>
                  <a:pt x="2329015" y="891627"/>
                </a:lnTo>
                <a:cubicBezTo>
                  <a:pt x="2316843" y="893039"/>
                  <a:pt x="2305064" y="894669"/>
                  <a:pt x="2293898" y="896431"/>
                </a:cubicBezTo>
                <a:cubicBezTo>
                  <a:pt x="2282637" y="890404"/>
                  <a:pt x="2242346" y="900851"/>
                  <a:pt x="2243927" y="888076"/>
                </a:cubicBezTo>
                <a:cubicBezTo>
                  <a:pt x="2228778" y="890081"/>
                  <a:pt x="2220725" y="895845"/>
                  <a:pt x="2223920" y="887331"/>
                </a:cubicBezTo>
                <a:cubicBezTo>
                  <a:pt x="2218877" y="887756"/>
                  <a:pt x="2215583" y="887254"/>
                  <a:pt x="2213081" y="886302"/>
                </a:cubicBezTo>
                <a:lnTo>
                  <a:pt x="2212307" y="885829"/>
                </a:lnTo>
                <a:lnTo>
                  <a:pt x="2152321" y="894418"/>
                </a:lnTo>
                <a:lnTo>
                  <a:pt x="2140985" y="895968"/>
                </a:lnTo>
                <a:lnTo>
                  <a:pt x="2121210" y="899354"/>
                </a:lnTo>
                <a:lnTo>
                  <a:pt x="2119146" y="899033"/>
                </a:lnTo>
                <a:lnTo>
                  <a:pt x="2105666" y="902240"/>
                </a:lnTo>
                <a:cubicBezTo>
                  <a:pt x="2101407" y="903601"/>
                  <a:pt x="2097735" y="905221"/>
                  <a:pt x="2094924" y="907203"/>
                </a:cubicBezTo>
                <a:cubicBezTo>
                  <a:pt x="2044793" y="900664"/>
                  <a:pt x="2001785" y="912168"/>
                  <a:pt x="1949478" y="913748"/>
                </a:cubicBezTo>
                <a:cubicBezTo>
                  <a:pt x="1891937" y="919585"/>
                  <a:pt x="1810334" y="935486"/>
                  <a:pt x="1749684" y="942223"/>
                </a:cubicBezTo>
                <a:lnTo>
                  <a:pt x="1585576" y="954170"/>
                </a:lnTo>
                <a:cubicBezTo>
                  <a:pt x="1549165" y="943719"/>
                  <a:pt x="1511425" y="950847"/>
                  <a:pt x="1476250" y="950653"/>
                </a:cubicBezTo>
                <a:cubicBezTo>
                  <a:pt x="1488515" y="961596"/>
                  <a:pt x="1432660" y="946795"/>
                  <a:pt x="1433927" y="959926"/>
                </a:cubicBezTo>
                <a:cubicBezTo>
                  <a:pt x="1427485" y="959475"/>
                  <a:pt x="1421205" y="958623"/>
                  <a:pt x="1414893" y="957671"/>
                </a:cubicBezTo>
                <a:lnTo>
                  <a:pt x="1411585" y="957179"/>
                </a:lnTo>
                <a:lnTo>
                  <a:pt x="1398896" y="957460"/>
                </a:lnTo>
                <a:lnTo>
                  <a:pt x="1394632" y="954725"/>
                </a:lnTo>
                <a:lnTo>
                  <a:pt x="1375043" y="953132"/>
                </a:lnTo>
                <a:cubicBezTo>
                  <a:pt x="1367813" y="952970"/>
                  <a:pt x="1360155" y="953305"/>
                  <a:pt x="1351876" y="954436"/>
                </a:cubicBezTo>
                <a:cubicBezTo>
                  <a:pt x="1325912" y="963028"/>
                  <a:pt x="1274459" y="952492"/>
                  <a:pt x="1242676" y="963767"/>
                </a:cubicBezTo>
                <a:cubicBezTo>
                  <a:pt x="1230276" y="966918"/>
                  <a:pt x="1216715" y="977098"/>
                  <a:pt x="1205993" y="974080"/>
                </a:cubicBezTo>
                <a:cubicBezTo>
                  <a:pt x="1174251" y="974112"/>
                  <a:pt x="1086982" y="964420"/>
                  <a:pt x="1052221" y="963954"/>
                </a:cubicBezTo>
                <a:cubicBezTo>
                  <a:pt x="1038515" y="970622"/>
                  <a:pt x="1009522" y="962342"/>
                  <a:pt x="968270" y="964761"/>
                </a:cubicBezTo>
                <a:cubicBezTo>
                  <a:pt x="943437" y="973698"/>
                  <a:pt x="900136" y="991017"/>
                  <a:pt x="874493" y="998122"/>
                </a:cubicBezTo>
                <a:cubicBezTo>
                  <a:pt x="848849" y="1005226"/>
                  <a:pt x="853424" y="1009427"/>
                  <a:pt x="814411" y="1007391"/>
                </a:cubicBezTo>
                <a:cubicBezTo>
                  <a:pt x="765926" y="1022821"/>
                  <a:pt x="732885" y="1009859"/>
                  <a:pt x="688604" y="1015631"/>
                </a:cubicBezTo>
                <a:cubicBezTo>
                  <a:pt x="638045" y="1020877"/>
                  <a:pt x="677999" y="1011556"/>
                  <a:pt x="618171" y="1027260"/>
                </a:cubicBezTo>
                <a:cubicBezTo>
                  <a:pt x="609680" y="1023165"/>
                  <a:pt x="583253" y="1020277"/>
                  <a:pt x="570379" y="1023487"/>
                </a:cubicBezTo>
                <a:cubicBezTo>
                  <a:pt x="543992" y="1022523"/>
                  <a:pt x="505183" y="1001686"/>
                  <a:pt x="482519" y="1002108"/>
                </a:cubicBezTo>
                <a:cubicBezTo>
                  <a:pt x="464011" y="1002285"/>
                  <a:pt x="495211" y="1007995"/>
                  <a:pt x="475319" y="1009922"/>
                </a:cubicBezTo>
                <a:cubicBezTo>
                  <a:pt x="450818" y="1011135"/>
                  <a:pt x="454804" y="1022539"/>
                  <a:pt x="431104" y="1009317"/>
                </a:cubicBezTo>
                <a:cubicBezTo>
                  <a:pt x="406857" y="1014651"/>
                  <a:pt x="399686" y="1008456"/>
                  <a:pt x="363782" y="1007585"/>
                </a:cubicBezTo>
                <a:cubicBezTo>
                  <a:pt x="350440" y="1012231"/>
                  <a:pt x="338145" y="1011245"/>
                  <a:pt x="325533" y="1008502"/>
                </a:cubicBezTo>
                <a:cubicBezTo>
                  <a:pt x="291944" y="1011745"/>
                  <a:pt x="259251" y="1008497"/>
                  <a:pt x="220429" y="1008927"/>
                </a:cubicBezTo>
                <a:cubicBezTo>
                  <a:pt x="180594" y="1015852"/>
                  <a:pt x="156150" y="1007265"/>
                  <a:pt x="114676" y="1007765"/>
                </a:cubicBezTo>
                <a:cubicBezTo>
                  <a:pt x="85718" y="1006195"/>
                  <a:pt x="43316" y="1001491"/>
                  <a:pt x="13470" y="998544"/>
                </a:cubicBezTo>
                <a:lnTo>
                  <a:pt x="0" y="997355"/>
                </a:lnTo>
                <a:close/>
              </a:path>
            </a:pathLst>
          </a:custGeom>
          <a:solidFill>
            <a:srgbClr val="82766A">
              <a:alpha val="14901"/>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0" name="Shape 260"/>
        <p:cNvGrpSpPr/>
        <p:nvPr/>
      </p:nvGrpSpPr>
      <p:grpSpPr>
        <a:xfrm>
          <a:off x="0" y="0"/>
          <a:ext cx="0" cy="0"/>
          <a:chOff x="0" y="0"/>
          <a:chExt cx="0" cy="0"/>
        </a:xfrm>
      </p:grpSpPr>
      <p:sp>
        <p:nvSpPr>
          <p:cNvPr id="261" name="Google Shape;261;p38"/>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2" name="Google Shape;262;p38"/>
          <p:cNvSpPr/>
          <p:nvPr/>
        </p:nvSpPr>
        <p:spPr>
          <a:xfrm>
            <a:off x="0" y="0"/>
            <a:ext cx="9141714"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3" name="Google Shape;263;p38"/>
          <p:cNvSpPr/>
          <p:nvPr/>
        </p:nvSpPr>
        <p:spPr>
          <a:xfrm flipH="1" rot="5400000">
            <a:off x="-1057563" y="1057561"/>
            <a:ext cx="5143500" cy="3028377"/>
          </a:xfrm>
          <a:prstGeom prst="rect">
            <a:avLst/>
          </a:prstGeom>
          <a:gradFill>
            <a:gsLst>
              <a:gs pos="0">
                <a:srgbClr val="000000"/>
              </a:gs>
              <a:gs pos="8000">
                <a:srgbClr val="000000"/>
              </a:gs>
              <a:gs pos="100000">
                <a:srgbClr val="0F4861"/>
              </a:gs>
            </a:gsLst>
            <a:lin ang="30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4" name="Google Shape;264;p38"/>
          <p:cNvSpPr/>
          <p:nvPr/>
        </p:nvSpPr>
        <p:spPr>
          <a:xfrm flipH="1" rot="5400000">
            <a:off x="-1057564" y="1065164"/>
            <a:ext cx="5143499" cy="3028379"/>
          </a:xfrm>
          <a:prstGeom prst="rect">
            <a:avLst/>
          </a:prstGeom>
          <a:gradFill>
            <a:gsLst>
              <a:gs pos="0">
                <a:srgbClr val="000000">
                  <a:alpha val="0"/>
                </a:srgbClr>
              </a:gs>
              <a:gs pos="99000">
                <a:srgbClr val="156082">
                  <a:alpha val="45882"/>
                </a:srgbClr>
              </a:gs>
              <a:gs pos="100000">
                <a:srgbClr val="156082">
                  <a:alpha val="45882"/>
                </a:srgbClr>
              </a:gs>
            </a:gsLst>
            <a:lin ang="18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5" name="Google Shape;265;p38"/>
          <p:cNvSpPr/>
          <p:nvPr/>
        </p:nvSpPr>
        <p:spPr>
          <a:xfrm flipH="1" rot="5400000">
            <a:off x="575942" y="2691064"/>
            <a:ext cx="1876484" cy="3028381"/>
          </a:xfrm>
          <a:prstGeom prst="rect">
            <a:avLst/>
          </a:prstGeom>
          <a:gradFill>
            <a:gsLst>
              <a:gs pos="0">
                <a:srgbClr val="156082">
                  <a:alpha val="28627"/>
                </a:srgbClr>
              </a:gs>
              <a:gs pos="2000">
                <a:srgbClr val="156082">
                  <a:alpha val="28627"/>
                </a:srgbClr>
              </a:gs>
              <a:gs pos="100000">
                <a:srgbClr val="000000">
                  <a:alpha val="29803"/>
                </a:srgbClr>
              </a:gs>
            </a:gsLst>
            <a:lin ang="78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6" name="Google Shape;266;p38"/>
          <p:cNvSpPr/>
          <p:nvPr/>
        </p:nvSpPr>
        <p:spPr>
          <a:xfrm rot="-964587">
            <a:off x="-376303" y="727289"/>
            <a:ext cx="2925268" cy="313421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156082">
                  <a:alpha val="42745"/>
                </a:srgbClr>
              </a:gs>
            </a:gsLst>
            <a:lin ang="18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7" name="Google Shape;267;p38"/>
          <p:cNvSpPr/>
          <p:nvPr/>
        </p:nvSpPr>
        <p:spPr>
          <a:xfrm flipH="1" rot="5400000">
            <a:off x="-1057570" y="1049957"/>
            <a:ext cx="5143502" cy="3028376"/>
          </a:xfrm>
          <a:prstGeom prst="rect">
            <a:avLst/>
          </a:prstGeom>
          <a:gradFill>
            <a:gsLst>
              <a:gs pos="0">
                <a:srgbClr val="000000">
                  <a:alpha val="0"/>
                </a:srgbClr>
              </a:gs>
              <a:gs pos="99000">
                <a:srgbClr val="43AFE2">
                  <a:alpha val="10980"/>
                </a:srgbClr>
              </a:gs>
              <a:gs pos="100000">
                <a:srgbClr val="43AFE2">
                  <a:alpha val="10980"/>
                </a:srgbClr>
              </a:gs>
            </a:gsLst>
            <a:lin ang="72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68" name="Google Shape;268;p38"/>
          <p:cNvSpPr txBox="1"/>
          <p:nvPr>
            <p:ph type="title"/>
          </p:nvPr>
        </p:nvSpPr>
        <p:spPr>
          <a:xfrm>
            <a:off x="350041" y="440141"/>
            <a:ext cx="2401025" cy="2540623"/>
          </a:xfrm>
          <a:prstGeom prst="rect">
            <a:avLst/>
          </a:prstGeom>
          <a:noFill/>
          <a:ln>
            <a:noFill/>
          </a:ln>
        </p:spPr>
        <p:txBody>
          <a:bodyPr anchorCtr="0" anchor="b" bIns="34275" lIns="68575" spcFirstLastPara="1" rIns="68575" wrap="square" tIns="34275">
            <a:normAutofit/>
          </a:bodyPr>
          <a:lstStyle/>
          <a:p>
            <a:pPr indent="0" lvl="0" marL="0" rtl="0" algn="r">
              <a:lnSpc>
                <a:spcPct val="90000"/>
              </a:lnSpc>
              <a:spcBef>
                <a:spcPts val="0"/>
              </a:spcBef>
              <a:spcAft>
                <a:spcPts val="0"/>
              </a:spcAft>
              <a:buClr>
                <a:srgbClr val="FFFFFF"/>
              </a:buClr>
              <a:buSzPts val="3000"/>
              <a:buFont typeface="Play"/>
              <a:buNone/>
            </a:pPr>
            <a:r>
              <a:rPr lang="en" sz="3000">
                <a:solidFill>
                  <a:srgbClr val="FFFFFF"/>
                </a:solidFill>
              </a:rPr>
              <a:t>Business Insights &amp; Conclusion</a:t>
            </a:r>
            <a:endParaRPr/>
          </a:p>
        </p:txBody>
      </p:sp>
      <p:sp>
        <p:nvSpPr>
          <p:cNvPr id="269" name="Google Shape;269;p38"/>
          <p:cNvSpPr txBox="1"/>
          <p:nvPr>
            <p:ph idx="1" type="body"/>
          </p:nvPr>
        </p:nvSpPr>
        <p:spPr>
          <a:xfrm>
            <a:off x="3592566" y="447801"/>
            <a:ext cx="5126170" cy="4263104"/>
          </a:xfrm>
          <a:prstGeom prst="rect">
            <a:avLst/>
          </a:prstGeom>
          <a:noFill/>
          <a:ln>
            <a:noFill/>
          </a:ln>
        </p:spPr>
        <p:txBody>
          <a:bodyPr anchorCtr="0" anchor="ctr" bIns="34275" lIns="68575" spcFirstLastPara="1" rIns="68575" wrap="square" tIns="34275">
            <a:normAutofit fontScale="70000" lnSpcReduction="20000"/>
          </a:bodyPr>
          <a:lstStyle/>
          <a:p>
            <a:pPr indent="0" lvl="0" marL="0" rtl="0" algn="l">
              <a:lnSpc>
                <a:spcPct val="90000"/>
              </a:lnSpc>
              <a:spcBef>
                <a:spcPts val="0"/>
              </a:spcBef>
              <a:spcAft>
                <a:spcPts val="0"/>
              </a:spcAft>
              <a:buClr>
                <a:schemeClr val="dk1"/>
              </a:buClr>
              <a:buSzPct val="100000"/>
              <a:buNone/>
            </a:pPr>
            <a:r>
              <a:rPr b="1" lang="en"/>
              <a:t>Top Churn Drivers</a:t>
            </a:r>
            <a:r>
              <a:rPr lang="en"/>
              <a:t>: </a:t>
            </a:r>
            <a:endParaRPr/>
          </a:p>
          <a:p>
            <a:pPr indent="-181609" lvl="1" marL="520700" rtl="0" algn="l">
              <a:lnSpc>
                <a:spcPct val="90000"/>
              </a:lnSpc>
              <a:spcBef>
                <a:spcPts val="800"/>
              </a:spcBef>
              <a:spcAft>
                <a:spcPts val="0"/>
              </a:spcAft>
              <a:buClr>
                <a:schemeClr val="dk1"/>
              </a:buClr>
              <a:buSzPct val="100000"/>
              <a:buChar char="•"/>
            </a:pPr>
            <a:r>
              <a:rPr lang="en"/>
              <a:t>Month-to-month contracts, fiber optic internet, lack of add-ons (online security, tech support), manual payment methods, senior &amp; single customers without dependents, and early tenure (0–3 months).</a:t>
            </a:r>
            <a:endParaRPr/>
          </a:p>
          <a:p>
            <a:pPr indent="0" lvl="0" marL="0" rtl="0" algn="l">
              <a:lnSpc>
                <a:spcPct val="90000"/>
              </a:lnSpc>
              <a:spcBef>
                <a:spcPts val="900"/>
              </a:spcBef>
              <a:spcAft>
                <a:spcPts val="0"/>
              </a:spcAft>
              <a:buClr>
                <a:schemeClr val="dk1"/>
              </a:buClr>
              <a:buSzPct val="100000"/>
              <a:buNone/>
            </a:pPr>
            <a:r>
              <a:rPr lang="en"/>
              <a:t> </a:t>
            </a:r>
            <a:r>
              <a:rPr b="1" lang="en"/>
              <a:t>High-Risk Profiles</a:t>
            </a:r>
            <a:r>
              <a:rPr lang="en"/>
              <a:t>: </a:t>
            </a:r>
            <a:endParaRPr/>
          </a:p>
          <a:p>
            <a:pPr indent="-181609" lvl="1" marL="520700" rtl="0" algn="l">
              <a:lnSpc>
                <a:spcPct val="90000"/>
              </a:lnSpc>
              <a:spcBef>
                <a:spcPts val="800"/>
              </a:spcBef>
              <a:spcAft>
                <a:spcPts val="0"/>
              </a:spcAft>
              <a:buClr>
                <a:schemeClr val="dk1"/>
              </a:buClr>
              <a:buSzPct val="100000"/>
              <a:buChar char="•"/>
            </a:pPr>
            <a:r>
              <a:rPr lang="en"/>
              <a:t>New customers (&lt;12 months),  fiber optic users without protective services, seniors, singles without dependents, and customers in specific high churn zip codes.</a:t>
            </a:r>
            <a:endParaRPr/>
          </a:p>
          <a:p>
            <a:pPr indent="0" lvl="0" marL="0" rtl="0" algn="l">
              <a:lnSpc>
                <a:spcPct val="90000"/>
              </a:lnSpc>
              <a:spcBef>
                <a:spcPts val="900"/>
              </a:spcBef>
              <a:spcAft>
                <a:spcPts val="0"/>
              </a:spcAft>
              <a:buClr>
                <a:schemeClr val="dk1"/>
              </a:buClr>
              <a:buSzPct val="100000"/>
              <a:buNone/>
            </a:pPr>
            <a:r>
              <a:rPr lang="en"/>
              <a:t> </a:t>
            </a:r>
            <a:r>
              <a:rPr b="1" lang="en"/>
              <a:t>Model Performance</a:t>
            </a:r>
            <a:r>
              <a:rPr lang="en"/>
              <a:t>: </a:t>
            </a:r>
            <a:endParaRPr/>
          </a:p>
          <a:p>
            <a:pPr indent="-181609" lvl="1" marL="520700" rtl="0" algn="l">
              <a:lnSpc>
                <a:spcPct val="90000"/>
              </a:lnSpc>
              <a:spcBef>
                <a:spcPts val="800"/>
              </a:spcBef>
              <a:spcAft>
                <a:spcPts val="0"/>
              </a:spcAft>
              <a:buClr>
                <a:schemeClr val="dk1"/>
              </a:buClr>
              <a:buSzPct val="100000"/>
              <a:buChar char="•"/>
            </a:pPr>
            <a:r>
              <a:rPr lang="en"/>
              <a:t>Random Forest: 79.98% accuracy for daily scoring</a:t>
            </a:r>
            <a:endParaRPr/>
          </a:p>
          <a:p>
            <a:pPr indent="-181609" lvl="1" marL="520700" rtl="0" algn="l">
              <a:lnSpc>
                <a:spcPct val="90000"/>
              </a:lnSpc>
              <a:spcBef>
                <a:spcPts val="400"/>
              </a:spcBef>
              <a:spcAft>
                <a:spcPts val="0"/>
              </a:spcAft>
              <a:buClr>
                <a:schemeClr val="dk1"/>
              </a:buClr>
              <a:buSzPct val="100000"/>
              <a:buChar char="•"/>
            </a:pPr>
            <a:r>
              <a:rPr lang="en"/>
              <a:t>XGBoost + SHAP: 85.54% AUROC for strategic insights</a:t>
            </a:r>
            <a:endParaRPr/>
          </a:p>
          <a:p>
            <a:pPr indent="-181609" lvl="1" marL="520700" rtl="0" algn="l">
              <a:lnSpc>
                <a:spcPct val="90000"/>
              </a:lnSpc>
              <a:spcBef>
                <a:spcPts val="400"/>
              </a:spcBef>
              <a:spcAft>
                <a:spcPts val="0"/>
              </a:spcAft>
              <a:buClr>
                <a:schemeClr val="dk1"/>
              </a:buClr>
              <a:buSzPct val="100000"/>
              <a:buChar char="•"/>
            </a:pPr>
            <a:r>
              <a:rPr lang="en"/>
              <a:t>Robust churn prediction achieved through a hybrid Random Forest–XGBoost model, adaptable across varied customer segments.</a:t>
            </a:r>
            <a:endParaRPr/>
          </a:p>
          <a:p>
            <a:pPr indent="0" lvl="0" marL="0" rtl="0" algn="l">
              <a:lnSpc>
                <a:spcPct val="90000"/>
              </a:lnSpc>
              <a:spcBef>
                <a:spcPts val="900"/>
              </a:spcBef>
              <a:spcAft>
                <a:spcPts val="0"/>
              </a:spcAft>
              <a:buClr>
                <a:schemeClr val="dk1"/>
              </a:buClr>
              <a:buSzPct val="100000"/>
              <a:buNone/>
            </a:pPr>
            <a:r>
              <a:rPr b="1" lang="en"/>
              <a:t>Impact</a:t>
            </a:r>
            <a:r>
              <a:rPr lang="en"/>
              <a:t>: </a:t>
            </a:r>
            <a:endParaRPr/>
          </a:p>
          <a:p>
            <a:pPr indent="-181609" lvl="1" marL="520700" rtl="0" algn="l">
              <a:lnSpc>
                <a:spcPct val="90000"/>
              </a:lnSpc>
              <a:spcBef>
                <a:spcPts val="800"/>
              </a:spcBef>
              <a:spcAft>
                <a:spcPts val="0"/>
              </a:spcAft>
              <a:buClr>
                <a:schemeClr val="dk1"/>
              </a:buClr>
              <a:buSzPct val="100000"/>
              <a:buChar char="•"/>
            </a:pPr>
            <a:r>
              <a:rPr lang="en"/>
              <a:t>$55K saved annually, reduced false positives, improved targeting.</a:t>
            </a:r>
            <a:endParaRPr/>
          </a:p>
          <a:p>
            <a:pPr indent="0" lvl="0" marL="0" rtl="0" algn="l">
              <a:lnSpc>
                <a:spcPct val="90000"/>
              </a:lnSpc>
              <a:spcBef>
                <a:spcPts val="900"/>
              </a:spcBef>
              <a:spcAft>
                <a:spcPts val="0"/>
              </a:spcAft>
              <a:buClr>
                <a:schemeClr val="dk1"/>
              </a:buClr>
              <a:buSzPct val="100000"/>
              <a:buNone/>
            </a:pPr>
            <a:r>
              <a:rPr b="1" lang="en"/>
              <a:t>Outcome</a:t>
            </a:r>
            <a:r>
              <a:rPr lang="en"/>
              <a:t>: </a:t>
            </a:r>
            <a:endParaRPr/>
          </a:p>
          <a:p>
            <a:pPr indent="-181609" lvl="1" marL="520700" rtl="0" algn="l">
              <a:lnSpc>
                <a:spcPct val="90000"/>
              </a:lnSpc>
              <a:spcBef>
                <a:spcPts val="800"/>
              </a:spcBef>
              <a:spcAft>
                <a:spcPts val="0"/>
              </a:spcAft>
              <a:buClr>
                <a:schemeClr val="dk1"/>
              </a:buClr>
              <a:buSzPct val="100000"/>
              <a:buChar char="•"/>
            </a:pPr>
            <a:r>
              <a:rPr lang="en"/>
              <a:t>Shift from reactive churn response to proactive, personalized retention strategy.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sp>
        <p:nvSpPr>
          <p:cNvPr id="274" name="Google Shape;274;p39"/>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5" name="Google Shape;275;p39"/>
          <p:cNvSpPr/>
          <p:nvPr/>
        </p:nvSpPr>
        <p:spPr>
          <a:xfrm>
            <a:off x="0" y="0"/>
            <a:ext cx="9141714"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6" name="Google Shape;276;p39"/>
          <p:cNvSpPr/>
          <p:nvPr/>
        </p:nvSpPr>
        <p:spPr>
          <a:xfrm flipH="1" rot="5400000">
            <a:off x="-1057563" y="1057561"/>
            <a:ext cx="5143500" cy="3028377"/>
          </a:xfrm>
          <a:prstGeom prst="rect">
            <a:avLst/>
          </a:prstGeom>
          <a:gradFill>
            <a:gsLst>
              <a:gs pos="0">
                <a:srgbClr val="000000"/>
              </a:gs>
              <a:gs pos="8000">
                <a:srgbClr val="000000"/>
              </a:gs>
              <a:gs pos="100000">
                <a:srgbClr val="0F4861"/>
              </a:gs>
            </a:gsLst>
            <a:lin ang="30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7" name="Google Shape;277;p39"/>
          <p:cNvSpPr/>
          <p:nvPr/>
        </p:nvSpPr>
        <p:spPr>
          <a:xfrm flipH="1" rot="5400000">
            <a:off x="-1057564" y="1065164"/>
            <a:ext cx="5143499" cy="3028379"/>
          </a:xfrm>
          <a:prstGeom prst="rect">
            <a:avLst/>
          </a:prstGeom>
          <a:gradFill>
            <a:gsLst>
              <a:gs pos="0">
                <a:srgbClr val="000000">
                  <a:alpha val="0"/>
                </a:srgbClr>
              </a:gs>
              <a:gs pos="99000">
                <a:srgbClr val="156082">
                  <a:alpha val="45882"/>
                </a:srgbClr>
              </a:gs>
              <a:gs pos="100000">
                <a:srgbClr val="156082">
                  <a:alpha val="45882"/>
                </a:srgbClr>
              </a:gs>
            </a:gsLst>
            <a:lin ang="18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8" name="Google Shape;278;p39"/>
          <p:cNvSpPr/>
          <p:nvPr/>
        </p:nvSpPr>
        <p:spPr>
          <a:xfrm flipH="1" rot="5400000">
            <a:off x="575942" y="2691064"/>
            <a:ext cx="1876484" cy="3028381"/>
          </a:xfrm>
          <a:prstGeom prst="rect">
            <a:avLst/>
          </a:prstGeom>
          <a:gradFill>
            <a:gsLst>
              <a:gs pos="0">
                <a:srgbClr val="156082">
                  <a:alpha val="28627"/>
                </a:srgbClr>
              </a:gs>
              <a:gs pos="2000">
                <a:srgbClr val="156082">
                  <a:alpha val="28627"/>
                </a:srgbClr>
              </a:gs>
              <a:gs pos="100000">
                <a:srgbClr val="000000">
                  <a:alpha val="29803"/>
                </a:srgbClr>
              </a:gs>
            </a:gsLst>
            <a:lin ang="78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79" name="Google Shape;279;p39"/>
          <p:cNvSpPr/>
          <p:nvPr/>
        </p:nvSpPr>
        <p:spPr>
          <a:xfrm rot="-964587">
            <a:off x="-376303" y="727289"/>
            <a:ext cx="2925268" cy="313421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156082">
                  <a:alpha val="42745"/>
                </a:srgbClr>
              </a:gs>
            </a:gsLst>
            <a:lin ang="18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0" name="Google Shape;280;p39"/>
          <p:cNvSpPr/>
          <p:nvPr/>
        </p:nvSpPr>
        <p:spPr>
          <a:xfrm flipH="1" rot="5400000">
            <a:off x="-1057570" y="1049957"/>
            <a:ext cx="5143502" cy="3028376"/>
          </a:xfrm>
          <a:prstGeom prst="rect">
            <a:avLst/>
          </a:prstGeom>
          <a:gradFill>
            <a:gsLst>
              <a:gs pos="0">
                <a:srgbClr val="000000">
                  <a:alpha val="0"/>
                </a:srgbClr>
              </a:gs>
              <a:gs pos="99000">
                <a:srgbClr val="43AFE2">
                  <a:alpha val="10980"/>
                </a:srgbClr>
              </a:gs>
              <a:gs pos="100000">
                <a:srgbClr val="43AFE2">
                  <a:alpha val="10980"/>
                </a:srgbClr>
              </a:gs>
            </a:gsLst>
            <a:lin ang="72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1" name="Google Shape;281;p39"/>
          <p:cNvSpPr txBox="1"/>
          <p:nvPr>
            <p:ph type="title"/>
          </p:nvPr>
        </p:nvSpPr>
        <p:spPr>
          <a:xfrm>
            <a:off x="350041" y="440141"/>
            <a:ext cx="2401025" cy="2540623"/>
          </a:xfrm>
          <a:prstGeom prst="rect">
            <a:avLst/>
          </a:prstGeom>
          <a:noFill/>
          <a:ln>
            <a:noFill/>
          </a:ln>
        </p:spPr>
        <p:txBody>
          <a:bodyPr anchorCtr="0" anchor="b" bIns="34275" lIns="68575" spcFirstLastPara="1" rIns="68575" wrap="square" tIns="34275">
            <a:normAutofit/>
          </a:bodyPr>
          <a:lstStyle/>
          <a:p>
            <a:pPr indent="0" lvl="0" marL="0" rtl="0" algn="r">
              <a:lnSpc>
                <a:spcPct val="90000"/>
              </a:lnSpc>
              <a:spcBef>
                <a:spcPts val="0"/>
              </a:spcBef>
              <a:spcAft>
                <a:spcPts val="0"/>
              </a:spcAft>
              <a:buClr>
                <a:srgbClr val="FFFFFF"/>
              </a:buClr>
              <a:buSzPts val="2100"/>
              <a:buFont typeface="Play"/>
              <a:buNone/>
            </a:pPr>
            <a:r>
              <a:rPr lang="en" sz="2100">
                <a:solidFill>
                  <a:srgbClr val="FFFFFF"/>
                </a:solidFill>
              </a:rPr>
              <a:t>Strategic Recommendations</a:t>
            </a:r>
            <a:endParaRPr/>
          </a:p>
        </p:txBody>
      </p:sp>
      <p:sp>
        <p:nvSpPr>
          <p:cNvPr id="282" name="Google Shape;282;p39"/>
          <p:cNvSpPr txBox="1"/>
          <p:nvPr>
            <p:ph idx="1" type="body"/>
          </p:nvPr>
        </p:nvSpPr>
        <p:spPr>
          <a:xfrm>
            <a:off x="3552541" y="447801"/>
            <a:ext cx="5126171" cy="4263104"/>
          </a:xfrm>
          <a:prstGeom prst="rect">
            <a:avLst/>
          </a:prstGeom>
          <a:noFill/>
          <a:ln>
            <a:noFill/>
          </a:ln>
        </p:spPr>
        <p:txBody>
          <a:bodyPr anchorCtr="0" anchor="ctr" bIns="34275" lIns="68575" spcFirstLastPara="1" rIns="68575" wrap="square" tIns="34275">
            <a:normAutofit fontScale="70000" lnSpcReduction="20000"/>
          </a:bodyPr>
          <a:lstStyle/>
          <a:p>
            <a:pPr indent="0" lvl="0" marL="0" rtl="0" algn="l">
              <a:lnSpc>
                <a:spcPct val="90000"/>
              </a:lnSpc>
              <a:spcBef>
                <a:spcPts val="0"/>
              </a:spcBef>
              <a:spcAft>
                <a:spcPts val="0"/>
              </a:spcAft>
              <a:buClr>
                <a:schemeClr val="dk1"/>
              </a:buClr>
              <a:buSzPct val="100000"/>
              <a:buNone/>
            </a:pPr>
            <a:r>
              <a:rPr b="1" lang="en"/>
              <a:t>Retention Focus</a:t>
            </a:r>
            <a:r>
              <a:rPr lang="en"/>
              <a:t>: </a:t>
            </a:r>
            <a:endParaRPr/>
          </a:p>
          <a:p>
            <a:pPr indent="-177165" lvl="1" marL="520700" rtl="0" algn="l">
              <a:lnSpc>
                <a:spcPct val="90000"/>
              </a:lnSpc>
              <a:spcBef>
                <a:spcPts val="900"/>
              </a:spcBef>
              <a:spcAft>
                <a:spcPts val="0"/>
              </a:spcAft>
              <a:buClr>
                <a:schemeClr val="dk1"/>
              </a:buClr>
              <a:buSzPct val="100000"/>
              <a:buChar char="•"/>
            </a:pPr>
            <a:r>
              <a:rPr lang="en" sz="1700"/>
              <a:t>Prioritize onboarding and engagement within the first 3 months to reduce early dropout.</a:t>
            </a:r>
            <a:endParaRPr/>
          </a:p>
          <a:p>
            <a:pPr indent="0" lvl="0" marL="0" rtl="0" algn="l">
              <a:lnSpc>
                <a:spcPct val="90000"/>
              </a:lnSpc>
              <a:spcBef>
                <a:spcPts val="800"/>
              </a:spcBef>
              <a:spcAft>
                <a:spcPts val="0"/>
              </a:spcAft>
              <a:buClr>
                <a:schemeClr val="dk1"/>
              </a:buClr>
              <a:buSzPct val="100000"/>
              <a:buNone/>
            </a:pPr>
            <a:r>
              <a:rPr b="1" lang="en"/>
              <a:t>Contract &amp; Payment</a:t>
            </a:r>
            <a:r>
              <a:rPr lang="en"/>
              <a:t>: </a:t>
            </a:r>
            <a:endParaRPr/>
          </a:p>
          <a:p>
            <a:pPr indent="-177165" lvl="1" marL="520700" rtl="0" algn="l">
              <a:lnSpc>
                <a:spcPct val="90000"/>
              </a:lnSpc>
              <a:spcBef>
                <a:spcPts val="900"/>
              </a:spcBef>
              <a:spcAft>
                <a:spcPts val="0"/>
              </a:spcAft>
              <a:buClr>
                <a:schemeClr val="dk1"/>
              </a:buClr>
              <a:buSzPct val="100000"/>
              <a:buChar char="•"/>
            </a:pPr>
            <a:r>
              <a:rPr lang="en" sz="1700"/>
              <a:t>Incentivize upgrades from month-to-month to annual contracts and automatic payment to reduce churn risk.</a:t>
            </a:r>
            <a:endParaRPr/>
          </a:p>
          <a:p>
            <a:pPr indent="0" lvl="0" marL="0" rtl="0" algn="l">
              <a:lnSpc>
                <a:spcPct val="90000"/>
              </a:lnSpc>
              <a:spcBef>
                <a:spcPts val="800"/>
              </a:spcBef>
              <a:spcAft>
                <a:spcPts val="0"/>
              </a:spcAft>
              <a:buClr>
                <a:schemeClr val="dk1"/>
              </a:buClr>
              <a:buSzPct val="100000"/>
              <a:buNone/>
            </a:pPr>
            <a:r>
              <a:rPr b="1" lang="en"/>
              <a:t>Product Bundling</a:t>
            </a:r>
            <a:r>
              <a:rPr lang="en"/>
              <a:t>: </a:t>
            </a:r>
            <a:endParaRPr/>
          </a:p>
          <a:p>
            <a:pPr indent="-177165" lvl="1" marL="520700" rtl="0" algn="l">
              <a:lnSpc>
                <a:spcPct val="90000"/>
              </a:lnSpc>
              <a:spcBef>
                <a:spcPts val="900"/>
              </a:spcBef>
              <a:spcAft>
                <a:spcPts val="0"/>
              </a:spcAft>
              <a:buClr>
                <a:schemeClr val="dk1"/>
              </a:buClr>
              <a:buSzPct val="100000"/>
              <a:buChar char="•"/>
            </a:pPr>
            <a:r>
              <a:rPr lang="en" sz="1700"/>
              <a:t>Promote online security, tech support, device protection, and backup as bundled offers to enhance value.</a:t>
            </a:r>
            <a:endParaRPr/>
          </a:p>
          <a:p>
            <a:pPr indent="0" lvl="0" marL="0" rtl="0" algn="l">
              <a:lnSpc>
                <a:spcPct val="90000"/>
              </a:lnSpc>
              <a:spcBef>
                <a:spcPts val="800"/>
              </a:spcBef>
              <a:spcAft>
                <a:spcPts val="0"/>
              </a:spcAft>
              <a:buClr>
                <a:schemeClr val="dk1"/>
              </a:buClr>
              <a:buSzPct val="100000"/>
              <a:buNone/>
            </a:pPr>
            <a:r>
              <a:rPr b="1" lang="en"/>
              <a:t>Demographic Tailoring</a:t>
            </a:r>
            <a:r>
              <a:rPr lang="en"/>
              <a:t>: </a:t>
            </a:r>
            <a:endParaRPr/>
          </a:p>
          <a:p>
            <a:pPr indent="-177165" lvl="1" marL="520700" rtl="0" algn="l">
              <a:lnSpc>
                <a:spcPct val="90000"/>
              </a:lnSpc>
              <a:spcBef>
                <a:spcPts val="900"/>
              </a:spcBef>
              <a:spcAft>
                <a:spcPts val="0"/>
              </a:spcAft>
              <a:buClr>
                <a:schemeClr val="dk1"/>
              </a:buClr>
              <a:buSzPct val="100000"/>
              <a:buChar char="•"/>
            </a:pPr>
            <a:r>
              <a:rPr lang="en" sz="1700"/>
              <a:t>Deliver simplified, supportive experiences for seniors and flexible, individualized plans for singles without dependents.</a:t>
            </a:r>
            <a:endParaRPr/>
          </a:p>
          <a:p>
            <a:pPr indent="0" lvl="0" marL="0" rtl="0" algn="l">
              <a:lnSpc>
                <a:spcPct val="90000"/>
              </a:lnSpc>
              <a:spcBef>
                <a:spcPts val="800"/>
              </a:spcBef>
              <a:spcAft>
                <a:spcPts val="0"/>
              </a:spcAft>
              <a:buClr>
                <a:schemeClr val="dk1"/>
              </a:buClr>
              <a:buSzPct val="100000"/>
              <a:buNone/>
            </a:pPr>
            <a:r>
              <a:rPr b="1" lang="en"/>
              <a:t>Geographic Targeting</a:t>
            </a:r>
            <a:r>
              <a:rPr lang="en"/>
              <a:t>: </a:t>
            </a:r>
            <a:endParaRPr/>
          </a:p>
          <a:p>
            <a:pPr indent="-177165" lvl="1" marL="520700" rtl="0" algn="l">
              <a:lnSpc>
                <a:spcPct val="90000"/>
              </a:lnSpc>
              <a:spcBef>
                <a:spcPts val="900"/>
              </a:spcBef>
              <a:spcAft>
                <a:spcPts val="0"/>
              </a:spcAft>
              <a:buClr>
                <a:schemeClr val="dk1"/>
              </a:buClr>
              <a:buSzPct val="100000"/>
              <a:buChar char="•"/>
            </a:pPr>
            <a:r>
              <a:rPr lang="en" sz="1700"/>
              <a:t>Address service quality and competitive pressures in high churn zip codes via localized campaigns and service improvements.</a:t>
            </a:r>
            <a:endParaRPr/>
          </a:p>
          <a:p>
            <a:pPr indent="0" lvl="0" marL="0" rtl="0" algn="l">
              <a:lnSpc>
                <a:spcPct val="90000"/>
              </a:lnSpc>
              <a:spcBef>
                <a:spcPts val="800"/>
              </a:spcBef>
              <a:spcAft>
                <a:spcPts val="0"/>
              </a:spcAft>
              <a:buClr>
                <a:schemeClr val="dk1"/>
              </a:buClr>
              <a:buSzPct val="100000"/>
              <a:buNone/>
            </a:pPr>
            <a:r>
              <a:rPr b="1" lang="en"/>
              <a:t>Model Utilization</a:t>
            </a:r>
            <a:r>
              <a:rPr lang="en"/>
              <a:t>: </a:t>
            </a:r>
            <a:endParaRPr/>
          </a:p>
          <a:p>
            <a:pPr indent="-177165" lvl="1" marL="520700" rtl="0" algn="l">
              <a:lnSpc>
                <a:spcPct val="90000"/>
              </a:lnSpc>
              <a:spcBef>
                <a:spcPts val="900"/>
              </a:spcBef>
              <a:spcAft>
                <a:spcPts val="0"/>
              </a:spcAft>
              <a:buClr>
                <a:schemeClr val="dk1"/>
              </a:buClr>
              <a:buSzPct val="100000"/>
              <a:buChar char="•"/>
            </a:pPr>
            <a:r>
              <a:rPr lang="en" sz="1700"/>
              <a:t>Use hybrid model churn scores to enable proactive, cost-effective retention campaigns and reduce false positives/negatives.</a:t>
            </a:r>
            <a:endParaRPr/>
          </a:p>
          <a:p>
            <a:pPr indent="-101600" lvl="1" marL="520700" rtl="0" algn="l">
              <a:lnSpc>
                <a:spcPct val="90000"/>
              </a:lnSpc>
              <a:spcBef>
                <a:spcPts val="400"/>
              </a:spcBef>
              <a:spcAft>
                <a:spcPts val="0"/>
              </a:spcAft>
              <a:buClr>
                <a:schemeClr val="dk1"/>
              </a:buClr>
              <a:buSzPct val="10000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6" name="Shape 286"/>
        <p:cNvGrpSpPr/>
        <p:nvPr/>
      </p:nvGrpSpPr>
      <p:grpSpPr>
        <a:xfrm>
          <a:off x="0" y="0"/>
          <a:ext cx="0" cy="0"/>
          <a:chOff x="0" y="0"/>
          <a:chExt cx="0" cy="0"/>
        </a:xfrm>
      </p:grpSpPr>
      <p:sp>
        <p:nvSpPr>
          <p:cNvPr id="287" name="Google Shape;287;p40"/>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8" name="Google Shape;288;p40"/>
          <p:cNvSpPr/>
          <p:nvPr/>
        </p:nvSpPr>
        <p:spPr>
          <a:xfrm flipH="1" rot="5400000">
            <a:off x="-1057563" y="1057561"/>
            <a:ext cx="5143500" cy="3028377"/>
          </a:xfrm>
          <a:prstGeom prst="rect">
            <a:avLst/>
          </a:prstGeom>
          <a:gradFill>
            <a:gsLst>
              <a:gs pos="0">
                <a:srgbClr val="000000"/>
              </a:gs>
              <a:gs pos="8000">
                <a:srgbClr val="000000"/>
              </a:gs>
              <a:gs pos="100000">
                <a:srgbClr val="0F4861"/>
              </a:gs>
            </a:gsLst>
            <a:lin ang="30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89" name="Google Shape;289;p40"/>
          <p:cNvSpPr/>
          <p:nvPr/>
        </p:nvSpPr>
        <p:spPr>
          <a:xfrm flipH="1" rot="5400000">
            <a:off x="-1057564" y="1065164"/>
            <a:ext cx="5143499" cy="3028379"/>
          </a:xfrm>
          <a:prstGeom prst="rect">
            <a:avLst/>
          </a:prstGeom>
          <a:gradFill>
            <a:gsLst>
              <a:gs pos="0">
                <a:srgbClr val="000000">
                  <a:alpha val="0"/>
                </a:srgbClr>
              </a:gs>
              <a:gs pos="99000">
                <a:srgbClr val="156082">
                  <a:alpha val="45882"/>
                </a:srgbClr>
              </a:gs>
              <a:gs pos="100000">
                <a:srgbClr val="156082">
                  <a:alpha val="45882"/>
                </a:srgbClr>
              </a:gs>
            </a:gsLst>
            <a:lin ang="18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0" name="Google Shape;290;p40"/>
          <p:cNvSpPr/>
          <p:nvPr/>
        </p:nvSpPr>
        <p:spPr>
          <a:xfrm flipH="1" rot="5400000">
            <a:off x="575942" y="2691064"/>
            <a:ext cx="1876484" cy="3028381"/>
          </a:xfrm>
          <a:prstGeom prst="rect">
            <a:avLst/>
          </a:prstGeom>
          <a:gradFill>
            <a:gsLst>
              <a:gs pos="0">
                <a:srgbClr val="156082">
                  <a:alpha val="28627"/>
                </a:srgbClr>
              </a:gs>
              <a:gs pos="2000">
                <a:srgbClr val="156082">
                  <a:alpha val="28627"/>
                </a:srgbClr>
              </a:gs>
              <a:gs pos="100000">
                <a:srgbClr val="000000">
                  <a:alpha val="29803"/>
                </a:srgbClr>
              </a:gs>
            </a:gsLst>
            <a:lin ang="78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1" name="Google Shape;291;p40"/>
          <p:cNvSpPr/>
          <p:nvPr/>
        </p:nvSpPr>
        <p:spPr>
          <a:xfrm rot="-964587">
            <a:off x="-376303" y="727289"/>
            <a:ext cx="2925268" cy="313421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156082">
                  <a:alpha val="42745"/>
                </a:srgbClr>
              </a:gs>
            </a:gsLst>
            <a:lin ang="18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2" name="Google Shape;292;p40"/>
          <p:cNvSpPr/>
          <p:nvPr/>
        </p:nvSpPr>
        <p:spPr>
          <a:xfrm flipH="1" rot="5400000">
            <a:off x="-1057571" y="1057559"/>
            <a:ext cx="5143502" cy="3028376"/>
          </a:xfrm>
          <a:prstGeom prst="rect">
            <a:avLst/>
          </a:prstGeom>
          <a:gradFill>
            <a:gsLst>
              <a:gs pos="0">
                <a:srgbClr val="000000">
                  <a:alpha val="0"/>
                </a:srgbClr>
              </a:gs>
              <a:gs pos="99000">
                <a:srgbClr val="43AFE2">
                  <a:alpha val="10980"/>
                </a:srgbClr>
              </a:gs>
              <a:gs pos="100000">
                <a:srgbClr val="43AFE2">
                  <a:alpha val="10980"/>
                </a:srgbClr>
              </a:gs>
            </a:gsLst>
            <a:lin ang="72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93" name="Google Shape;293;p40"/>
          <p:cNvSpPr txBox="1"/>
          <p:nvPr>
            <p:ph type="title"/>
          </p:nvPr>
        </p:nvSpPr>
        <p:spPr>
          <a:xfrm>
            <a:off x="205150" y="1262825"/>
            <a:ext cx="2667000" cy="1797300"/>
          </a:xfrm>
          <a:prstGeom prst="rect">
            <a:avLst/>
          </a:prstGeom>
          <a:noFill/>
          <a:ln>
            <a:noFill/>
          </a:ln>
        </p:spPr>
        <p:txBody>
          <a:bodyPr anchorCtr="0" anchor="b" bIns="34275" lIns="68575" spcFirstLastPara="1" rIns="68575" wrap="square" tIns="34275">
            <a:normAutofit/>
          </a:bodyPr>
          <a:lstStyle/>
          <a:p>
            <a:pPr indent="0" lvl="0" marL="0" rtl="0" algn="r">
              <a:lnSpc>
                <a:spcPct val="90000"/>
              </a:lnSpc>
              <a:spcBef>
                <a:spcPts val="0"/>
              </a:spcBef>
              <a:spcAft>
                <a:spcPts val="0"/>
              </a:spcAft>
              <a:buClr>
                <a:srgbClr val="FFFFFF"/>
              </a:buClr>
              <a:buSzPts val="2700"/>
              <a:buFont typeface="Play"/>
              <a:buNone/>
            </a:pPr>
            <a:r>
              <a:rPr lang="en" sz="2700">
                <a:solidFill>
                  <a:srgbClr val="FFFFFF"/>
                </a:solidFill>
              </a:rPr>
              <a:t>Implementation Roadmap</a:t>
            </a:r>
            <a:endParaRPr/>
          </a:p>
        </p:txBody>
      </p:sp>
      <p:grpSp>
        <p:nvGrpSpPr>
          <p:cNvPr id="294" name="Google Shape;294;p40"/>
          <p:cNvGrpSpPr/>
          <p:nvPr/>
        </p:nvGrpSpPr>
        <p:grpSpPr>
          <a:xfrm>
            <a:off x="3680595" y="832589"/>
            <a:ext cx="4996511" cy="3550921"/>
            <a:chOff x="2408" y="359679"/>
            <a:chExt cx="6662015" cy="4734561"/>
          </a:xfrm>
        </p:grpSpPr>
        <p:sp>
          <p:nvSpPr>
            <p:cNvPr id="295" name="Google Shape;295;p40"/>
            <p:cNvSpPr/>
            <p:nvPr/>
          </p:nvSpPr>
          <p:spPr>
            <a:xfrm>
              <a:off x="2408" y="359679"/>
              <a:ext cx="2242894" cy="672868"/>
            </a:xfrm>
            <a:prstGeom prst="chevron">
              <a:avLst>
                <a:gd fmla="val 30000" name="adj"/>
              </a:avLst>
            </a:prstGeom>
            <a:gradFill>
              <a:gsLst>
                <a:gs pos="0">
                  <a:srgbClr val="AB4E9D"/>
                </a:gs>
                <a:gs pos="50000">
                  <a:srgbClr val="A62094"/>
                </a:gs>
                <a:gs pos="100000">
                  <a:srgbClr val="961886"/>
                </a:gs>
              </a:gsLst>
              <a:lin ang="5400000" scaled="0"/>
            </a:gradFill>
            <a:ln cap="flat" cmpd="sng" w="12700">
              <a:solidFill>
                <a:srgbClr val="A02891"/>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6" name="Google Shape;296;p40"/>
            <p:cNvSpPr txBox="1"/>
            <p:nvPr/>
          </p:nvSpPr>
          <p:spPr>
            <a:xfrm>
              <a:off x="204268" y="359679"/>
              <a:ext cx="1839174" cy="672868"/>
            </a:xfrm>
            <a:prstGeom prst="rect">
              <a:avLst/>
            </a:prstGeom>
            <a:noFill/>
            <a:ln>
              <a:noFill/>
            </a:ln>
          </p:spPr>
          <p:txBody>
            <a:bodyPr anchorCtr="0" anchor="ctr" bIns="62300" lIns="62300" spcFirstLastPara="1" rIns="62300" wrap="square" tIns="62300">
              <a:noAutofit/>
            </a:bodyPr>
            <a:lstStyle/>
            <a:p>
              <a:pPr indent="0" lvl="0" marL="0" marR="0" rtl="0" algn="ctr">
                <a:lnSpc>
                  <a:spcPct val="90000"/>
                </a:lnSpc>
                <a:spcBef>
                  <a:spcPts val="0"/>
                </a:spcBef>
                <a:spcAft>
                  <a:spcPts val="0"/>
                </a:spcAft>
                <a:buClr>
                  <a:schemeClr val="lt1"/>
                </a:buClr>
                <a:buSzPts val="2100"/>
                <a:buFont typeface="Arial"/>
                <a:buNone/>
              </a:pPr>
              <a:r>
                <a:rPr b="0" i="0" lang="en" sz="2100" u="none" cap="none" strike="noStrike">
                  <a:solidFill>
                    <a:schemeClr val="lt1"/>
                  </a:solidFill>
                  <a:latin typeface="Arial"/>
                  <a:ea typeface="Arial"/>
                  <a:cs typeface="Arial"/>
                  <a:sym typeface="Arial"/>
                </a:rPr>
                <a:t>Phase 1</a:t>
              </a:r>
              <a:endParaRPr sz="1100"/>
            </a:p>
          </p:txBody>
        </p:sp>
        <p:sp>
          <p:nvSpPr>
            <p:cNvPr id="297" name="Google Shape;297;p40"/>
            <p:cNvSpPr/>
            <p:nvPr/>
          </p:nvSpPr>
          <p:spPr>
            <a:xfrm>
              <a:off x="2408" y="1032547"/>
              <a:ext cx="2041033" cy="4061693"/>
            </a:xfrm>
            <a:prstGeom prst="rect">
              <a:avLst/>
            </a:prstGeom>
            <a:solidFill>
              <a:srgbClr val="DFCADB">
                <a:alpha val="89803"/>
              </a:srgbClr>
            </a:solidFill>
            <a:ln cap="flat" cmpd="sng" w="12700">
              <a:solidFill>
                <a:srgbClr val="DFCADB">
                  <a:alpha val="89803"/>
                </a:srgbClr>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298" name="Google Shape;298;p40"/>
            <p:cNvSpPr txBox="1"/>
            <p:nvPr/>
          </p:nvSpPr>
          <p:spPr>
            <a:xfrm>
              <a:off x="2408" y="1032547"/>
              <a:ext cx="2041033" cy="4061693"/>
            </a:xfrm>
            <a:prstGeom prst="rect">
              <a:avLst/>
            </a:prstGeom>
            <a:noFill/>
            <a:ln>
              <a:noFill/>
            </a:ln>
          </p:spPr>
          <p:txBody>
            <a:bodyPr anchorCtr="0" anchor="t" bIns="241925" lIns="120950" spcFirstLastPara="1" rIns="120950" wrap="square" tIns="120950">
              <a:noAutofit/>
            </a:bodyPr>
            <a:lstStyle/>
            <a:p>
              <a:pPr indent="0" lvl="0" marL="0" marR="0" rtl="0" algn="l">
                <a:lnSpc>
                  <a:spcPct val="90000"/>
                </a:lnSpc>
                <a:spcBef>
                  <a:spcPts val="0"/>
                </a:spcBef>
                <a:spcAft>
                  <a:spcPts val="0"/>
                </a:spcAft>
                <a:buClr>
                  <a:schemeClr val="dk1"/>
                </a:buClr>
                <a:buSzPts val="1500"/>
                <a:buFont typeface="Arial"/>
                <a:buNone/>
              </a:pPr>
              <a:r>
                <a:rPr b="1" i="0" lang="en" sz="1500" u="none" cap="none" strike="noStrike">
                  <a:solidFill>
                    <a:schemeClr val="dk1"/>
                  </a:solidFill>
                  <a:latin typeface="Arial"/>
                  <a:ea typeface="Arial"/>
                  <a:cs typeface="Arial"/>
                  <a:sym typeface="Arial"/>
                </a:rPr>
                <a:t>Immediate</a:t>
              </a:r>
              <a:r>
                <a:rPr b="0" i="0" lang="en" sz="1500" u="none" cap="none" strike="noStrike">
                  <a:solidFill>
                    <a:schemeClr val="dk1"/>
                  </a:solidFill>
                  <a:latin typeface="Arial"/>
                  <a:ea typeface="Arial"/>
                  <a:cs typeface="Arial"/>
                  <a:sym typeface="Arial"/>
                </a:rPr>
                <a:t> </a:t>
              </a:r>
              <a:endParaRPr sz="1100"/>
            </a:p>
            <a:p>
              <a:pPr indent="0" lvl="0" marL="0" marR="0" rtl="0" algn="l">
                <a:lnSpc>
                  <a:spcPct val="90000"/>
                </a:lnSpc>
                <a:spcBef>
                  <a:spcPts val="500"/>
                </a:spcBef>
                <a:spcAft>
                  <a:spcPts val="0"/>
                </a:spcAft>
                <a:buClr>
                  <a:schemeClr val="dk1"/>
                </a:buClr>
                <a:buSzPts val="1500"/>
                <a:buFont typeface="Arial"/>
                <a:buNone/>
              </a:pPr>
              <a:r>
                <a:rPr b="0" i="0" lang="en" sz="1500" u="none" cap="none" strike="noStrike">
                  <a:solidFill>
                    <a:schemeClr val="dk1"/>
                  </a:solidFill>
                  <a:latin typeface="Arial"/>
                  <a:ea typeface="Arial"/>
                  <a:cs typeface="Arial"/>
                  <a:sym typeface="Arial"/>
                </a:rPr>
                <a:t>(0–3 months)</a:t>
              </a:r>
              <a:endParaRPr sz="1100"/>
            </a:p>
            <a:p>
              <a:pPr indent="-127000" lvl="1" marL="127000" marR="0" rtl="0" algn="l">
                <a:lnSpc>
                  <a:spcPct val="90000"/>
                </a:lnSpc>
                <a:spcBef>
                  <a:spcPts val="100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Deploy hybrid model infrastructure</a:t>
              </a:r>
              <a:endParaRPr sz="1100"/>
            </a:p>
            <a:p>
              <a:pPr indent="-127000" lvl="1" marL="127000" marR="0" rtl="0" algn="l">
                <a:lnSpc>
                  <a:spcPct val="90000"/>
                </a:lnSpc>
                <a:spcBef>
                  <a:spcPts val="60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Launch contract migration &amp; fiber service improvement</a:t>
              </a:r>
              <a:endParaRPr sz="1100"/>
            </a:p>
            <a:p>
              <a:pPr indent="-127000" lvl="1" marL="127000" marR="0" rtl="0" algn="l">
                <a:lnSpc>
                  <a:spcPct val="90000"/>
                </a:lnSpc>
                <a:spcBef>
                  <a:spcPts val="60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Promote auto-pay &amp; early tenure engagement</a:t>
              </a:r>
              <a:endParaRPr sz="1100"/>
            </a:p>
          </p:txBody>
        </p:sp>
        <p:sp>
          <p:nvSpPr>
            <p:cNvPr id="299" name="Google Shape;299;p40"/>
            <p:cNvSpPr/>
            <p:nvPr/>
          </p:nvSpPr>
          <p:spPr>
            <a:xfrm>
              <a:off x="2211969" y="359679"/>
              <a:ext cx="2242894" cy="672868"/>
            </a:xfrm>
            <a:prstGeom prst="chevron">
              <a:avLst>
                <a:gd fmla="val 30000" name="adj"/>
              </a:avLst>
            </a:prstGeom>
            <a:gradFill>
              <a:gsLst>
                <a:gs pos="0">
                  <a:srgbClr val="4F7FAD"/>
                </a:gs>
                <a:gs pos="50000">
                  <a:srgbClr val="246EA7"/>
                </a:gs>
                <a:gs pos="100000">
                  <a:srgbClr val="1A6298"/>
                </a:gs>
              </a:gsLst>
              <a:lin ang="5400000" scaled="0"/>
            </a:gradFill>
            <a:ln cap="flat" cmpd="sng" w="12700">
              <a:solidFill>
                <a:srgbClr val="2B6FA2"/>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00" name="Google Shape;300;p40"/>
            <p:cNvSpPr txBox="1"/>
            <p:nvPr/>
          </p:nvSpPr>
          <p:spPr>
            <a:xfrm>
              <a:off x="2413829" y="359679"/>
              <a:ext cx="1839174" cy="672868"/>
            </a:xfrm>
            <a:prstGeom prst="rect">
              <a:avLst/>
            </a:prstGeom>
            <a:noFill/>
            <a:ln>
              <a:noFill/>
            </a:ln>
          </p:spPr>
          <p:txBody>
            <a:bodyPr anchorCtr="0" anchor="ctr" bIns="62300" lIns="62300" spcFirstLastPara="1" rIns="62300" wrap="square" tIns="62300">
              <a:noAutofit/>
            </a:bodyPr>
            <a:lstStyle/>
            <a:p>
              <a:pPr indent="0" lvl="0" marL="0" marR="0" rtl="0" algn="ctr">
                <a:lnSpc>
                  <a:spcPct val="90000"/>
                </a:lnSpc>
                <a:spcBef>
                  <a:spcPts val="0"/>
                </a:spcBef>
                <a:spcAft>
                  <a:spcPts val="0"/>
                </a:spcAft>
                <a:buClr>
                  <a:schemeClr val="lt1"/>
                </a:buClr>
                <a:buSzPts val="2100"/>
                <a:buFont typeface="Arial"/>
                <a:buNone/>
              </a:pPr>
              <a:r>
                <a:rPr b="0" i="0" lang="en" sz="2100" u="none" cap="none" strike="noStrike">
                  <a:solidFill>
                    <a:schemeClr val="lt1"/>
                  </a:solidFill>
                  <a:latin typeface="Arial"/>
                  <a:ea typeface="Arial"/>
                  <a:cs typeface="Arial"/>
                  <a:sym typeface="Arial"/>
                </a:rPr>
                <a:t>Phase 2</a:t>
              </a:r>
              <a:endParaRPr sz="1100"/>
            </a:p>
          </p:txBody>
        </p:sp>
        <p:sp>
          <p:nvSpPr>
            <p:cNvPr id="301" name="Google Shape;301;p40"/>
            <p:cNvSpPr/>
            <p:nvPr/>
          </p:nvSpPr>
          <p:spPr>
            <a:xfrm>
              <a:off x="2211969" y="1032547"/>
              <a:ext cx="2041033" cy="4061693"/>
            </a:xfrm>
            <a:prstGeom prst="rect">
              <a:avLst/>
            </a:prstGeom>
            <a:solidFill>
              <a:srgbClr val="C9D3DF">
                <a:alpha val="89803"/>
              </a:srgbClr>
            </a:solidFill>
            <a:ln cap="flat" cmpd="sng" w="12700">
              <a:solidFill>
                <a:srgbClr val="C9D3DF">
                  <a:alpha val="89803"/>
                </a:srgbClr>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02" name="Google Shape;302;p40"/>
            <p:cNvSpPr txBox="1"/>
            <p:nvPr/>
          </p:nvSpPr>
          <p:spPr>
            <a:xfrm>
              <a:off x="2211969" y="1032547"/>
              <a:ext cx="2041033" cy="4061693"/>
            </a:xfrm>
            <a:prstGeom prst="rect">
              <a:avLst/>
            </a:prstGeom>
            <a:noFill/>
            <a:ln>
              <a:noFill/>
            </a:ln>
          </p:spPr>
          <p:txBody>
            <a:bodyPr anchorCtr="0" anchor="t" bIns="241925" lIns="120950" spcFirstLastPara="1" rIns="120950" wrap="square" tIns="120950">
              <a:noAutofit/>
            </a:bodyPr>
            <a:lstStyle/>
            <a:p>
              <a:pPr indent="0" lvl="0" marL="0" marR="0" rtl="0" algn="l">
                <a:lnSpc>
                  <a:spcPct val="90000"/>
                </a:lnSpc>
                <a:spcBef>
                  <a:spcPts val="0"/>
                </a:spcBef>
                <a:spcAft>
                  <a:spcPts val="0"/>
                </a:spcAft>
                <a:buClr>
                  <a:schemeClr val="dk1"/>
                </a:buClr>
                <a:buSzPts val="1500"/>
                <a:buFont typeface="Arial"/>
                <a:buNone/>
              </a:pPr>
              <a:r>
                <a:rPr b="1" i="0" lang="en" sz="1500" u="none" cap="none" strike="noStrike">
                  <a:solidFill>
                    <a:schemeClr val="dk1"/>
                  </a:solidFill>
                  <a:latin typeface="Arial"/>
                  <a:ea typeface="Arial"/>
                  <a:cs typeface="Arial"/>
                  <a:sym typeface="Arial"/>
                </a:rPr>
                <a:t>Expansion</a:t>
              </a:r>
              <a:r>
                <a:rPr b="0" i="0" lang="en" sz="1500" u="none" cap="none" strike="noStrike">
                  <a:solidFill>
                    <a:schemeClr val="dk1"/>
                  </a:solidFill>
                  <a:latin typeface="Arial"/>
                  <a:ea typeface="Arial"/>
                  <a:cs typeface="Arial"/>
                  <a:sym typeface="Arial"/>
                </a:rPr>
                <a:t> </a:t>
              </a:r>
              <a:endParaRPr sz="1100"/>
            </a:p>
            <a:p>
              <a:pPr indent="0" lvl="0" marL="0" marR="0" rtl="0" algn="l">
                <a:lnSpc>
                  <a:spcPct val="90000"/>
                </a:lnSpc>
                <a:spcBef>
                  <a:spcPts val="500"/>
                </a:spcBef>
                <a:spcAft>
                  <a:spcPts val="0"/>
                </a:spcAft>
                <a:buClr>
                  <a:schemeClr val="dk1"/>
                </a:buClr>
                <a:buSzPts val="1500"/>
                <a:buFont typeface="Arial"/>
                <a:buNone/>
              </a:pPr>
              <a:r>
                <a:rPr b="0" i="0" lang="en" sz="1500" u="none" cap="none" strike="noStrike">
                  <a:solidFill>
                    <a:schemeClr val="dk1"/>
                  </a:solidFill>
                  <a:latin typeface="Arial"/>
                  <a:ea typeface="Arial"/>
                  <a:cs typeface="Arial"/>
                  <a:sym typeface="Arial"/>
                </a:rPr>
                <a:t>(3–9 months)</a:t>
              </a:r>
              <a:endParaRPr sz="1100"/>
            </a:p>
            <a:p>
              <a:pPr indent="-127000" lvl="1" marL="127000" marR="0" rtl="0" algn="l">
                <a:lnSpc>
                  <a:spcPct val="90000"/>
                </a:lnSpc>
                <a:spcBef>
                  <a:spcPts val="100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Personalize campaigns via SHAP</a:t>
              </a:r>
              <a:endParaRPr sz="1100"/>
            </a:p>
            <a:p>
              <a:pPr indent="-127000" lvl="1" marL="127000" marR="0" rtl="0" algn="l">
                <a:lnSpc>
                  <a:spcPct val="90000"/>
                </a:lnSpc>
                <a:spcBef>
                  <a:spcPts val="60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Integrate lifetime value &amp; predictive pricing</a:t>
              </a:r>
              <a:endParaRPr sz="1100"/>
            </a:p>
            <a:p>
              <a:pPr indent="-127000" lvl="1" marL="127000" marR="0" rtl="0" algn="l">
                <a:lnSpc>
                  <a:spcPct val="90000"/>
                </a:lnSpc>
                <a:spcBef>
                  <a:spcPts val="60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Validate with A/B testing</a:t>
              </a:r>
              <a:endParaRPr sz="1100"/>
            </a:p>
          </p:txBody>
        </p:sp>
        <p:sp>
          <p:nvSpPr>
            <p:cNvPr id="303" name="Google Shape;303;p40"/>
            <p:cNvSpPr/>
            <p:nvPr/>
          </p:nvSpPr>
          <p:spPr>
            <a:xfrm>
              <a:off x="4421529" y="359679"/>
              <a:ext cx="2242894" cy="672868"/>
            </a:xfrm>
            <a:prstGeom prst="chevron">
              <a:avLst>
                <a:gd fmla="val 30000" name="adj"/>
              </a:avLst>
            </a:prstGeom>
            <a:gradFill>
              <a:gsLst>
                <a:gs pos="0">
                  <a:srgbClr val="63B150"/>
                </a:gs>
                <a:gs pos="50000">
                  <a:srgbClr val="48AC24"/>
                </a:gs>
                <a:gs pos="100000">
                  <a:srgbClr val="3D9D1A"/>
                </a:gs>
              </a:gsLst>
              <a:lin ang="5400000" scaled="0"/>
            </a:gradFill>
            <a:ln cap="flat" cmpd="sng" w="12700">
              <a:solidFill>
                <a:srgbClr val="4CA62C"/>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04" name="Google Shape;304;p40"/>
            <p:cNvSpPr txBox="1"/>
            <p:nvPr/>
          </p:nvSpPr>
          <p:spPr>
            <a:xfrm>
              <a:off x="4623389" y="359679"/>
              <a:ext cx="1839174" cy="672868"/>
            </a:xfrm>
            <a:prstGeom prst="rect">
              <a:avLst/>
            </a:prstGeom>
            <a:noFill/>
            <a:ln>
              <a:noFill/>
            </a:ln>
          </p:spPr>
          <p:txBody>
            <a:bodyPr anchorCtr="0" anchor="ctr" bIns="62300" lIns="62300" spcFirstLastPara="1" rIns="62300" wrap="square" tIns="62300">
              <a:noAutofit/>
            </a:bodyPr>
            <a:lstStyle/>
            <a:p>
              <a:pPr indent="0" lvl="0" marL="0" marR="0" rtl="0" algn="ctr">
                <a:lnSpc>
                  <a:spcPct val="90000"/>
                </a:lnSpc>
                <a:spcBef>
                  <a:spcPts val="0"/>
                </a:spcBef>
                <a:spcAft>
                  <a:spcPts val="0"/>
                </a:spcAft>
                <a:buClr>
                  <a:schemeClr val="lt1"/>
                </a:buClr>
                <a:buSzPts val="2100"/>
                <a:buFont typeface="Arial"/>
                <a:buNone/>
              </a:pPr>
              <a:r>
                <a:rPr b="0" i="0" lang="en" sz="2100" u="none" cap="none" strike="noStrike">
                  <a:solidFill>
                    <a:schemeClr val="lt1"/>
                  </a:solidFill>
                  <a:latin typeface="Arial"/>
                  <a:ea typeface="Arial"/>
                  <a:cs typeface="Arial"/>
                  <a:sym typeface="Arial"/>
                </a:rPr>
                <a:t>Phase 3</a:t>
              </a:r>
              <a:endParaRPr sz="1100"/>
            </a:p>
          </p:txBody>
        </p:sp>
        <p:sp>
          <p:nvSpPr>
            <p:cNvPr id="305" name="Google Shape;305;p40"/>
            <p:cNvSpPr/>
            <p:nvPr/>
          </p:nvSpPr>
          <p:spPr>
            <a:xfrm>
              <a:off x="4421529" y="1032547"/>
              <a:ext cx="2041033" cy="4061693"/>
            </a:xfrm>
            <a:prstGeom prst="rect">
              <a:avLst/>
            </a:prstGeom>
            <a:solidFill>
              <a:srgbClr val="CDE0C9">
                <a:alpha val="89803"/>
              </a:srgbClr>
            </a:solidFill>
            <a:ln cap="flat" cmpd="sng" w="12700">
              <a:solidFill>
                <a:srgbClr val="CDE0C9">
                  <a:alpha val="89803"/>
                </a:srgbClr>
              </a:solidFill>
              <a:prstDash val="solid"/>
              <a:miter lim="800000"/>
              <a:headEnd len="sm" w="sm" type="none"/>
              <a:tailEnd len="sm" w="sm" type="none"/>
            </a:ln>
          </p:spPr>
          <p:txBody>
            <a:bodyPr anchorCtr="0" anchor="ctr" bIns="68575" lIns="68575" spcFirstLastPara="1" rIns="68575" wrap="square" tIns="68575">
              <a:noAutofit/>
            </a:bodyPr>
            <a:lstStyle/>
            <a:p>
              <a:pPr indent="0" lvl="0" marL="0" rtl="0" algn="l">
                <a:spcBef>
                  <a:spcPts val="0"/>
                </a:spcBef>
                <a:spcAft>
                  <a:spcPts val="0"/>
                </a:spcAft>
                <a:buNone/>
              </a:pPr>
              <a:r>
                <a:t/>
              </a:r>
              <a:endParaRPr/>
            </a:p>
          </p:txBody>
        </p:sp>
        <p:sp>
          <p:nvSpPr>
            <p:cNvPr id="306" name="Google Shape;306;p40"/>
            <p:cNvSpPr txBox="1"/>
            <p:nvPr/>
          </p:nvSpPr>
          <p:spPr>
            <a:xfrm>
              <a:off x="4421529" y="1032547"/>
              <a:ext cx="2041033" cy="4061693"/>
            </a:xfrm>
            <a:prstGeom prst="rect">
              <a:avLst/>
            </a:prstGeom>
            <a:noFill/>
            <a:ln>
              <a:noFill/>
            </a:ln>
          </p:spPr>
          <p:txBody>
            <a:bodyPr anchorCtr="0" anchor="t" bIns="241925" lIns="120950" spcFirstLastPara="1" rIns="120950" wrap="square" tIns="120950">
              <a:noAutofit/>
            </a:bodyPr>
            <a:lstStyle/>
            <a:p>
              <a:pPr indent="0" lvl="0" marL="0" marR="0" rtl="0" algn="l">
                <a:lnSpc>
                  <a:spcPct val="90000"/>
                </a:lnSpc>
                <a:spcBef>
                  <a:spcPts val="0"/>
                </a:spcBef>
                <a:spcAft>
                  <a:spcPts val="0"/>
                </a:spcAft>
                <a:buClr>
                  <a:schemeClr val="dk1"/>
                </a:buClr>
                <a:buSzPts val="1500"/>
                <a:buFont typeface="Arial"/>
                <a:buNone/>
              </a:pPr>
              <a:r>
                <a:rPr b="1" i="0" lang="en" sz="1500" u="none" cap="none" strike="noStrike">
                  <a:solidFill>
                    <a:schemeClr val="dk1"/>
                  </a:solidFill>
                  <a:latin typeface="Arial"/>
                  <a:ea typeface="Arial"/>
                  <a:cs typeface="Arial"/>
                  <a:sym typeface="Arial"/>
                </a:rPr>
                <a:t>Optimization</a:t>
              </a:r>
              <a:endParaRPr sz="1100"/>
            </a:p>
            <a:p>
              <a:pPr indent="0" lvl="0" marL="0" marR="0" rtl="0" algn="l">
                <a:lnSpc>
                  <a:spcPct val="90000"/>
                </a:lnSpc>
                <a:spcBef>
                  <a:spcPts val="500"/>
                </a:spcBef>
                <a:spcAft>
                  <a:spcPts val="0"/>
                </a:spcAft>
                <a:buClr>
                  <a:schemeClr val="dk1"/>
                </a:buClr>
                <a:buSzPts val="1500"/>
                <a:buFont typeface="Arial"/>
                <a:buNone/>
              </a:pPr>
              <a:r>
                <a:rPr b="0" i="0" lang="en" sz="1500" u="none" cap="none" strike="noStrike">
                  <a:solidFill>
                    <a:schemeClr val="dk1"/>
                  </a:solidFill>
                  <a:latin typeface="Arial"/>
                  <a:ea typeface="Arial"/>
                  <a:cs typeface="Arial"/>
                  <a:sym typeface="Arial"/>
                </a:rPr>
                <a:t>(9+ months)</a:t>
              </a:r>
              <a:endParaRPr sz="1100"/>
            </a:p>
            <a:p>
              <a:pPr indent="-127000" lvl="1" marL="127000" marR="0" rtl="0" algn="l">
                <a:lnSpc>
                  <a:spcPct val="90000"/>
                </a:lnSpc>
                <a:spcBef>
                  <a:spcPts val="100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Enable real-time SHAP for VIPs</a:t>
              </a:r>
              <a:endParaRPr sz="1100"/>
            </a:p>
            <a:p>
              <a:pPr indent="-127000" lvl="1" marL="127000" marR="0" rtl="0" algn="l">
                <a:lnSpc>
                  <a:spcPct val="90000"/>
                </a:lnSpc>
                <a:spcBef>
                  <a:spcPts val="60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Explore ensemble models &amp; seasonal trends</a:t>
              </a:r>
              <a:endParaRPr sz="1100"/>
            </a:p>
            <a:p>
              <a:pPr indent="-127000" lvl="1" marL="127000" marR="0" rtl="0" algn="l">
                <a:lnSpc>
                  <a:spcPct val="90000"/>
                </a:lnSpc>
                <a:spcBef>
                  <a:spcPts val="600"/>
                </a:spcBef>
                <a:spcAft>
                  <a:spcPts val="0"/>
                </a:spcAft>
                <a:buClr>
                  <a:schemeClr val="dk1"/>
                </a:buClr>
                <a:buSzPts val="1200"/>
                <a:buFont typeface="Arial"/>
                <a:buChar char="•"/>
              </a:pPr>
              <a:r>
                <a:rPr b="0" i="0" lang="en" sz="1200" u="none" cap="none" strike="noStrike">
                  <a:solidFill>
                    <a:schemeClr val="dk1"/>
                  </a:solidFill>
                  <a:latin typeface="Arial"/>
                  <a:ea typeface="Arial"/>
                  <a:cs typeface="Arial"/>
                  <a:sym typeface="Arial"/>
                </a:rPr>
                <a:t>Embed churn insights into product, sales &amp; culture</a:t>
              </a:r>
              <a:endParaRPr sz="1100"/>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4" name="Shape 134"/>
        <p:cNvGrpSpPr/>
        <p:nvPr/>
      </p:nvGrpSpPr>
      <p:grpSpPr>
        <a:xfrm>
          <a:off x="0" y="0"/>
          <a:ext cx="0" cy="0"/>
          <a:chOff x="0" y="0"/>
          <a:chExt cx="0" cy="0"/>
        </a:xfrm>
      </p:grpSpPr>
      <p:sp>
        <p:nvSpPr>
          <p:cNvPr id="135" name="Google Shape;135;p26"/>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6" name="Google Shape;136;p26"/>
          <p:cNvSpPr/>
          <p:nvPr/>
        </p:nvSpPr>
        <p:spPr>
          <a:xfrm>
            <a:off x="0" y="0"/>
            <a:ext cx="9141714"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7" name="Google Shape;137;p26"/>
          <p:cNvSpPr/>
          <p:nvPr/>
        </p:nvSpPr>
        <p:spPr>
          <a:xfrm flipH="1" rot="5400000">
            <a:off x="-1057563" y="1057561"/>
            <a:ext cx="5143500" cy="3028377"/>
          </a:xfrm>
          <a:prstGeom prst="rect">
            <a:avLst/>
          </a:prstGeom>
          <a:gradFill>
            <a:gsLst>
              <a:gs pos="0">
                <a:srgbClr val="000000"/>
              </a:gs>
              <a:gs pos="8000">
                <a:srgbClr val="000000"/>
              </a:gs>
              <a:gs pos="100000">
                <a:srgbClr val="0F4861"/>
              </a:gs>
            </a:gsLst>
            <a:lin ang="30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8" name="Google Shape;138;p26"/>
          <p:cNvSpPr/>
          <p:nvPr/>
        </p:nvSpPr>
        <p:spPr>
          <a:xfrm flipH="1" rot="5400000">
            <a:off x="-1057564" y="1065164"/>
            <a:ext cx="5143499" cy="3028379"/>
          </a:xfrm>
          <a:prstGeom prst="rect">
            <a:avLst/>
          </a:prstGeom>
          <a:gradFill>
            <a:gsLst>
              <a:gs pos="0">
                <a:srgbClr val="000000">
                  <a:alpha val="0"/>
                </a:srgbClr>
              </a:gs>
              <a:gs pos="99000">
                <a:srgbClr val="156082">
                  <a:alpha val="45882"/>
                </a:srgbClr>
              </a:gs>
              <a:gs pos="100000">
                <a:srgbClr val="156082">
                  <a:alpha val="45882"/>
                </a:srgbClr>
              </a:gs>
            </a:gsLst>
            <a:lin ang="18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39" name="Google Shape;139;p26"/>
          <p:cNvSpPr/>
          <p:nvPr/>
        </p:nvSpPr>
        <p:spPr>
          <a:xfrm flipH="1" rot="5400000">
            <a:off x="575942" y="2691064"/>
            <a:ext cx="1876484" cy="3028381"/>
          </a:xfrm>
          <a:prstGeom prst="rect">
            <a:avLst/>
          </a:prstGeom>
          <a:gradFill>
            <a:gsLst>
              <a:gs pos="0">
                <a:srgbClr val="156082">
                  <a:alpha val="28627"/>
                </a:srgbClr>
              </a:gs>
              <a:gs pos="2000">
                <a:srgbClr val="156082">
                  <a:alpha val="28627"/>
                </a:srgbClr>
              </a:gs>
              <a:gs pos="100000">
                <a:srgbClr val="000000">
                  <a:alpha val="29803"/>
                </a:srgbClr>
              </a:gs>
            </a:gsLst>
            <a:lin ang="78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0" name="Google Shape;140;p26"/>
          <p:cNvSpPr/>
          <p:nvPr/>
        </p:nvSpPr>
        <p:spPr>
          <a:xfrm rot="-964587">
            <a:off x="-376303" y="727289"/>
            <a:ext cx="2925268" cy="3134218"/>
          </a:xfrm>
          <a:custGeom>
            <a:rect b="b" l="l" r="r" t="t"/>
            <a:pathLst>
              <a:path extrusionOk="0" h="4178958" w="3900357">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0">
                <a:srgbClr val="000000">
                  <a:alpha val="0"/>
                </a:srgbClr>
              </a:gs>
              <a:gs pos="29000">
                <a:srgbClr val="000000">
                  <a:alpha val="0"/>
                </a:srgbClr>
              </a:gs>
              <a:gs pos="100000">
                <a:srgbClr val="156082">
                  <a:alpha val="42745"/>
                </a:srgbClr>
              </a:gs>
            </a:gsLst>
            <a:lin ang="18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1" name="Google Shape;141;p26"/>
          <p:cNvSpPr/>
          <p:nvPr/>
        </p:nvSpPr>
        <p:spPr>
          <a:xfrm flipH="1" rot="5400000">
            <a:off x="-1057570" y="1049957"/>
            <a:ext cx="5143502" cy="3028376"/>
          </a:xfrm>
          <a:prstGeom prst="rect">
            <a:avLst/>
          </a:prstGeom>
          <a:gradFill>
            <a:gsLst>
              <a:gs pos="0">
                <a:srgbClr val="000000">
                  <a:alpha val="0"/>
                </a:srgbClr>
              </a:gs>
              <a:gs pos="99000">
                <a:srgbClr val="43AFE2">
                  <a:alpha val="10980"/>
                </a:srgbClr>
              </a:gs>
              <a:gs pos="100000">
                <a:srgbClr val="43AFE2">
                  <a:alpha val="10980"/>
                </a:srgbClr>
              </a:gs>
            </a:gsLst>
            <a:lin ang="7200000" scaled="0"/>
          </a:gra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42" name="Google Shape;142;p26"/>
          <p:cNvSpPr txBox="1"/>
          <p:nvPr>
            <p:ph type="title"/>
          </p:nvPr>
        </p:nvSpPr>
        <p:spPr>
          <a:xfrm>
            <a:off x="350041" y="440141"/>
            <a:ext cx="2401025" cy="2540623"/>
          </a:xfrm>
          <a:prstGeom prst="rect">
            <a:avLst/>
          </a:prstGeom>
          <a:noFill/>
          <a:ln>
            <a:noFill/>
          </a:ln>
        </p:spPr>
        <p:txBody>
          <a:bodyPr anchorCtr="0" anchor="b" bIns="34275" lIns="68575" spcFirstLastPara="1" rIns="68575" wrap="square" tIns="34275">
            <a:normAutofit/>
          </a:bodyPr>
          <a:lstStyle/>
          <a:p>
            <a:pPr indent="0" lvl="0" marL="0" rtl="0" algn="r">
              <a:lnSpc>
                <a:spcPct val="90000"/>
              </a:lnSpc>
              <a:spcBef>
                <a:spcPts val="0"/>
              </a:spcBef>
              <a:spcAft>
                <a:spcPts val="0"/>
              </a:spcAft>
              <a:buClr>
                <a:srgbClr val="FFFFFF"/>
              </a:buClr>
              <a:buSzPts val="3000"/>
              <a:buFont typeface="Play"/>
              <a:buNone/>
            </a:pPr>
            <a:r>
              <a:rPr lang="en" sz="3000">
                <a:solidFill>
                  <a:srgbClr val="FFFFFF"/>
                </a:solidFill>
              </a:rPr>
              <a:t>EXECUTIVE SUMMARY</a:t>
            </a:r>
            <a:endParaRPr/>
          </a:p>
        </p:txBody>
      </p:sp>
      <p:sp>
        <p:nvSpPr>
          <p:cNvPr id="143" name="Google Shape;143;p26"/>
          <p:cNvSpPr txBox="1"/>
          <p:nvPr>
            <p:ph idx="1" type="body"/>
          </p:nvPr>
        </p:nvSpPr>
        <p:spPr>
          <a:xfrm>
            <a:off x="3678791" y="853910"/>
            <a:ext cx="4916510" cy="4253708"/>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1000"/>
              <a:buNone/>
            </a:pPr>
            <a:r>
              <a:t/>
            </a:r>
            <a:endParaRPr sz="1000"/>
          </a:p>
          <a:p>
            <a:pPr indent="-114300" lvl="1" marL="520700" rtl="0" algn="l">
              <a:lnSpc>
                <a:spcPct val="90000"/>
              </a:lnSpc>
              <a:spcBef>
                <a:spcPts val="400"/>
              </a:spcBef>
              <a:spcAft>
                <a:spcPts val="0"/>
              </a:spcAft>
              <a:buClr>
                <a:schemeClr val="dk1"/>
              </a:buClr>
              <a:buSzPts val="1000"/>
              <a:buNone/>
            </a:pPr>
            <a:r>
              <a:t/>
            </a:r>
            <a:endParaRPr sz="1000"/>
          </a:p>
          <a:p>
            <a:pPr indent="0" lvl="2" marL="685800" rtl="0" algn="l">
              <a:lnSpc>
                <a:spcPct val="90000"/>
              </a:lnSpc>
              <a:spcBef>
                <a:spcPts val="400"/>
              </a:spcBef>
              <a:spcAft>
                <a:spcPts val="0"/>
              </a:spcAft>
              <a:buClr>
                <a:schemeClr val="dk1"/>
              </a:buClr>
              <a:buSzPts val="1000"/>
              <a:buNone/>
            </a:pPr>
            <a:r>
              <a:t/>
            </a:r>
            <a:endParaRPr sz="1000"/>
          </a:p>
          <a:p>
            <a:pPr indent="-114300" lvl="2" marL="863600" rtl="0" algn="l">
              <a:lnSpc>
                <a:spcPct val="90000"/>
              </a:lnSpc>
              <a:spcBef>
                <a:spcPts val="400"/>
              </a:spcBef>
              <a:spcAft>
                <a:spcPts val="0"/>
              </a:spcAft>
              <a:buClr>
                <a:schemeClr val="dk1"/>
              </a:buClr>
              <a:buSzPts val="1000"/>
              <a:buNone/>
            </a:pPr>
            <a:r>
              <a:t/>
            </a:r>
            <a:endParaRPr sz="1000"/>
          </a:p>
          <a:p>
            <a:pPr indent="-114300" lvl="1" marL="520700" rtl="0" algn="l">
              <a:lnSpc>
                <a:spcPct val="90000"/>
              </a:lnSpc>
              <a:spcBef>
                <a:spcPts val="400"/>
              </a:spcBef>
              <a:spcAft>
                <a:spcPts val="0"/>
              </a:spcAft>
              <a:buClr>
                <a:schemeClr val="dk1"/>
              </a:buClr>
              <a:buSzPts val="1000"/>
              <a:buNone/>
            </a:pPr>
            <a:r>
              <a:t/>
            </a:r>
            <a:endParaRPr sz="1000"/>
          </a:p>
        </p:txBody>
      </p:sp>
      <p:sp>
        <p:nvSpPr>
          <p:cNvPr id="144" name="Google Shape;144;p26"/>
          <p:cNvSpPr txBox="1"/>
          <p:nvPr/>
        </p:nvSpPr>
        <p:spPr>
          <a:xfrm>
            <a:off x="3347450" y="112925"/>
            <a:ext cx="5526000" cy="4994700"/>
          </a:xfrm>
          <a:prstGeom prst="rect">
            <a:avLst/>
          </a:prstGeom>
          <a:noFill/>
          <a:ln>
            <a:noFill/>
          </a:ln>
        </p:spPr>
        <p:txBody>
          <a:bodyPr anchorCtr="0" anchor="t" bIns="34275" lIns="68575" spcFirstLastPara="1" rIns="68575" wrap="square" tIns="34275">
            <a:spAutoFit/>
          </a:bodyPr>
          <a:lstStyle/>
          <a:p>
            <a:pPr indent="0" lvl="0" marL="0" marR="0" rtl="0" algn="l">
              <a:spcBef>
                <a:spcPts val="0"/>
              </a:spcBef>
              <a:spcAft>
                <a:spcPts val="0"/>
              </a:spcAft>
              <a:buClr>
                <a:schemeClr val="dk1"/>
              </a:buClr>
              <a:buSzPts val="1500"/>
              <a:buFont typeface="Play"/>
              <a:buNone/>
            </a:pPr>
            <a:r>
              <a:rPr b="1" i="0" lang="en" sz="1500" u="none" cap="none" strike="noStrike">
                <a:solidFill>
                  <a:schemeClr val="dk1"/>
                </a:solidFill>
                <a:latin typeface="Play"/>
                <a:ea typeface="Play"/>
                <a:cs typeface="Play"/>
                <a:sym typeface="Play"/>
              </a:rPr>
              <a:t>Introduction:  Telco Customer Churn</a:t>
            </a:r>
            <a:r>
              <a:rPr b="1" i="0" lang="en" sz="800" u="none" cap="none" strike="noStrike">
                <a:solidFill>
                  <a:schemeClr val="dk1"/>
                </a:solidFill>
                <a:latin typeface="Play"/>
                <a:ea typeface="Play"/>
                <a:cs typeface="Play"/>
                <a:sym typeface="Play"/>
              </a:rPr>
              <a:t> </a:t>
            </a:r>
            <a:endParaRPr sz="1100"/>
          </a:p>
          <a:p>
            <a:pPr indent="-215900" lvl="0" marL="215900" marR="0" rtl="0" algn="l">
              <a:spcBef>
                <a:spcPts val="500"/>
              </a:spcBef>
              <a:spcAft>
                <a:spcPts val="0"/>
              </a:spcAft>
              <a:buClr>
                <a:schemeClr val="dk1"/>
              </a:buClr>
              <a:buSzPts val="1000"/>
              <a:buFont typeface="Arial"/>
              <a:buChar char="•"/>
            </a:pPr>
            <a:r>
              <a:rPr b="0" i="0" lang="en" sz="1000" u="none" cap="none" strike="noStrike">
                <a:solidFill>
                  <a:schemeClr val="dk1"/>
                </a:solidFill>
                <a:latin typeface="Play"/>
                <a:ea typeface="Play"/>
                <a:cs typeface="Play"/>
                <a:sym typeface="Play"/>
              </a:rPr>
              <a:t>With the rapid evolution of the telecommunications industry, service providers are under constant pressure to expand their subscriber base while navigating fierce competition. In this environment, retaining existing customers has become a critical challenge , especially given that acquiring a new customer is significantly more costly than keeping a current one.</a:t>
            </a:r>
            <a:endParaRPr sz="1000"/>
          </a:p>
          <a:p>
            <a:pPr indent="-215900" lvl="0" marL="215900" marR="0" rtl="0" algn="l">
              <a:spcBef>
                <a:spcPts val="500"/>
              </a:spcBef>
              <a:spcAft>
                <a:spcPts val="0"/>
              </a:spcAft>
              <a:buClr>
                <a:schemeClr val="dk1"/>
              </a:buClr>
              <a:buSzPts val="1000"/>
              <a:buFont typeface="Arial"/>
              <a:buChar char="•"/>
            </a:pPr>
            <a:r>
              <a:rPr b="0" i="0" lang="en" sz="1000" u="none" cap="none" strike="noStrike">
                <a:solidFill>
                  <a:schemeClr val="dk1"/>
                </a:solidFill>
                <a:latin typeface="Play"/>
                <a:ea typeface="Play"/>
                <a:cs typeface="Play"/>
                <a:sym typeface="Play"/>
              </a:rPr>
              <a:t>To address this, telecom companies must leverage advanced analytics to understand customer behaviour and predict churn. This project explores how data-driven models can identify which customers are likely to leave and why empowering businesses to act before it's too late.</a:t>
            </a:r>
            <a:endParaRPr sz="1000"/>
          </a:p>
          <a:p>
            <a:pPr indent="0" lvl="0" marL="0" marR="0" rtl="0" algn="l">
              <a:spcBef>
                <a:spcPts val="1400"/>
              </a:spcBef>
              <a:spcAft>
                <a:spcPts val="0"/>
              </a:spcAft>
              <a:buClr>
                <a:schemeClr val="dk1"/>
              </a:buClr>
              <a:buSzPts val="1500"/>
              <a:buFont typeface="Play"/>
              <a:buNone/>
            </a:pPr>
            <a:r>
              <a:rPr b="1" i="0" lang="en" sz="1500" u="none" cap="none" strike="noStrike">
                <a:solidFill>
                  <a:schemeClr val="dk1"/>
                </a:solidFill>
                <a:latin typeface="Play"/>
                <a:ea typeface="Play"/>
                <a:cs typeface="Play"/>
                <a:sym typeface="Play"/>
              </a:rPr>
              <a:t>Research Objectives</a:t>
            </a:r>
            <a:endParaRPr sz="1100"/>
          </a:p>
          <a:p>
            <a:pPr indent="0" lvl="0" marL="0" marR="0" rtl="0" algn="l">
              <a:spcBef>
                <a:spcPts val="500"/>
              </a:spcBef>
              <a:spcAft>
                <a:spcPts val="0"/>
              </a:spcAft>
              <a:buNone/>
            </a:pPr>
            <a:r>
              <a:rPr b="0" i="0" lang="en" sz="1000" u="none" cap="none" strike="noStrike">
                <a:solidFill>
                  <a:schemeClr val="dk1"/>
                </a:solidFill>
                <a:latin typeface="Play"/>
                <a:ea typeface="Play"/>
                <a:cs typeface="Play"/>
                <a:sym typeface="Play"/>
              </a:rPr>
              <a:t>Using a rich dataset containing customer-level service usage information, this analysis aims to answer three key business questions:</a:t>
            </a:r>
            <a:endParaRPr sz="1000"/>
          </a:p>
          <a:p>
            <a:pPr indent="-254000" lvl="1" marL="596900" marR="0" rtl="0" algn="l">
              <a:spcBef>
                <a:spcPts val="500"/>
              </a:spcBef>
              <a:spcAft>
                <a:spcPts val="0"/>
              </a:spcAft>
              <a:buClr>
                <a:schemeClr val="dk1"/>
              </a:buClr>
              <a:buSzPts val="1000"/>
              <a:buFont typeface="Play"/>
              <a:buAutoNum type="arabicPeriod"/>
            </a:pPr>
            <a:r>
              <a:rPr b="0" i="0" lang="en" sz="1000" u="none" cap="none" strike="noStrike">
                <a:solidFill>
                  <a:schemeClr val="dk1"/>
                </a:solidFill>
                <a:latin typeface="Play"/>
                <a:ea typeface="Play"/>
                <a:cs typeface="Play"/>
                <a:sym typeface="Play"/>
              </a:rPr>
              <a:t>What variables are contributing to customer churn?</a:t>
            </a:r>
            <a:endParaRPr sz="1000"/>
          </a:p>
          <a:p>
            <a:pPr indent="-254000" lvl="1" marL="596900" marR="0" rtl="0" algn="l">
              <a:spcBef>
                <a:spcPts val="500"/>
              </a:spcBef>
              <a:spcAft>
                <a:spcPts val="0"/>
              </a:spcAft>
              <a:buClr>
                <a:schemeClr val="dk1"/>
              </a:buClr>
              <a:buSzPts val="1000"/>
              <a:buFont typeface="Play"/>
              <a:buAutoNum type="arabicPeriod"/>
            </a:pPr>
            <a:r>
              <a:rPr b="0" i="0" lang="en" sz="1000" u="none" cap="none" strike="noStrike">
                <a:solidFill>
                  <a:schemeClr val="dk1"/>
                </a:solidFill>
                <a:latin typeface="Play"/>
                <a:ea typeface="Play"/>
                <a:cs typeface="Play"/>
                <a:sym typeface="Play"/>
              </a:rPr>
              <a:t>Who are the customers most likely to churn?</a:t>
            </a:r>
            <a:endParaRPr sz="1000"/>
          </a:p>
          <a:p>
            <a:pPr indent="-254000" lvl="1" marL="596900" marR="0" rtl="0" algn="l">
              <a:spcBef>
                <a:spcPts val="500"/>
              </a:spcBef>
              <a:spcAft>
                <a:spcPts val="0"/>
              </a:spcAft>
              <a:buClr>
                <a:schemeClr val="dk1"/>
              </a:buClr>
              <a:buSzPts val="1000"/>
              <a:buFont typeface="Play"/>
              <a:buAutoNum type="arabicPeriod"/>
            </a:pPr>
            <a:r>
              <a:rPr b="0" i="0" lang="en" sz="1000" u="none" cap="none" strike="noStrike">
                <a:solidFill>
                  <a:schemeClr val="dk1"/>
                </a:solidFill>
                <a:latin typeface="Play"/>
                <a:ea typeface="Play"/>
                <a:cs typeface="Play"/>
                <a:sym typeface="Play"/>
              </a:rPr>
              <a:t>What actions can be taken to prevent churn?</a:t>
            </a:r>
            <a:endParaRPr sz="1000"/>
          </a:p>
          <a:p>
            <a:pPr indent="0" lvl="0" marL="0" marR="0" rtl="0" algn="l">
              <a:spcBef>
                <a:spcPts val="1400"/>
              </a:spcBef>
              <a:spcAft>
                <a:spcPts val="0"/>
              </a:spcAft>
              <a:buClr>
                <a:schemeClr val="dk1"/>
              </a:buClr>
              <a:buSzPts val="1500"/>
              <a:buFont typeface="Play"/>
              <a:buNone/>
            </a:pPr>
            <a:r>
              <a:rPr b="1" i="0" lang="en" sz="1500" u="none" cap="none" strike="noStrike">
                <a:solidFill>
                  <a:schemeClr val="dk1"/>
                </a:solidFill>
                <a:latin typeface="Play"/>
                <a:ea typeface="Play"/>
                <a:cs typeface="Play"/>
                <a:sym typeface="Play"/>
              </a:rPr>
              <a:t>Analytical Approach</a:t>
            </a:r>
            <a:endParaRPr sz="1100"/>
          </a:p>
          <a:p>
            <a:pPr indent="0" lvl="0" marL="0" marR="0" rtl="0" algn="l">
              <a:spcBef>
                <a:spcPts val="500"/>
              </a:spcBef>
              <a:spcAft>
                <a:spcPts val="0"/>
              </a:spcAft>
              <a:buNone/>
            </a:pPr>
            <a:r>
              <a:rPr b="0" i="0" lang="en" sz="1000" u="none" cap="none" strike="noStrike">
                <a:solidFill>
                  <a:schemeClr val="dk1"/>
                </a:solidFill>
                <a:latin typeface="Play"/>
                <a:ea typeface="Play"/>
                <a:cs typeface="Play"/>
                <a:sym typeface="Play"/>
              </a:rPr>
              <a:t>I deployed a two-tiered strategy:</a:t>
            </a:r>
            <a:endParaRPr sz="1000"/>
          </a:p>
          <a:p>
            <a:pPr indent="0" lvl="1" marL="342900" marR="0" rtl="0" algn="l">
              <a:spcBef>
                <a:spcPts val="500"/>
              </a:spcBef>
              <a:spcAft>
                <a:spcPts val="0"/>
              </a:spcAft>
              <a:buNone/>
            </a:pPr>
            <a:r>
              <a:rPr b="1" i="0" lang="en" sz="1000" u="none" cap="none" strike="noStrike">
                <a:solidFill>
                  <a:schemeClr val="dk1"/>
                </a:solidFill>
                <a:latin typeface="Play"/>
                <a:ea typeface="Play"/>
                <a:cs typeface="Play"/>
                <a:sym typeface="Play"/>
              </a:rPr>
              <a:t>Random Forest</a:t>
            </a:r>
            <a:r>
              <a:rPr b="0" i="0" lang="en" sz="1000" u="none" cap="none" strike="noStrike">
                <a:solidFill>
                  <a:schemeClr val="dk1"/>
                </a:solidFill>
                <a:latin typeface="Play"/>
                <a:ea typeface="Play"/>
                <a:cs typeface="Play"/>
                <a:sym typeface="Play"/>
              </a:rPr>
              <a:t> for immediate churn reduction with low cost and complexity</a:t>
            </a:r>
            <a:endParaRPr sz="1000"/>
          </a:p>
          <a:p>
            <a:pPr indent="0" lvl="1" marL="342900" marR="0" rtl="0" algn="l">
              <a:spcBef>
                <a:spcPts val="500"/>
              </a:spcBef>
              <a:spcAft>
                <a:spcPts val="0"/>
              </a:spcAft>
              <a:buNone/>
            </a:pPr>
            <a:r>
              <a:rPr b="1" i="0" lang="en" sz="1000" u="none" cap="none" strike="noStrike">
                <a:solidFill>
                  <a:schemeClr val="dk1"/>
                </a:solidFill>
                <a:latin typeface="Play"/>
                <a:ea typeface="Play"/>
                <a:cs typeface="Play"/>
                <a:sym typeface="Play"/>
              </a:rPr>
              <a:t>XGBoost with SHAP values</a:t>
            </a:r>
            <a:r>
              <a:rPr b="0" i="0" lang="en" sz="1000" u="none" cap="none" strike="noStrike">
                <a:solidFill>
                  <a:schemeClr val="dk1"/>
                </a:solidFill>
                <a:latin typeface="Play"/>
                <a:ea typeface="Play"/>
                <a:cs typeface="Play"/>
                <a:sym typeface="Play"/>
              </a:rPr>
              <a:t> for quarterly deep dives into churn drivers, enabling transparent reporting and targeted retention campaigns</a:t>
            </a:r>
            <a:endParaRPr sz="1000"/>
          </a:p>
          <a:p>
            <a:pPr indent="0" lvl="1" marL="342900" marR="0" rtl="0" algn="l">
              <a:spcBef>
                <a:spcPts val="500"/>
              </a:spcBef>
              <a:spcAft>
                <a:spcPts val="0"/>
              </a:spcAft>
              <a:buNone/>
            </a:pPr>
            <a:r>
              <a:rPr b="0" i="0" lang="en" sz="1000" u="none" cap="none" strike="noStrike">
                <a:solidFill>
                  <a:schemeClr val="dk1"/>
                </a:solidFill>
                <a:latin typeface="Play"/>
                <a:ea typeface="Play"/>
                <a:cs typeface="Play"/>
                <a:sym typeface="Play"/>
              </a:rPr>
              <a:t>These models learn from historical behaviour and highlight top churn indicators such as price sensitivity, declining usage, and support ticket frequency giving us both fast wins and long-term strategic control.</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8" name="Shape 148"/>
        <p:cNvGrpSpPr/>
        <p:nvPr/>
      </p:nvGrpSpPr>
      <p:grpSpPr>
        <a:xfrm>
          <a:off x="0" y="0"/>
          <a:ext cx="0" cy="0"/>
          <a:chOff x="0" y="0"/>
          <a:chExt cx="0" cy="0"/>
        </a:xfrm>
      </p:grpSpPr>
      <p:sp>
        <p:nvSpPr>
          <p:cNvPr id="149" name="Google Shape;149;p27"/>
          <p:cNvSpPr/>
          <p:nvPr/>
        </p:nvSpPr>
        <p:spPr>
          <a:xfrm>
            <a:off x="0" y="0"/>
            <a:ext cx="9143999" cy="5143024"/>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0" name="Google Shape;150;p27"/>
          <p:cNvSpPr txBox="1"/>
          <p:nvPr>
            <p:ph type="title"/>
          </p:nvPr>
        </p:nvSpPr>
        <p:spPr>
          <a:xfrm>
            <a:off x="303212" y="280425"/>
            <a:ext cx="7931100" cy="8916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4100"/>
              <a:buFont typeface="Play"/>
              <a:buNone/>
            </a:pPr>
            <a:r>
              <a:rPr lang="en" sz="4100"/>
              <a:t>Data Understanding &amp; Cleaning</a:t>
            </a:r>
            <a:endParaRPr/>
          </a:p>
        </p:txBody>
      </p:sp>
      <p:grpSp>
        <p:nvGrpSpPr>
          <p:cNvPr id="151" name="Google Shape;151;p27"/>
          <p:cNvGrpSpPr/>
          <p:nvPr/>
        </p:nvGrpSpPr>
        <p:grpSpPr>
          <a:xfrm>
            <a:off x="-1" y="1498776"/>
            <a:ext cx="8771312" cy="586632"/>
            <a:chOff x="-2" y="1998368"/>
            <a:chExt cx="11695083" cy="782176"/>
          </a:xfrm>
        </p:grpSpPr>
        <p:sp>
          <p:nvSpPr>
            <p:cNvPr id="152" name="Google Shape;152;p27"/>
            <p:cNvSpPr/>
            <p:nvPr/>
          </p:nvSpPr>
          <p:spPr>
            <a:xfrm rot="5400000">
              <a:off x="11228040" y="2313027"/>
              <a:ext cx="781700" cy="152382"/>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3" name="Google Shape;153;p27"/>
            <p:cNvSpPr/>
            <p:nvPr/>
          </p:nvSpPr>
          <p:spPr>
            <a:xfrm rot="10800000">
              <a:off x="-2" y="1998845"/>
              <a:ext cx="11454595" cy="781699"/>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grpSp>
      <p:sp>
        <p:nvSpPr>
          <p:cNvPr id="154" name="Google Shape;154;p27"/>
          <p:cNvSpPr/>
          <p:nvPr/>
        </p:nvSpPr>
        <p:spPr>
          <a:xfrm>
            <a:off x="0" y="1652309"/>
            <a:ext cx="8537522" cy="3110884"/>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55" name="Google Shape;155;p27"/>
          <p:cNvSpPr txBox="1"/>
          <p:nvPr>
            <p:ph idx="1" type="body"/>
          </p:nvPr>
        </p:nvSpPr>
        <p:spPr>
          <a:xfrm>
            <a:off x="595244" y="1797627"/>
            <a:ext cx="7842173" cy="2862695"/>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1400"/>
              <a:buNone/>
            </a:pPr>
            <a:r>
              <a:rPr b="1" lang="en" sz="1400"/>
              <a:t>Dataset Overview</a:t>
            </a:r>
            <a:r>
              <a:rPr lang="en" sz="1400"/>
              <a:t>:</a:t>
            </a:r>
            <a:endParaRPr/>
          </a:p>
          <a:p>
            <a:pPr indent="-177800" lvl="1" marL="520700" rtl="0" algn="l">
              <a:lnSpc>
                <a:spcPct val="90000"/>
              </a:lnSpc>
              <a:spcBef>
                <a:spcPts val="400"/>
              </a:spcBef>
              <a:spcAft>
                <a:spcPts val="0"/>
              </a:spcAft>
              <a:buClr>
                <a:schemeClr val="dk1"/>
              </a:buClr>
              <a:buSzPts val="800"/>
              <a:buChar char="•"/>
            </a:pPr>
            <a:r>
              <a:rPr lang="en" sz="800"/>
              <a:t>Source: Telco customer churn dataset </a:t>
            </a:r>
            <a:r>
              <a:rPr lang="en" sz="800" u="sng">
                <a:solidFill>
                  <a:schemeClr val="hlink"/>
                </a:solidFill>
                <a:hlinkClick r:id="rId3"/>
              </a:rPr>
              <a:t>Telco customer churn: IBM dataset</a:t>
            </a:r>
            <a:endParaRPr sz="800"/>
          </a:p>
          <a:p>
            <a:pPr indent="-177800" lvl="1" marL="520700" rtl="0" algn="l">
              <a:lnSpc>
                <a:spcPct val="90000"/>
              </a:lnSpc>
              <a:spcBef>
                <a:spcPts val="400"/>
              </a:spcBef>
              <a:spcAft>
                <a:spcPts val="0"/>
              </a:spcAft>
              <a:buClr>
                <a:schemeClr val="dk1"/>
              </a:buClr>
              <a:buSzPts val="800"/>
              <a:buChar char="•"/>
            </a:pPr>
            <a:r>
              <a:rPr lang="en" sz="800"/>
              <a:t>Size: 7043 observations with 33 variables</a:t>
            </a:r>
            <a:endParaRPr/>
          </a:p>
          <a:p>
            <a:pPr indent="-177800" lvl="1" marL="520700" rtl="0" algn="l">
              <a:lnSpc>
                <a:spcPct val="90000"/>
              </a:lnSpc>
              <a:spcBef>
                <a:spcPts val="400"/>
              </a:spcBef>
              <a:spcAft>
                <a:spcPts val="0"/>
              </a:spcAft>
              <a:buClr>
                <a:schemeClr val="dk1"/>
              </a:buClr>
              <a:buSzPts val="800"/>
              <a:buChar char="•"/>
            </a:pPr>
            <a:r>
              <a:rPr lang="en" sz="800"/>
              <a:t>Target: Churn Value  (binary)</a:t>
            </a:r>
            <a:endParaRPr/>
          </a:p>
          <a:p>
            <a:pPr indent="0" lvl="0" marL="0" rtl="0" algn="l">
              <a:lnSpc>
                <a:spcPct val="90000"/>
              </a:lnSpc>
              <a:spcBef>
                <a:spcPts val="1800"/>
              </a:spcBef>
              <a:spcAft>
                <a:spcPts val="0"/>
              </a:spcAft>
              <a:buClr>
                <a:schemeClr val="dk1"/>
              </a:buClr>
              <a:buSzPts val="1400"/>
              <a:buNone/>
            </a:pPr>
            <a:r>
              <a:rPr b="1" lang="en" sz="1400"/>
              <a:t>Cleaning Steps</a:t>
            </a:r>
            <a:r>
              <a:rPr lang="en" sz="1400"/>
              <a:t>:</a:t>
            </a:r>
            <a:endParaRPr/>
          </a:p>
          <a:p>
            <a:pPr indent="-177800" lvl="1" marL="520700" rtl="0" algn="l">
              <a:lnSpc>
                <a:spcPct val="90000"/>
              </a:lnSpc>
              <a:spcBef>
                <a:spcPts val="400"/>
              </a:spcBef>
              <a:spcAft>
                <a:spcPts val="0"/>
              </a:spcAft>
              <a:buClr>
                <a:schemeClr val="dk1"/>
              </a:buClr>
              <a:buSzPts val="800"/>
              <a:buChar char="•"/>
            </a:pPr>
            <a:r>
              <a:rPr lang="en" sz="800"/>
              <a:t>Removed duplicates, checked for missing values, and identified outliers</a:t>
            </a:r>
            <a:endParaRPr/>
          </a:p>
          <a:p>
            <a:pPr indent="-177800" lvl="1" marL="520700" rtl="0" algn="l">
              <a:lnSpc>
                <a:spcPct val="90000"/>
              </a:lnSpc>
              <a:spcBef>
                <a:spcPts val="400"/>
              </a:spcBef>
              <a:spcAft>
                <a:spcPts val="0"/>
              </a:spcAft>
              <a:buClr>
                <a:schemeClr val="dk1"/>
              </a:buClr>
              <a:buSzPts val="800"/>
              <a:buChar char="•"/>
            </a:pPr>
            <a:r>
              <a:rPr lang="en" sz="800"/>
              <a:t>Converted categorical values to binary where appropriate</a:t>
            </a:r>
            <a:endParaRPr/>
          </a:p>
          <a:p>
            <a:pPr indent="-177800" lvl="1" marL="520700" rtl="0" algn="l">
              <a:lnSpc>
                <a:spcPct val="90000"/>
              </a:lnSpc>
              <a:spcBef>
                <a:spcPts val="400"/>
              </a:spcBef>
              <a:spcAft>
                <a:spcPts val="0"/>
              </a:spcAft>
              <a:buClr>
                <a:schemeClr val="dk1"/>
              </a:buClr>
              <a:buSzPts val="800"/>
              <a:buChar char="•"/>
            </a:pPr>
            <a:r>
              <a:rPr lang="en" sz="800"/>
              <a:t>Encoded categorical variables using a combination of: </a:t>
            </a:r>
            <a:endParaRPr/>
          </a:p>
          <a:p>
            <a:pPr indent="-177800" lvl="2" marL="863600" rtl="0" algn="l">
              <a:lnSpc>
                <a:spcPct val="90000"/>
              </a:lnSpc>
              <a:spcBef>
                <a:spcPts val="400"/>
              </a:spcBef>
              <a:spcAft>
                <a:spcPts val="0"/>
              </a:spcAft>
              <a:buClr>
                <a:schemeClr val="dk1"/>
              </a:buClr>
              <a:buSzPts val="800"/>
              <a:buChar char="•"/>
            </a:pPr>
            <a:r>
              <a:rPr lang="en" sz="800"/>
              <a:t>Hierarchical encoding for high cardinality categorical feature</a:t>
            </a:r>
            <a:endParaRPr/>
          </a:p>
          <a:p>
            <a:pPr indent="-177800" lvl="2" marL="863600" rtl="0" algn="l">
              <a:lnSpc>
                <a:spcPct val="90000"/>
              </a:lnSpc>
              <a:spcBef>
                <a:spcPts val="400"/>
              </a:spcBef>
              <a:spcAft>
                <a:spcPts val="0"/>
              </a:spcAft>
              <a:buClr>
                <a:schemeClr val="dk1"/>
              </a:buClr>
              <a:buSzPts val="800"/>
              <a:buChar char="•"/>
            </a:pPr>
            <a:r>
              <a:rPr lang="en" sz="800"/>
              <a:t>One-hot encoding for categorical features</a:t>
            </a:r>
            <a:endParaRPr/>
          </a:p>
          <a:p>
            <a:pPr indent="-177800" lvl="1" marL="520700" rtl="0" algn="l">
              <a:lnSpc>
                <a:spcPct val="90000"/>
              </a:lnSpc>
              <a:spcBef>
                <a:spcPts val="400"/>
              </a:spcBef>
              <a:spcAft>
                <a:spcPts val="0"/>
              </a:spcAft>
              <a:buClr>
                <a:schemeClr val="dk1"/>
              </a:buClr>
              <a:buSzPts val="800"/>
              <a:buChar char="•"/>
            </a:pPr>
            <a:r>
              <a:rPr lang="en" sz="800"/>
              <a:t>Handled missing values through imputation techniques</a:t>
            </a:r>
            <a:endParaRPr/>
          </a:p>
          <a:p>
            <a:pPr indent="-177800" lvl="1" marL="520700" rtl="0" algn="l">
              <a:lnSpc>
                <a:spcPct val="90000"/>
              </a:lnSpc>
              <a:spcBef>
                <a:spcPts val="400"/>
              </a:spcBef>
              <a:spcAft>
                <a:spcPts val="0"/>
              </a:spcAft>
              <a:buClr>
                <a:schemeClr val="dk1"/>
              </a:buClr>
              <a:buSzPts val="800"/>
              <a:buChar char="•"/>
            </a:pPr>
            <a:r>
              <a:rPr lang="en" sz="800"/>
              <a:t>Scaled numerical variables to ensure consistent feature ranges</a:t>
            </a:r>
            <a:endParaRPr/>
          </a:p>
          <a:p>
            <a:pPr indent="-177800" lvl="1" marL="520700" rtl="0" algn="l">
              <a:lnSpc>
                <a:spcPct val="90000"/>
              </a:lnSpc>
              <a:spcBef>
                <a:spcPts val="400"/>
              </a:spcBef>
              <a:spcAft>
                <a:spcPts val="0"/>
              </a:spcAft>
              <a:buClr>
                <a:schemeClr val="dk1"/>
              </a:buClr>
              <a:buSzPts val="800"/>
              <a:buChar char="•"/>
            </a:pPr>
            <a:r>
              <a:rPr lang="en" sz="800"/>
              <a:t>Balanced the target variable using SMOTE (Synthetic Minority Over-sampling Technique)</a:t>
            </a:r>
            <a:endParaRPr/>
          </a:p>
          <a:p>
            <a:pPr indent="-177800" lvl="1" marL="520700" rtl="0" algn="l">
              <a:lnSpc>
                <a:spcPct val="90000"/>
              </a:lnSpc>
              <a:spcBef>
                <a:spcPts val="400"/>
              </a:spcBef>
              <a:spcAft>
                <a:spcPts val="0"/>
              </a:spcAft>
              <a:buClr>
                <a:schemeClr val="dk1"/>
              </a:buClr>
              <a:buSzPts val="800"/>
              <a:buChar char="•"/>
            </a:pPr>
            <a:r>
              <a:rPr lang="en" sz="800"/>
              <a:t>Split the dataset into training and testing sets for model evaluation</a:t>
            </a:r>
            <a:endParaRPr sz="800"/>
          </a:p>
          <a:p>
            <a:pPr indent="-127000" lvl="1" marL="520700" rtl="0" algn="l">
              <a:lnSpc>
                <a:spcPct val="90000"/>
              </a:lnSpc>
              <a:spcBef>
                <a:spcPts val="400"/>
              </a:spcBef>
              <a:spcAft>
                <a:spcPts val="0"/>
              </a:spcAft>
              <a:buClr>
                <a:schemeClr val="dk1"/>
              </a:buClr>
              <a:buSzPts val="800"/>
              <a:buNone/>
            </a:pPr>
            <a:r>
              <a:t/>
            </a:r>
            <a:endParaRPr sz="8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9" name="Shape 159"/>
        <p:cNvGrpSpPr/>
        <p:nvPr/>
      </p:nvGrpSpPr>
      <p:grpSpPr>
        <a:xfrm>
          <a:off x="0" y="0"/>
          <a:ext cx="0" cy="0"/>
          <a:chOff x="0" y="0"/>
          <a:chExt cx="0" cy="0"/>
        </a:xfrm>
      </p:grpSpPr>
      <p:sp>
        <p:nvSpPr>
          <p:cNvPr id="160" name="Google Shape;160;p28"/>
          <p:cNvSpPr/>
          <p:nvPr/>
        </p:nvSpPr>
        <p:spPr>
          <a:xfrm>
            <a:off x="0" y="0"/>
            <a:ext cx="9141714"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61" name="Google Shape;161;p28"/>
          <p:cNvSpPr/>
          <p:nvPr/>
        </p:nvSpPr>
        <p:spPr>
          <a:xfrm>
            <a:off x="0" y="0"/>
            <a:ext cx="9141714" cy="1424701"/>
          </a:xfrm>
          <a:custGeom>
            <a:rect b="b" l="l" r="r" t="t"/>
            <a:pathLst>
              <a:path extrusionOk="0" h="1899601" w="12188952">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solidFill>
            <a:schemeClr val="lt1"/>
          </a:solidFill>
          <a:ln cap="flat" cmpd="sng" w="9525">
            <a:solidFill>
              <a:srgbClr val="E6E6E6"/>
            </a:solidFill>
            <a:prstDash val="solid"/>
            <a:miter lim="800000"/>
            <a:headEnd len="sm" w="sm" type="none"/>
            <a:tailEnd len="sm" w="sm" type="none"/>
          </a:ln>
          <a:effectLst>
            <a:outerShdw blurRad="50800" rotWithShape="0" algn="tl" dir="2700000" dist="38100">
              <a:srgbClr val="D8D8D8">
                <a:alpha val="49803"/>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162" name="Google Shape;162;p28"/>
          <p:cNvSpPr/>
          <p:nvPr/>
        </p:nvSpPr>
        <p:spPr>
          <a:xfrm>
            <a:off x="0" y="0"/>
            <a:ext cx="9144000" cy="1418042"/>
          </a:xfrm>
          <a:custGeom>
            <a:rect b="b" l="l" r="r" t="t"/>
            <a:pathLst>
              <a:path extrusionOk="0" h="1890722" w="12192000">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163" name="Google Shape;163;p28"/>
          <p:cNvSpPr txBox="1"/>
          <p:nvPr>
            <p:ph type="title"/>
          </p:nvPr>
        </p:nvSpPr>
        <p:spPr>
          <a:xfrm>
            <a:off x="628650" y="190048"/>
            <a:ext cx="7886700" cy="954925"/>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000"/>
              <a:buFont typeface="Play"/>
              <a:buNone/>
            </a:pPr>
            <a:r>
              <a:rPr lang="en" sz="3000"/>
              <a:t>EDA Summary &amp; Key Insights</a:t>
            </a:r>
            <a:endParaRPr/>
          </a:p>
        </p:txBody>
      </p:sp>
      <p:sp>
        <p:nvSpPr>
          <p:cNvPr id="164" name="Google Shape;164;p28"/>
          <p:cNvSpPr/>
          <p:nvPr/>
        </p:nvSpPr>
        <p:spPr>
          <a:xfrm>
            <a:off x="0" y="393392"/>
            <a:ext cx="96012" cy="528066"/>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65" name="Google Shape;165;p28"/>
          <p:cNvSpPr txBox="1"/>
          <p:nvPr>
            <p:ph idx="1" type="body"/>
          </p:nvPr>
        </p:nvSpPr>
        <p:spPr>
          <a:xfrm>
            <a:off x="628650" y="1614749"/>
            <a:ext cx="8089323" cy="3226193"/>
          </a:xfrm>
          <a:prstGeom prst="rect">
            <a:avLst/>
          </a:prstGeom>
          <a:noFill/>
          <a:ln>
            <a:noFill/>
          </a:ln>
        </p:spPr>
        <p:txBody>
          <a:bodyPr anchorCtr="0" anchor="t" bIns="34275" lIns="68575" spcFirstLastPara="1" rIns="68575" wrap="square" tIns="34275">
            <a:normAutofit fontScale="47500" lnSpcReduction="20000"/>
          </a:bodyPr>
          <a:lstStyle/>
          <a:p>
            <a:pPr indent="0" lvl="0" marL="0" rtl="0" algn="l">
              <a:lnSpc>
                <a:spcPct val="90000"/>
              </a:lnSpc>
              <a:spcBef>
                <a:spcPts val="0"/>
              </a:spcBef>
              <a:spcAft>
                <a:spcPts val="0"/>
              </a:spcAft>
              <a:buClr>
                <a:schemeClr val="dk1"/>
              </a:buClr>
              <a:buSzPct val="100000"/>
              <a:buNone/>
            </a:pPr>
            <a:r>
              <a:rPr b="1" lang="en" sz="2900"/>
              <a:t>Variables Contributing to Customer Churn (Complete Ranking by Impact)</a:t>
            </a:r>
            <a:endParaRPr sz="2900"/>
          </a:p>
          <a:p>
            <a:pPr indent="-177641" lvl="0" marL="177800" rtl="0" algn="l">
              <a:lnSpc>
                <a:spcPct val="170000"/>
              </a:lnSpc>
              <a:spcBef>
                <a:spcPts val="800"/>
              </a:spcBef>
              <a:spcAft>
                <a:spcPts val="0"/>
              </a:spcAft>
              <a:buClr>
                <a:schemeClr val="dk1"/>
              </a:buClr>
              <a:buSzPct val="100000"/>
              <a:buChar char="•"/>
            </a:pPr>
            <a:r>
              <a:rPr b="1" lang="en"/>
              <a:t>Highest Impact Variables:</a:t>
            </a:r>
            <a:endParaRPr/>
          </a:p>
          <a:p>
            <a:pPr indent="-181292" lvl="1" marL="520700" rtl="0" algn="l">
              <a:lnSpc>
                <a:spcPct val="90000"/>
              </a:lnSpc>
              <a:spcBef>
                <a:spcPts val="400"/>
              </a:spcBef>
              <a:spcAft>
                <a:spcPts val="0"/>
              </a:spcAft>
              <a:buClr>
                <a:schemeClr val="dk1"/>
              </a:buClr>
              <a:buSzPct val="100000"/>
              <a:buChar char="•"/>
            </a:pPr>
            <a:r>
              <a:rPr b="1" lang="en"/>
              <a:t>Contract Type</a:t>
            </a:r>
            <a:r>
              <a:rPr lang="en"/>
              <a:t> (Cramér's V: 0.410): Most significant predictor - month-to-month contracts show 42.7% churn vs. 2.8% for two-year contracts</a:t>
            </a:r>
            <a:endParaRPr/>
          </a:p>
          <a:p>
            <a:pPr indent="-181292" lvl="1" marL="520700" rtl="0" algn="l">
              <a:lnSpc>
                <a:spcPct val="90000"/>
              </a:lnSpc>
              <a:spcBef>
                <a:spcPts val="400"/>
              </a:spcBef>
              <a:spcAft>
                <a:spcPts val="0"/>
              </a:spcAft>
              <a:buClr>
                <a:schemeClr val="dk1"/>
              </a:buClr>
              <a:buSzPct val="100000"/>
              <a:buChar char="•"/>
            </a:pPr>
            <a:r>
              <a:rPr b="1" lang="en"/>
              <a:t>Tenure</a:t>
            </a:r>
            <a:r>
              <a:rPr lang="en"/>
              <a:t> (correlation: -0.352): Strong negative relationship - early customers at highest risk, with critical 1-3 month vulnerability period</a:t>
            </a:r>
            <a:endParaRPr/>
          </a:p>
          <a:p>
            <a:pPr indent="-177641" lvl="0" marL="177800" rtl="0" algn="l">
              <a:lnSpc>
                <a:spcPct val="90000"/>
              </a:lnSpc>
              <a:spcBef>
                <a:spcPts val="800"/>
              </a:spcBef>
              <a:spcAft>
                <a:spcPts val="0"/>
              </a:spcAft>
              <a:buClr>
                <a:schemeClr val="dk1"/>
              </a:buClr>
              <a:buSzPct val="100000"/>
              <a:buChar char="•"/>
            </a:pPr>
            <a:r>
              <a:rPr b="1" lang="en"/>
              <a:t>High Impact Variables:</a:t>
            </a:r>
            <a:endParaRPr/>
          </a:p>
          <a:p>
            <a:pPr indent="-181292" lvl="1" marL="520700" rtl="0" algn="l">
              <a:lnSpc>
                <a:spcPct val="90000"/>
              </a:lnSpc>
              <a:spcBef>
                <a:spcPts val="400"/>
              </a:spcBef>
              <a:spcAft>
                <a:spcPts val="0"/>
              </a:spcAft>
              <a:buClr>
                <a:schemeClr val="dk1"/>
              </a:buClr>
              <a:buSzPct val="100000"/>
              <a:buChar char="•"/>
            </a:pPr>
            <a:r>
              <a:rPr b="1" lang="en"/>
              <a:t>Add-on Services</a:t>
            </a:r>
            <a:r>
              <a:rPr lang="en"/>
              <a:t>: Online Security (0.347), Tech Support (0.343), Online Backup (0.292), Device Protection (0.281) - non-subscribers significantly more likely to churn</a:t>
            </a:r>
            <a:endParaRPr/>
          </a:p>
          <a:p>
            <a:pPr indent="-181292" lvl="1" marL="520700" rtl="0" algn="l">
              <a:lnSpc>
                <a:spcPct val="90000"/>
              </a:lnSpc>
              <a:spcBef>
                <a:spcPts val="400"/>
              </a:spcBef>
              <a:spcAft>
                <a:spcPts val="0"/>
              </a:spcAft>
              <a:buClr>
                <a:schemeClr val="dk1"/>
              </a:buClr>
              <a:buSzPct val="100000"/>
              <a:buChar char="•"/>
            </a:pPr>
            <a:r>
              <a:rPr b="1" lang="en"/>
              <a:t>Internet Service Type</a:t>
            </a:r>
            <a:r>
              <a:rPr lang="en"/>
              <a:t> (0.322): Fiber Optic users show 41.9% churn - highest among service types</a:t>
            </a:r>
            <a:endParaRPr/>
          </a:p>
          <a:p>
            <a:pPr indent="-181292" lvl="1" marL="520700" rtl="0" algn="l">
              <a:lnSpc>
                <a:spcPct val="90000"/>
              </a:lnSpc>
              <a:spcBef>
                <a:spcPts val="400"/>
              </a:spcBef>
              <a:spcAft>
                <a:spcPts val="0"/>
              </a:spcAft>
              <a:buClr>
                <a:schemeClr val="dk1"/>
              </a:buClr>
              <a:buSzPct val="100000"/>
              <a:buChar char="•"/>
            </a:pPr>
            <a:r>
              <a:rPr b="1" lang="en"/>
              <a:t>Payment Method</a:t>
            </a:r>
            <a:r>
              <a:rPr lang="en"/>
              <a:t> (0.303): Manual payment users more vulnerable than automatic payment customers</a:t>
            </a:r>
            <a:endParaRPr/>
          </a:p>
          <a:p>
            <a:pPr indent="-177641" lvl="0" marL="177800" rtl="0" algn="l">
              <a:lnSpc>
                <a:spcPct val="90000"/>
              </a:lnSpc>
              <a:spcBef>
                <a:spcPts val="800"/>
              </a:spcBef>
              <a:spcAft>
                <a:spcPts val="0"/>
              </a:spcAft>
              <a:buClr>
                <a:schemeClr val="dk1"/>
              </a:buClr>
              <a:buSzPct val="100000"/>
              <a:buChar char="•"/>
            </a:pPr>
            <a:r>
              <a:rPr b="1" lang="en"/>
              <a:t>Moderate Impact Variables:</a:t>
            </a:r>
            <a:endParaRPr/>
          </a:p>
          <a:p>
            <a:pPr indent="-181292" lvl="1" marL="520700" rtl="0" algn="l">
              <a:lnSpc>
                <a:spcPct val="90000"/>
              </a:lnSpc>
              <a:spcBef>
                <a:spcPts val="400"/>
              </a:spcBef>
              <a:spcAft>
                <a:spcPts val="0"/>
              </a:spcAft>
              <a:buClr>
                <a:schemeClr val="dk1"/>
              </a:buClr>
              <a:buSzPct val="100000"/>
              <a:buChar char="•"/>
            </a:pPr>
            <a:r>
              <a:rPr b="1" lang="en"/>
              <a:t>Customer Demographics</a:t>
            </a:r>
            <a:r>
              <a:rPr lang="en"/>
              <a:t>: Dependents (0.248), Partner status (0.150), Senior Citizen status (0.150)</a:t>
            </a:r>
            <a:endParaRPr/>
          </a:p>
          <a:p>
            <a:pPr indent="-181292" lvl="1" marL="520700" rtl="0" algn="l">
              <a:lnSpc>
                <a:spcPct val="90000"/>
              </a:lnSpc>
              <a:spcBef>
                <a:spcPts val="400"/>
              </a:spcBef>
              <a:spcAft>
                <a:spcPts val="0"/>
              </a:spcAft>
              <a:buClr>
                <a:schemeClr val="dk1"/>
              </a:buClr>
              <a:buSzPct val="100000"/>
              <a:buChar char="•"/>
            </a:pPr>
            <a:r>
              <a:rPr b="1" lang="en"/>
              <a:t>Streaming Services</a:t>
            </a:r>
            <a:r>
              <a:rPr lang="en"/>
              <a:t>: TV (0.230) and Movies (0.230) - moderate influence on retention</a:t>
            </a:r>
            <a:endParaRPr/>
          </a:p>
          <a:p>
            <a:pPr indent="-181292" lvl="1" marL="520700" rtl="0" algn="l">
              <a:lnSpc>
                <a:spcPct val="90000"/>
              </a:lnSpc>
              <a:spcBef>
                <a:spcPts val="400"/>
              </a:spcBef>
              <a:spcAft>
                <a:spcPts val="0"/>
              </a:spcAft>
              <a:buClr>
                <a:schemeClr val="dk1"/>
              </a:buClr>
              <a:buSzPct val="100000"/>
              <a:buChar char="•"/>
            </a:pPr>
            <a:r>
              <a:rPr b="1" lang="en"/>
              <a:t>Monthly Charges</a:t>
            </a:r>
            <a:r>
              <a:rPr lang="en"/>
              <a:t> (0.193): Positive correlation - higher charges associated with increased churn risk</a:t>
            </a:r>
            <a:endParaRPr/>
          </a:p>
          <a:p>
            <a:pPr indent="-181292" lvl="1" marL="520700" rtl="0" algn="l">
              <a:lnSpc>
                <a:spcPct val="90000"/>
              </a:lnSpc>
              <a:spcBef>
                <a:spcPts val="400"/>
              </a:spcBef>
              <a:spcAft>
                <a:spcPts val="0"/>
              </a:spcAft>
              <a:buClr>
                <a:schemeClr val="dk1"/>
              </a:buClr>
              <a:buSzPct val="100000"/>
              <a:buChar char="•"/>
            </a:pPr>
            <a:r>
              <a:rPr b="1" lang="en"/>
              <a:t>Total Charges</a:t>
            </a:r>
            <a:r>
              <a:rPr lang="en"/>
              <a:t> (-0.199): Negative correlation - higher lifetime spending indicates loyalty</a:t>
            </a:r>
            <a:endParaRPr/>
          </a:p>
          <a:p>
            <a:pPr indent="-177641" lvl="0" marL="177800" rtl="0" algn="l">
              <a:lnSpc>
                <a:spcPct val="90000"/>
              </a:lnSpc>
              <a:spcBef>
                <a:spcPts val="800"/>
              </a:spcBef>
              <a:spcAft>
                <a:spcPts val="0"/>
              </a:spcAft>
              <a:buClr>
                <a:schemeClr val="dk1"/>
              </a:buClr>
              <a:buSzPct val="100000"/>
              <a:buChar char="•"/>
            </a:pPr>
            <a:r>
              <a:rPr b="1" lang="en"/>
              <a:t>Low Impact Variables:</a:t>
            </a:r>
            <a:endParaRPr/>
          </a:p>
          <a:p>
            <a:pPr indent="-181292" lvl="1" marL="520700" rtl="0" algn="l">
              <a:lnSpc>
                <a:spcPct val="90000"/>
              </a:lnSpc>
              <a:spcBef>
                <a:spcPts val="400"/>
              </a:spcBef>
              <a:spcAft>
                <a:spcPts val="0"/>
              </a:spcAft>
              <a:buClr>
                <a:schemeClr val="dk1"/>
              </a:buClr>
              <a:buSzPct val="100000"/>
              <a:buChar char="•"/>
            </a:pPr>
            <a:r>
              <a:rPr b="1" lang="en"/>
              <a:t>Paperless Billing</a:t>
            </a:r>
            <a:r>
              <a:rPr lang="en"/>
              <a:t> (0.191)</a:t>
            </a:r>
            <a:endParaRPr/>
          </a:p>
          <a:p>
            <a:pPr indent="-181292" lvl="1" marL="520700" rtl="0" algn="l">
              <a:lnSpc>
                <a:spcPct val="90000"/>
              </a:lnSpc>
              <a:spcBef>
                <a:spcPts val="400"/>
              </a:spcBef>
              <a:spcAft>
                <a:spcPts val="0"/>
              </a:spcAft>
              <a:buClr>
                <a:schemeClr val="dk1"/>
              </a:buClr>
              <a:buSzPct val="100000"/>
              <a:buChar char="•"/>
            </a:pPr>
            <a:r>
              <a:rPr b="1" lang="en"/>
              <a:t>Geographic factors</a:t>
            </a:r>
            <a:r>
              <a:rPr lang="en"/>
              <a:t>: City (0.122), Lat-Long (0.116) - </a:t>
            </a:r>
            <a:r>
              <a:rPr b="1" lang="en"/>
              <a:t>Location</a:t>
            </a:r>
            <a:r>
              <a:rPr lang="en"/>
              <a:t>: High-churn zip codes &amp; rural areas</a:t>
            </a:r>
            <a:endParaRPr/>
          </a:p>
          <a:p>
            <a:pPr indent="-181292" lvl="1" marL="520700" rtl="0" algn="l">
              <a:lnSpc>
                <a:spcPct val="90000"/>
              </a:lnSpc>
              <a:spcBef>
                <a:spcPts val="400"/>
              </a:spcBef>
              <a:spcAft>
                <a:spcPts val="0"/>
              </a:spcAft>
              <a:buClr>
                <a:schemeClr val="dk1"/>
              </a:buClr>
              <a:buSzPct val="100000"/>
              <a:buChar char="•"/>
            </a:pPr>
            <a:r>
              <a:rPr b="1" lang="en"/>
              <a:t>Multiple Lines</a:t>
            </a:r>
            <a:r>
              <a:rPr lang="en"/>
              <a:t> (0.036)</a:t>
            </a:r>
            <a:endParaRPr/>
          </a:p>
          <a:p>
            <a:pPr indent="-177641" lvl="0" marL="177800" rtl="0" algn="l">
              <a:lnSpc>
                <a:spcPct val="90000"/>
              </a:lnSpc>
              <a:spcBef>
                <a:spcPts val="800"/>
              </a:spcBef>
              <a:spcAft>
                <a:spcPts val="0"/>
              </a:spcAft>
              <a:buClr>
                <a:schemeClr val="dk1"/>
              </a:buClr>
              <a:buSzPct val="100000"/>
              <a:buChar char="•"/>
            </a:pPr>
            <a:r>
              <a:rPr b="1" lang="en"/>
              <a:t>No Impact Variables:</a:t>
            </a:r>
            <a:endParaRPr/>
          </a:p>
          <a:p>
            <a:pPr indent="-181292" lvl="1" marL="520700" rtl="0" algn="l">
              <a:lnSpc>
                <a:spcPct val="90000"/>
              </a:lnSpc>
              <a:spcBef>
                <a:spcPts val="400"/>
              </a:spcBef>
              <a:spcAft>
                <a:spcPts val="0"/>
              </a:spcAft>
              <a:buClr>
                <a:schemeClr val="dk1"/>
              </a:buClr>
              <a:buSzPct val="100000"/>
              <a:buChar char="•"/>
            </a:pPr>
            <a:r>
              <a:rPr b="1" lang="en"/>
              <a:t>Phone Service</a:t>
            </a:r>
            <a:r>
              <a:rPr lang="en"/>
              <a:t> (0.000), </a:t>
            </a:r>
            <a:r>
              <a:rPr b="1" lang="en"/>
              <a:t>Gender</a:t>
            </a:r>
            <a:r>
              <a:rPr lang="en"/>
              <a:t> (0.000)</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29"/>
          <p:cNvSpPr/>
          <p:nvPr/>
        </p:nvSpPr>
        <p:spPr>
          <a:xfrm>
            <a:off x="0" y="0"/>
            <a:ext cx="9141714"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71" name="Google Shape;171;p29"/>
          <p:cNvSpPr/>
          <p:nvPr/>
        </p:nvSpPr>
        <p:spPr>
          <a:xfrm>
            <a:off x="0" y="0"/>
            <a:ext cx="9141714" cy="1424701"/>
          </a:xfrm>
          <a:custGeom>
            <a:rect b="b" l="l" r="r" t="t"/>
            <a:pathLst>
              <a:path extrusionOk="0" h="1899601" w="12188952">
                <a:moveTo>
                  <a:pt x="0" y="0"/>
                </a:moveTo>
                <a:lnTo>
                  <a:pt x="12188952" y="0"/>
                </a:lnTo>
                <a:lnTo>
                  <a:pt x="12188952" y="1635106"/>
                </a:lnTo>
                <a:lnTo>
                  <a:pt x="11356325" y="1707615"/>
                </a:lnTo>
                <a:cubicBezTo>
                  <a:pt x="9739512" y="1831240"/>
                  <a:pt x="7961919" y="1899601"/>
                  <a:pt x="6096001" y="1899601"/>
                </a:cubicBezTo>
                <a:cubicBezTo>
                  <a:pt x="4230084" y="1899601"/>
                  <a:pt x="2452490" y="1831240"/>
                  <a:pt x="835678" y="1707615"/>
                </a:cubicBezTo>
                <a:lnTo>
                  <a:pt x="0" y="1634841"/>
                </a:lnTo>
                <a:close/>
              </a:path>
            </a:pathLst>
          </a:custGeom>
          <a:solidFill>
            <a:schemeClr val="lt1"/>
          </a:solidFill>
          <a:ln cap="flat" cmpd="sng" w="9525">
            <a:solidFill>
              <a:srgbClr val="E6E6E6"/>
            </a:solidFill>
            <a:prstDash val="solid"/>
            <a:miter lim="800000"/>
            <a:headEnd len="sm" w="sm" type="none"/>
            <a:tailEnd len="sm" w="sm" type="none"/>
          </a:ln>
          <a:effectLst>
            <a:outerShdw blurRad="50800" rotWithShape="0" algn="tl" dir="2700000" dist="38100">
              <a:srgbClr val="D8D8D8">
                <a:alpha val="49803"/>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172" name="Google Shape;172;p29"/>
          <p:cNvSpPr/>
          <p:nvPr/>
        </p:nvSpPr>
        <p:spPr>
          <a:xfrm>
            <a:off x="0" y="0"/>
            <a:ext cx="9144000" cy="1418042"/>
          </a:xfrm>
          <a:custGeom>
            <a:rect b="b" l="l" r="r" t="t"/>
            <a:pathLst>
              <a:path extrusionOk="0" h="1890722" w="12192000">
                <a:moveTo>
                  <a:pt x="0" y="0"/>
                </a:moveTo>
                <a:lnTo>
                  <a:pt x="12192000" y="0"/>
                </a:lnTo>
                <a:lnTo>
                  <a:pt x="12192000" y="1626227"/>
                </a:lnTo>
                <a:lnTo>
                  <a:pt x="11359165" y="1698736"/>
                </a:lnTo>
                <a:cubicBezTo>
                  <a:pt x="9741947" y="1822361"/>
                  <a:pt x="7963910" y="1890722"/>
                  <a:pt x="6097526" y="1890722"/>
                </a:cubicBezTo>
                <a:cubicBezTo>
                  <a:pt x="4231142" y="1890722"/>
                  <a:pt x="2453104" y="1822361"/>
                  <a:pt x="835887" y="1698736"/>
                </a:cubicBezTo>
                <a:lnTo>
                  <a:pt x="0" y="1625962"/>
                </a:lnTo>
                <a:close/>
              </a:path>
            </a:pathLst>
          </a:cu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173" name="Google Shape;173;p29"/>
          <p:cNvSpPr txBox="1"/>
          <p:nvPr>
            <p:ph type="title"/>
          </p:nvPr>
        </p:nvSpPr>
        <p:spPr>
          <a:xfrm>
            <a:off x="628650" y="190048"/>
            <a:ext cx="7886700" cy="954925"/>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000"/>
              <a:buFont typeface="Play"/>
              <a:buNone/>
            </a:pPr>
            <a:r>
              <a:rPr lang="en" sz="3000"/>
              <a:t>EDA Summary &amp; Key Insights (Cont.)</a:t>
            </a:r>
            <a:endParaRPr/>
          </a:p>
        </p:txBody>
      </p:sp>
      <p:sp>
        <p:nvSpPr>
          <p:cNvPr id="174" name="Google Shape;174;p29"/>
          <p:cNvSpPr/>
          <p:nvPr/>
        </p:nvSpPr>
        <p:spPr>
          <a:xfrm>
            <a:off x="0" y="393392"/>
            <a:ext cx="96012" cy="528066"/>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rgbClr val="FFFFFF"/>
              </a:solidFill>
              <a:latin typeface="Calibri"/>
              <a:ea typeface="Calibri"/>
              <a:cs typeface="Calibri"/>
              <a:sym typeface="Calibri"/>
            </a:endParaRPr>
          </a:p>
        </p:txBody>
      </p:sp>
      <p:sp>
        <p:nvSpPr>
          <p:cNvPr id="175" name="Google Shape;175;p29"/>
          <p:cNvSpPr txBox="1"/>
          <p:nvPr>
            <p:ph idx="1" type="body"/>
          </p:nvPr>
        </p:nvSpPr>
        <p:spPr>
          <a:xfrm>
            <a:off x="628650" y="1858518"/>
            <a:ext cx="7886700" cy="2770632"/>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500"/>
              <a:buNone/>
            </a:pPr>
            <a:r>
              <a:rPr b="1" lang="en" sz="1500"/>
              <a:t>Enhanced High-Risk Customer Profiles</a:t>
            </a:r>
            <a:endParaRPr sz="1500"/>
          </a:p>
          <a:p>
            <a:pPr indent="-171450" lvl="1" marL="520700" rtl="0" algn="l">
              <a:lnSpc>
                <a:spcPct val="150000"/>
              </a:lnSpc>
              <a:spcBef>
                <a:spcPts val="400"/>
              </a:spcBef>
              <a:spcAft>
                <a:spcPts val="0"/>
              </a:spcAft>
              <a:buClr>
                <a:schemeClr val="dk1"/>
              </a:buClr>
              <a:buSzPts val="1100"/>
              <a:buChar char="•"/>
            </a:pPr>
            <a:r>
              <a:rPr b="1" lang="en" sz="1100"/>
              <a:t>Critical Risk Segments (Prioritized):</a:t>
            </a:r>
            <a:endParaRPr sz="1100"/>
          </a:p>
          <a:p>
            <a:pPr indent="-374650" lvl="2" marL="1066800" rtl="0" algn="l">
              <a:lnSpc>
                <a:spcPct val="90000"/>
              </a:lnSpc>
              <a:spcBef>
                <a:spcPts val="400"/>
              </a:spcBef>
              <a:spcAft>
                <a:spcPts val="0"/>
              </a:spcAft>
              <a:buClr>
                <a:schemeClr val="dk1"/>
              </a:buClr>
              <a:buSzPts val="1100"/>
              <a:buFont typeface="Play"/>
              <a:buAutoNum type="arabicPeriod"/>
            </a:pPr>
            <a:r>
              <a:rPr b="1" lang="en" sz="1100"/>
              <a:t>New month-to-month customers</a:t>
            </a:r>
            <a:r>
              <a:rPr lang="en" sz="1100"/>
              <a:t> - Combination of highest risk factors (contract flexibility + early tenure)</a:t>
            </a:r>
            <a:endParaRPr b="1" sz="1100"/>
          </a:p>
          <a:p>
            <a:pPr indent="-374650" lvl="2" marL="1066800" rtl="0" algn="l">
              <a:lnSpc>
                <a:spcPct val="90000"/>
              </a:lnSpc>
              <a:spcBef>
                <a:spcPts val="400"/>
              </a:spcBef>
              <a:spcAft>
                <a:spcPts val="0"/>
              </a:spcAft>
              <a:buClr>
                <a:schemeClr val="dk1"/>
              </a:buClr>
              <a:buSzPts val="1100"/>
              <a:buFont typeface="Play"/>
              <a:buAutoNum type="arabicPeriod"/>
            </a:pPr>
            <a:r>
              <a:rPr b="1" lang="en" sz="1100"/>
              <a:t>Fiber Optic subscribers without add-ons</a:t>
            </a:r>
            <a:r>
              <a:rPr lang="en" sz="1100"/>
              <a:t> - High-value segment with service quality sensitivity</a:t>
            </a:r>
            <a:endParaRPr b="1" sz="1100"/>
          </a:p>
          <a:p>
            <a:pPr indent="-374650" lvl="2" marL="1066800" rtl="0" algn="l">
              <a:lnSpc>
                <a:spcPct val="90000"/>
              </a:lnSpc>
              <a:spcBef>
                <a:spcPts val="400"/>
              </a:spcBef>
              <a:spcAft>
                <a:spcPts val="0"/>
              </a:spcAft>
              <a:buClr>
                <a:schemeClr val="dk1"/>
              </a:buClr>
              <a:buSzPts val="1100"/>
              <a:buFont typeface="Play"/>
              <a:buAutoNum type="arabicPeriod"/>
            </a:pPr>
            <a:r>
              <a:rPr b="1" lang="en" sz="1100"/>
              <a:t>Senior citizens on short-term contracts</a:t>
            </a:r>
            <a:r>
              <a:rPr lang="en" sz="1100"/>
              <a:t> - Demographic and contract risk convergence</a:t>
            </a:r>
            <a:endParaRPr b="1" sz="1100"/>
          </a:p>
          <a:p>
            <a:pPr indent="-374650" lvl="2" marL="1066800" rtl="0" algn="l">
              <a:lnSpc>
                <a:spcPct val="90000"/>
              </a:lnSpc>
              <a:spcBef>
                <a:spcPts val="400"/>
              </a:spcBef>
              <a:spcAft>
                <a:spcPts val="0"/>
              </a:spcAft>
              <a:buClr>
                <a:schemeClr val="dk1"/>
              </a:buClr>
              <a:buSzPts val="1100"/>
              <a:buFont typeface="Play"/>
              <a:buAutoNum type="arabicPeriod"/>
            </a:pPr>
            <a:r>
              <a:rPr b="1" lang="en" sz="1100"/>
              <a:t>High monthly charge customers without engagement</a:t>
            </a:r>
            <a:r>
              <a:rPr lang="en" sz="1100"/>
              <a:t> - Paying premium but not utilizing services</a:t>
            </a:r>
            <a:endParaRPr b="1" sz="1100"/>
          </a:p>
          <a:p>
            <a:pPr indent="-374650" lvl="2" marL="1066800" rtl="0" algn="l">
              <a:lnSpc>
                <a:spcPct val="90000"/>
              </a:lnSpc>
              <a:spcBef>
                <a:spcPts val="400"/>
              </a:spcBef>
              <a:spcAft>
                <a:spcPts val="0"/>
              </a:spcAft>
              <a:buClr>
                <a:schemeClr val="dk1"/>
              </a:buClr>
              <a:buSzPts val="1100"/>
              <a:buFont typeface="Play"/>
              <a:buAutoNum type="arabicPeriod"/>
            </a:pPr>
            <a:r>
              <a:rPr b="1" lang="en" sz="1100"/>
              <a:t>Single customers without dependents in first 3 months</a:t>
            </a:r>
            <a:r>
              <a:rPr lang="en" sz="1100"/>
              <a:t> - Multiple vulnerability factors</a:t>
            </a:r>
            <a:endParaRPr b="1" sz="1100"/>
          </a:p>
          <a:p>
            <a:pPr indent="-171450" lvl="1" marL="520700" rtl="0" algn="l">
              <a:lnSpc>
                <a:spcPct val="150000"/>
              </a:lnSpc>
              <a:spcBef>
                <a:spcPts val="400"/>
              </a:spcBef>
              <a:spcAft>
                <a:spcPts val="0"/>
              </a:spcAft>
              <a:buClr>
                <a:schemeClr val="dk1"/>
              </a:buClr>
              <a:buSzPts val="1100"/>
              <a:buChar char="•"/>
            </a:pPr>
            <a:r>
              <a:rPr b="1" lang="en" sz="1100"/>
              <a:t>Secondary Risk Indicators:</a:t>
            </a:r>
            <a:endParaRPr sz="1100"/>
          </a:p>
          <a:p>
            <a:pPr indent="-171450" lvl="2" marL="863600" rtl="0" algn="l">
              <a:lnSpc>
                <a:spcPct val="90000"/>
              </a:lnSpc>
              <a:spcBef>
                <a:spcPts val="400"/>
              </a:spcBef>
              <a:spcAft>
                <a:spcPts val="0"/>
              </a:spcAft>
              <a:buClr>
                <a:schemeClr val="dk1"/>
              </a:buClr>
              <a:buSzPts val="1100"/>
              <a:buChar char="•"/>
            </a:pPr>
            <a:r>
              <a:rPr lang="en" sz="1100"/>
              <a:t>Manual payment method users (especially electronic/mailed checks)</a:t>
            </a:r>
            <a:endParaRPr/>
          </a:p>
          <a:p>
            <a:pPr indent="-171450" lvl="2" marL="863600" rtl="0" algn="l">
              <a:lnSpc>
                <a:spcPct val="90000"/>
              </a:lnSpc>
              <a:spcBef>
                <a:spcPts val="400"/>
              </a:spcBef>
              <a:spcAft>
                <a:spcPts val="0"/>
              </a:spcAft>
              <a:buClr>
                <a:schemeClr val="dk1"/>
              </a:buClr>
              <a:buSzPts val="1100"/>
              <a:buChar char="•"/>
            </a:pPr>
            <a:r>
              <a:rPr lang="en" sz="1100"/>
              <a:t>Non-subscribers to protective services (71% lack backup, 63% no security)</a:t>
            </a:r>
            <a:endParaRPr/>
          </a:p>
          <a:p>
            <a:pPr indent="-171450" lvl="2" marL="863600" rtl="0" algn="l">
              <a:lnSpc>
                <a:spcPct val="90000"/>
              </a:lnSpc>
              <a:spcBef>
                <a:spcPts val="400"/>
              </a:spcBef>
              <a:spcAft>
                <a:spcPts val="0"/>
              </a:spcAft>
              <a:buClr>
                <a:schemeClr val="dk1"/>
              </a:buClr>
              <a:buSzPts val="1100"/>
              <a:buChar char="•"/>
            </a:pPr>
            <a:r>
              <a:rPr lang="en" sz="1100"/>
              <a:t>Customers in specific zip codes (90020, 90005, 90010) with localized issues</a:t>
            </a:r>
            <a:endParaRPr/>
          </a:p>
          <a:p>
            <a:pPr indent="-101600" lvl="2" marL="863600" rtl="0" algn="l">
              <a:lnSpc>
                <a:spcPct val="90000"/>
              </a:lnSpc>
              <a:spcBef>
                <a:spcPts val="400"/>
              </a:spcBef>
              <a:spcAft>
                <a:spcPts val="0"/>
              </a:spcAft>
              <a:buClr>
                <a:schemeClr val="dk1"/>
              </a:buClr>
              <a:buSzPts val="1100"/>
              <a:buNone/>
            </a:pPr>
            <a:r>
              <a:t/>
            </a:r>
            <a:endParaRPr sz="1100"/>
          </a:p>
          <a:p>
            <a:pPr indent="-101600" lvl="2" marL="863600" rtl="0" algn="l">
              <a:lnSpc>
                <a:spcPct val="90000"/>
              </a:lnSpc>
              <a:spcBef>
                <a:spcPts val="400"/>
              </a:spcBef>
              <a:spcAft>
                <a:spcPts val="0"/>
              </a:spcAft>
              <a:buClr>
                <a:schemeClr val="dk1"/>
              </a:buClr>
              <a:buSzPts val="1100"/>
              <a:buNone/>
            </a:pPr>
            <a:r>
              <a:t/>
            </a:r>
            <a:endParaRPr sz="1100"/>
          </a:p>
          <a:p>
            <a:pPr indent="-101600" lvl="2" marL="863600" rtl="0" algn="l">
              <a:lnSpc>
                <a:spcPct val="90000"/>
              </a:lnSpc>
              <a:spcBef>
                <a:spcPts val="400"/>
              </a:spcBef>
              <a:spcAft>
                <a:spcPts val="0"/>
              </a:spcAft>
              <a:buClr>
                <a:schemeClr val="dk1"/>
              </a:buClr>
              <a:buSzPts val="1100"/>
              <a:buNone/>
            </a:pPr>
            <a:r>
              <a:t/>
            </a:r>
            <a:endParaRPr sz="1100"/>
          </a:p>
          <a:p>
            <a:pPr indent="-101600" lvl="1" marL="520700" rtl="0" algn="l">
              <a:lnSpc>
                <a:spcPct val="90000"/>
              </a:lnSpc>
              <a:spcBef>
                <a:spcPts val="400"/>
              </a:spcBef>
              <a:spcAft>
                <a:spcPts val="0"/>
              </a:spcAft>
              <a:buClr>
                <a:schemeClr val="dk1"/>
              </a:buClr>
              <a:buSzPts val="1100"/>
              <a:buNone/>
            </a:pPr>
            <a:r>
              <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79" name="Shape 179"/>
        <p:cNvGrpSpPr/>
        <p:nvPr/>
      </p:nvGrpSpPr>
      <p:grpSpPr>
        <a:xfrm>
          <a:off x="0" y="0"/>
          <a:ext cx="0" cy="0"/>
          <a:chOff x="0" y="0"/>
          <a:chExt cx="0" cy="0"/>
        </a:xfrm>
      </p:grpSpPr>
      <p:sp>
        <p:nvSpPr>
          <p:cNvPr id="180" name="Google Shape;180;p30"/>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81" name="Google Shape;181;p30"/>
          <p:cNvSpPr/>
          <p:nvPr/>
        </p:nvSpPr>
        <p:spPr>
          <a:xfrm>
            <a:off x="418657" y="0"/>
            <a:ext cx="8375585" cy="1514105"/>
          </a:xfrm>
          <a:prstGeom prst="rect">
            <a:avLst/>
          </a:prstGeom>
          <a:solidFill>
            <a:schemeClr val="lt1"/>
          </a:solidFill>
          <a:ln cap="flat" cmpd="sng" w="12700">
            <a:solidFill>
              <a:srgbClr val="E1E1E1"/>
            </a:solidFill>
            <a:prstDash val="solid"/>
            <a:miter lim="800000"/>
            <a:headEnd len="sm" w="sm" type="none"/>
            <a:tailEnd len="sm" w="sm" type="none"/>
          </a:ln>
          <a:effectLst>
            <a:outerShdw blurRad="50800" rotWithShape="0" algn="tl" dir="2700000" dist="38100">
              <a:srgbClr val="D8D8D8">
                <a:alpha val="49803"/>
              </a:srgbClr>
            </a:outerShdw>
          </a:effectLst>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182" name="Google Shape;182;p30"/>
          <p:cNvSpPr/>
          <p:nvPr/>
        </p:nvSpPr>
        <p:spPr>
          <a:xfrm>
            <a:off x="425196" y="0"/>
            <a:ext cx="8366760" cy="150876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Calibri"/>
              <a:ea typeface="Calibri"/>
              <a:cs typeface="Calibri"/>
              <a:sym typeface="Calibri"/>
            </a:endParaRPr>
          </a:p>
        </p:txBody>
      </p:sp>
      <p:sp>
        <p:nvSpPr>
          <p:cNvPr id="183" name="Google Shape;183;p30"/>
          <p:cNvSpPr txBox="1"/>
          <p:nvPr>
            <p:ph type="title"/>
          </p:nvPr>
        </p:nvSpPr>
        <p:spPr>
          <a:xfrm>
            <a:off x="836676" y="411480"/>
            <a:ext cx="7626096" cy="88468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000"/>
              <a:buFont typeface="Play"/>
              <a:buNone/>
            </a:pPr>
            <a:r>
              <a:rPr lang="en" sz="3000"/>
              <a:t>Data Insight</a:t>
            </a:r>
            <a:endParaRPr/>
          </a:p>
        </p:txBody>
      </p:sp>
      <p:sp>
        <p:nvSpPr>
          <p:cNvPr id="184" name="Google Shape;184;p30"/>
          <p:cNvSpPr/>
          <p:nvPr/>
        </p:nvSpPr>
        <p:spPr>
          <a:xfrm>
            <a:off x="374126" y="578099"/>
            <a:ext cx="96012" cy="528066"/>
          </a:xfrm>
          <a:prstGeom prst="rect">
            <a:avLst/>
          </a:prstGeom>
          <a:solidFill>
            <a:schemeClr val="accent2"/>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chemeClr val="lt1"/>
              </a:buClr>
              <a:buSzPts val="1400"/>
              <a:buFont typeface="Arial"/>
              <a:buNone/>
            </a:pPr>
            <a:r>
              <a:t/>
            </a:r>
            <a:endParaRPr b="0" i="0" sz="1400" u="none" cap="none" strike="noStrike">
              <a:solidFill>
                <a:srgbClr val="FFFFFF"/>
              </a:solidFill>
              <a:latin typeface="Calibri"/>
              <a:ea typeface="Calibri"/>
              <a:cs typeface="Calibri"/>
              <a:sym typeface="Calibri"/>
            </a:endParaRPr>
          </a:p>
        </p:txBody>
      </p:sp>
      <p:pic>
        <p:nvPicPr>
          <p:cNvPr id="185" name="Google Shape;185;p30"/>
          <p:cNvPicPr preferRelativeResize="0"/>
          <p:nvPr/>
        </p:nvPicPr>
        <p:blipFill rotWithShape="1">
          <a:blip r:embed="rId3">
            <a:alphaModFix/>
          </a:blip>
          <a:srcRect b="1" l="0" r="5237" t="0"/>
          <a:stretch/>
        </p:blipFill>
        <p:spPr>
          <a:xfrm>
            <a:off x="470150" y="1858525"/>
            <a:ext cx="4718476" cy="2900369"/>
          </a:xfrm>
          <a:prstGeom prst="rect">
            <a:avLst/>
          </a:prstGeom>
          <a:noFill/>
          <a:ln>
            <a:noFill/>
          </a:ln>
        </p:spPr>
      </p:pic>
      <p:sp>
        <p:nvSpPr>
          <p:cNvPr id="186" name="Google Shape;186;p30"/>
          <p:cNvSpPr txBox="1"/>
          <p:nvPr/>
        </p:nvSpPr>
        <p:spPr>
          <a:xfrm>
            <a:off x="5558590" y="1858518"/>
            <a:ext cx="2904182" cy="2770632"/>
          </a:xfrm>
          <a:prstGeom prst="rect">
            <a:avLst/>
          </a:prstGeom>
          <a:noFill/>
          <a:ln>
            <a:noFill/>
          </a:ln>
        </p:spPr>
        <p:txBody>
          <a:bodyPr anchorCtr="0" anchor="ctr" bIns="34275" lIns="68575" spcFirstLastPara="1" rIns="68575" wrap="square" tIns="34275">
            <a:normAutofit lnSpcReduction="10000"/>
          </a:bodyPr>
          <a:lstStyle/>
          <a:p>
            <a:pPr indent="-222250" lvl="0" marL="215900" marR="0" rtl="0" algn="l">
              <a:lnSpc>
                <a:spcPct val="90000"/>
              </a:lnSpc>
              <a:spcBef>
                <a:spcPts val="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Contract type is a key variable contributing to customer churn, with month-to-month subscribers who make up 55% of the customer base showing the highest churn rate at 42.7%. These customers are more likely to leave due to their preference for flexibility and lower commitment, making them the most at-risk group. In contrast, churn drops significantly among those on longer-term contracts, with just 11.3% for one-year and 2.8% for two-year plans, indicating that longer commitments foster greater loyalty. </a:t>
            </a:r>
            <a:endParaRPr sz="1100"/>
          </a:p>
          <a:p>
            <a:pPr indent="-222250" lvl="0" marL="215900" marR="0" rtl="0" algn="l">
              <a:lnSpc>
                <a:spcPct val="90000"/>
              </a:lnSpc>
              <a:spcBef>
                <a:spcPts val="500"/>
              </a:spcBef>
              <a:spcAft>
                <a:spcPts val="0"/>
              </a:spcAft>
              <a:buClr>
                <a:schemeClr val="dk1"/>
              </a:buClr>
              <a:buSzPts val="1100"/>
              <a:buFont typeface="Arial"/>
              <a:buChar char="•"/>
            </a:pPr>
            <a:r>
              <a:rPr b="0" i="0" lang="en" sz="1100" u="none" cap="none" strike="noStrike">
                <a:solidFill>
                  <a:schemeClr val="dk1"/>
                </a:solidFill>
                <a:latin typeface="Arial"/>
                <a:ea typeface="Arial"/>
                <a:cs typeface="Arial"/>
                <a:sym typeface="Arial"/>
              </a:rPr>
              <a:t>To reduce churn, businesses should target month-to-month users with personalized incentives such as discounts or premium features to encourage upgrades, while also reinforcing the value proposition for existing one-year customers to further improve retention.</a:t>
            </a:r>
            <a:endParaRPr sz="1100"/>
          </a:p>
          <a:p>
            <a:pPr indent="63500" lvl="0" marL="0" marR="0" rtl="0" algn="l">
              <a:lnSpc>
                <a:spcPct val="90000"/>
              </a:lnSpc>
              <a:spcBef>
                <a:spcPts val="500"/>
              </a:spcBef>
              <a:spcAft>
                <a:spcPts val="0"/>
              </a:spcAft>
              <a:buClr>
                <a:schemeClr val="dk1"/>
              </a:buClr>
              <a:buSzPts val="1100"/>
              <a:buFont typeface="Arial"/>
              <a:buNone/>
            </a:pPr>
            <a:r>
              <a:t/>
            </a:r>
            <a:endParaRPr b="0" i="0" sz="11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0" name="Shape 190"/>
        <p:cNvGrpSpPr/>
        <p:nvPr/>
      </p:nvGrpSpPr>
      <p:grpSpPr>
        <a:xfrm>
          <a:off x="0" y="0"/>
          <a:ext cx="0" cy="0"/>
          <a:chOff x="0" y="0"/>
          <a:chExt cx="0" cy="0"/>
        </a:xfrm>
      </p:grpSpPr>
      <p:sp>
        <p:nvSpPr>
          <p:cNvPr id="191" name="Google Shape;191;p31"/>
          <p:cNvSpPr/>
          <p:nvPr/>
        </p:nvSpPr>
        <p:spPr>
          <a:xfrm>
            <a:off x="0" y="0"/>
            <a:ext cx="9143999" cy="5143024"/>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2" name="Google Shape;192;p31"/>
          <p:cNvSpPr txBox="1"/>
          <p:nvPr>
            <p:ph type="title"/>
          </p:nvPr>
        </p:nvSpPr>
        <p:spPr>
          <a:xfrm>
            <a:off x="493959" y="260873"/>
            <a:ext cx="7549500" cy="9738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3600"/>
              <a:buFont typeface="Play"/>
              <a:buNone/>
            </a:pPr>
            <a:r>
              <a:rPr lang="en" sz="3600">
                <a:solidFill>
                  <a:schemeClr val="dk1"/>
                </a:solidFill>
                <a:latin typeface="Play"/>
                <a:ea typeface="Play"/>
                <a:cs typeface="Play"/>
                <a:sym typeface="Play"/>
              </a:rPr>
              <a:t>Data Insight</a:t>
            </a:r>
            <a:endParaRPr/>
          </a:p>
        </p:txBody>
      </p:sp>
      <p:sp>
        <p:nvSpPr>
          <p:cNvPr id="193" name="Google Shape;193;p31"/>
          <p:cNvSpPr/>
          <p:nvPr/>
        </p:nvSpPr>
        <p:spPr>
          <a:xfrm rot="10800000">
            <a:off x="-1" y="1499134"/>
            <a:ext cx="8590946" cy="586274"/>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4" name="Google Shape;194;p31"/>
          <p:cNvSpPr/>
          <p:nvPr/>
        </p:nvSpPr>
        <p:spPr>
          <a:xfrm>
            <a:off x="0" y="1652309"/>
            <a:ext cx="8537522" cy="3200993"/>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195" name="Google Shape;195;p31"/>
          <p:cNvSpPr txBox="1"/>
          <p:nvPr/>
        </p:nvSpPr>
        <p:spPr>
          <a:xfrm>
            <a:off x="283301" y="1949625"/>
            <a:ext cx="3710100" cy="2729700"/>
          </a:xfrm>
          <a:prstGeom prst="rect">
            <a:avLst/>
          </a:prstGeom>
          <a:noFill/>
          <a:ln>
            <a:noFill/>
          </a:ln>
        </p:spPr>
        <p:txBody>
          <a:bodyPr anchorCtr="0" anchor="ctr" bIns="34275" lIns="68575" spcFirstLastPara="1" rIns="68575" wrap="square" tIns="34275">
            <a:normAutofit fontScale="85000" lnSpcReduction="20000"/>
          </a:bodyPr>
          <a:lstStyle/>
          <a:p>
            <a:pPr indent="-215265" lvl="0" marL="215900" marR="0" rtl="0" algn="l">
              <a:spcBef>
                <a:spcPts val="0"/>
              </a:spcBef>
              <a:spcAft>
                <a:spcPts val="0"/>
              </a:spcAft>
              <a:buClr>
                <a:schemeClr val="dk1"/>
              </a:buClr>
              <a:buSzPct val="100000"/>
              <a:buFont typeface="Arial"/>
              <a:buChar char="•"/>
            </a:pPr>
            <a:r>
              <a:rPr b="0" i="0" lang="en" sz="1400" u="none" cap="none" strike="noStrike">
                <a:solidFill>
                  <a:schemeClr val="dk1"/>
                </a:solidFill>
                <a:latin typeface="Arial"/>
                <a:ea typeface="Arial"/>
                <a:cs typeface="Arial"/>
                <a:sym typeface="Arial"/>
              </a:rPr>
              <a:t>Customer churn is strongly influenced by the type of internet service, with Fiber Optic emerging as both the most popular and the most unstable segment holding a 41.9% churn rate and a correlation of 0.322 with churn. These customers, who are likely tech-savvy and high-value, may be more sensitive to service quality and competitive offerings, making them the most likely to leave. DSL users show moderate churn at 19.0%, while customers without internet service are the most loyal, with only 7.4% churn. </a:t>
            </a:r>
            <a:endParaRPr sz="1100"/>
          </a:p>
          <a:p>
            <a:pPr indent="-215265" lvl="0" marL="215900" marR="0" rtl="0" algn="l">
              <a:spcBef>
                <a:spcPts val="500"/>
              </a:spcBef>
              <a:spcAft>
                <a:spcPts val="0"/>
              </a:spcAft>
              <a:buClr>
                <a:schemeClr val="dk1"/>
              </a:buClr>
              <a:buSzPct val="100000"/>
              <a:buFont typeface="Arial"/>
              <a:buChar char="•"/>
            </a:pPr>
            <a:r>
              <a:rPr b="0" i="0" lang="en" sz="1400" u="none" cap="none" strike="noStrike">
                <a:solidFill>
                  <a:schemeClr val="dk1"/>
                </a:solidFill>
                <a:latin typeface="Arial"/>
                <a:ea typeface="Arial"/>
                <a:cs typeface="Arial"/>
                <a:sym typeface="Arial"/>
              </a:rPr>
              <a:t>To reduce churn, companies should focus on improving service quality and satisfaction for Fiber Optic users, explore the motivations of non-internet users to convert them into subscribers, and promote DSL as a reliable alternative for retention.</a:t>
            </a:r>
            <a:endParaRPr sz="1100"/>
          </a:p>
          <a:p>
            <a:pPr indent="50800" lvl="0" marL="0" marR="0" rtl="0" algn="l">
              <a:lnSpc>
                <a:spcPct val="90000"/>
              </a:lnSpc>
              <a:spcBef>
                <a:spcPts val="0"/>
              </a:spcBef>
              <a:spcAft>
                <a:spcPts val="0"/>
              </a:spcAft>
              <a:buClr>
                <a:schemeClr val="dk1"/>
              </a:buClr>
              <a:buSzPct val="100000"/>
              <a:buFont typeface="Arial"/>
              <a:buNone/>
            </a:pPr>
            <a:r>
              <a:t/>
            </a:r>
            <a:endParaRPr b="0" i="0" sz="1100" u="none" cap="none" strike="noStrike">
              <a:solidFill>
                <a:schemeClr val="dk1"/>
              </a:solidFill>
              <a:latin typeface="Arial"/>
              <a:ea typeface="Arial"/>
              <a:cs typeface="Arial"/>
              <a:sym typeface="Arial"/>
            </a:endParaRPr>
          </a:p>
        </p:txBody>
      </p:sp>
      <p:sp>
        <p:nvSpPr>
          <p:cNvPr id="196" name="Google Shape;196;p31"/>
          <p:cNvSpPr/>
          <p:nvPr/>
        </p:nvSpPr>
        <p:spPr>
          <a:xfrm rot="5400000">
            <a:off x="8421030" y="1734770"/>
            <a:ext cx="586275" cy="114287"/>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197" name="Google Shape;197;p31"/>
          <p:cNvPicPr preferRelativeResize="0"/>
          <p:nvPr/>
        </p:nvPicPr>
        <p:blipFill rotWithShape="1">
          <a:blip r:embed="rId3">
            <a:alphaModFix/>
          </a:blip>
          <a:srcRect b="0" l="0" r="0" t="0"/>
          <a:stretch/>
        </p:blipFill>
        <p:spPr>
          <a:xfrm>
            <a:off x="4125056" y="1949632"/>
            <a:ext cx="4582599" cy="261405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1" name="Shape 201"/>
        <p:cNvGrpSpPr/>
        <p:nvPr/>
      </p:nvGrpSpPr>
      <p:grpSpPr>
        <a:xfrm>
          <a:off x="0" y="0"/>
          <a:ext cx="0" cy="0"/>
          <a:chOff x="0" y="0"/>
          <a:chExt cx="0" cy="0"/>
        </a:xfrm>
      </p:grpSpPr>
      <p:sp>
        <p:nvSpPr>
          <p:cNvPr id="202" name="Google Shape;202;p32"/>
          <p:cNvSpPr/>
          <p:nvPr/>
        </p:nvSpPr>
        <p:spPr>
          <a:xfrm>
            <a:off x="0" y="0"/>
            <a:ext cx="9144000" cy="51435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3" name="Google Shape;203;p32"/>
          <p:cNvSpPr/>
          <p:nvPr/>
        </p:nvSpPr>
        <p:spPr>
          <a:xfrm>
            <a:off x="0" y="0"/>
            <a:ext cx="5056495" cy="5143500"/>
          </a:xfrm>
          <a:custGeom>
            <a:rect b="b" l="l" r="r" t="t"/>
            <a:pathLst>
              <a:path extrusionOk="0" h="6858000" w="6568309">
                <a:moveTo>
                  <a:pt x="0" y="0"/>
                </a:moveTo>
                <a:lnTo>
                  <a:pt x="362841" y="0"/>
                </a:lnTo>
                <a:lnTo>
                  <a:pt x="523269" y="0"/>
                </a:lnTo>
                <a:lnTo>
                  <a:pt x="1343025" y="0"/>
                </a:lnTo>
                <a:lnTo>
                  <a:pt x="1705866" y="0"/>
                </a:lnTo>
                <a:lnTo>
                  <a:pt x="1866294" y="0"/>
                </a:lnTo>
                <a:lnTo>
                  <a:pt x="5225154" y="0"/>
                </a:lnTo>
                <a:lnTo>
                  <a:pt x="6568179" y="0"/>
                </a:lnTo>
                <a:lnTo>
                  <a:pt x="6568309" y="1"/>
                </a:lnTo>
                <a:lnTo>
                  <a:pt x="6562951" y="30700"/>
                </a:lnTo>
                <a:cubicBezTo>
                  <a:pt x="6559126" y="84364"/>
                  <a:pt x="6548218" y="241149"/>
                  <a:pt x="6547446" y="310025"/>
                </a:cubicBezTo>
                <a:cubicBezTo>
                  <a:pt x="6550151" y="367544"/>
                  <a:pt x="6557712" y="408251"/>
                  <a:pt x="6558316" y="443960"/>
                </a:cubicBezTo>
                <a:cubicBezTo>
                  <a:pt x="6555224" y="499397"/>
                  <a:pt x="6534767" y="604434"/>
                  <a:pt x="6528896" y="642659"/>
                </a:cubicBezTo>
                <a:cubicBezTo>
                  <a:pt x="6535204" y="657287"/>
                  <a:pt x="6515365" y="658191"/>
                  <a:pt x="6523095" y="673307"/>
                </a:cubicBezTo>
                <a:cubicBezTo>
                  <a:pt x="6523388" y="693769"/>
                  <a:pt x="6506868" y="797295"/>
                  <a:pt x="6496169" y="839641"/>
                </a:cubicBezTo>
                <a:cubicBezTo>
                  <a:pt x="6484119" y="887148"/>
                  <a:pt x="6457817" y="937731"/>
                  <a:pt x="6450789" y="958357"/>
                </a:cubicBezTo>
                <a:cubicBezTo>
                  <a:pt x="6443760" y="978983"/>
                  <a:pt x="6459217" y="936930"/>
                  <a:pt x="6453996" y="963398"/>
                </a:cubicBezTo>
                <a:cubicBezTo>
                  <a:pt x="6448777" y="989867"/>
                  <a:pt x="6425575" y="1087010"/>
                  <a:pt x="6419467" y="1117169"/>
                </a:cubicBezTo>
                <a:cubicBezTo>
                  <a:pt x="6431540" y="1118586"/>
                  <a:pt x="6409651" y="1135372"/>
                  <a:pt x="6417348" y="1144352"/>
                </a:cubicBezTo>
                <a:cubicBezTo>
                  <a:pt x="6424109" y="1150681"/>
                  <a:pt x="6419047" y="1157251"/>
                  <a:pt x="6418473" y="1164484"/>
                </a:cubicBezTo>
                <a:cubicBezTo>
                  <a:pt x="6423767" y="1173524"/>
                  <a:pt x="6413947" y="1205209"/>
                  <a:pt x="6406979" y="1213829"/>
                </a:cubicBezTo>
                <a:cubicBezTo>
                  <a:pt x="6382818" y="1235037"/>
                  <a:pt x="6400452" y="1277327"/>
                  <a:pt x="6381928" y="1294823"/>
                </a:cubicBezTo>
                <a:cubicBezTo>
                  <a:pt x="6379195" y="1300845"/>
                  <a:pt x="6378069" y="1306615"/>
                  <a:pt x="6377948" y="1312193"/>
                </a:cubicBezTo>
                <a:lnTo>
                  <a:pt x="6379894" y="1327626"/>
                </a:lnTo>
                <a:lnTo>
                  <a:pt x="6385024" y="1331644"/>
                </a:lnTo>
                <a:lnTo>
                  <a:pt x="6383696" y="1341276"/>
                </a:lnTo>
                <a:cubicBezTo>
                  <a:pt x="6383952" y="1342166"/>
                  <a:pt x="6384208" y="1343055"/>
                  <a:pt x="6384464" y="1343945"/>
                </a:cubicBezTo>
                <a:cubicBezTo>
                  <a:pt x="6385957" y="1349040"/>
                  <a:pt x="6387253" y="1354080"/>
                  <a:pt x="6387748" y="1359134"/>
                </a:cubicBezTo>
                <a:cubicBezTo>
                  <a:pt x="6384363" y="1373109"/>
                  <a:pt x="6372802" y="1397612"/>
                  <a:pt x="6364157" y="1427803"/>
                </a:cubicBezTo>
                <a:cubicBezTo>
                  <a:pt x="6348141" y="1460349"/>
                  <a:pt x="6348362" y="1505076"/>
                  <a:pt x="6335874" y="1540278"/>
                </a:cubicBezTo>
                <a:lnTo>
                  <a:pt x="6331892" y="1547262"/>
                </a:lnTo>
                <a:lnTo>
                  <a:pt x="6332744" y="1577056"/>
                </a:lnTo>
                <a:cubicBezTo>
                  <a:pt x="6335859" y="1582205"/>
                  <a:pt x="6336674" y="1589568"/>
                  <a:pt x="6333604" y="1595898"/>
                </a:cubicBezTo>
                <a:lnTo>
                  <a:pt x="6324749" y="1703726"/>
                </a:lnTo>
                <a:cubicBezTo>
                  <a:pt x="6324080" y="1739332"/>
                  <a:pt x="6318019" y="1754453"/>
                  <a:pt x="6329594" y="1809535"/>
                </a:cubicBezTo>
                <a:cubicBezTo>
                  <a:pt x="6344930" y="1868036"/>
                  <a:pt x="6323725" y="1952670"/>
                  <a:pt x="6329062" y="2018310"/>
                </a:cubicBezTo>
                <a:cubicBezTo>
                  <a:pt x="6308075" y="2053162"/>
                  <a:pt x="6326925" y="2034561"/>
                  <a:pt x="6321735" y="2071355"/>
                </a:cubicBezTo>
                <a:lnTo>
                  <a:pt x="6322678" y="2141166"/>
                </a:lnTo>
                <a:lnTo>
                  <a:pt x="6321340" y="2154548"/>
                </a:lnTo>
                <a:lnTo>
                  <a:pt x="6316582" y="2158153"/>
                </a:lnTo>
                <a:lnTo>
                  <a:pt x="6311428" y="2178174"/>
                </a:lnTo>
                <a:cubicBezTo>
                  <a:pt x="6310177" y="2185696"/>
                  <a:pt x="6309622" y="2193828"/>
                  <a:pt x="6310192" y="2202858"/>
                </a:cubicBezTo>
                <a:cubicBezTo>
                  <a:pt x="6319667" y="2232772"/>
                  <a:pt x="6296459" y="2283357"/>
                  <a:pt x="6309211" y="2320214"/>
                </a:cubicBezTo>
                <a:cubicBezTo>
                  <a:pt x="6307537" y="2355906"/>
                  <a:pt x="6302490" y="2394678"/>
                  <a:pt x="6300151" y="2417011"/>
                </a:cubicBezTo>
                <a:cubicBezTo>
                  <a:pt x="6292303" y="2426377"/>
                  <a:pt x="6304439" y="2456509"/>
                  <a:pt x="6295176" y="2454207"/>
                </a:cubicBezTo>
                <a:cubicBezTo>
                  <a:pt x="6299335" y="2464947"/>
                  <a:pt x="6297305" y="2476105"/>
                  <a:pt x="6293727" y="2487203"/>
                </a:cubicBezTo>
                <a:lnTo>
                  <a:pt x="6285477" y="2512282"/>
                </a:lnTo>
                <a:cubicBezTo>
                  <a:pt x="6285720" y="2512961"/>
                  <a:pt x="6285962" y="2513640"/>
                  <a:pt x="6286205" y="2514318"/>
                </a:cubicBezTo>
                <a:cubicBezTo>
                  <a:pt x="6292347" y="2534324"/>
                  <a:pt x="6298487" y="2554328"/>
                  <a:pt x="6304629" y="2574334"/>
                </a:cubicBezTo>
                <a:lnTo>
                  <a:pt x="6303842" y="2579877"/>
                </a:lnTo>
                <a:cubicBezTo>
                  <a:pt x="6303729" y="2585644"/>
                  <a:pt x="6304006" y="2603388"/>
                  <a:pt x="6303953" y="2608928"/>
                </a:cubicBezTo>
                <a:lnTo>
                  <a:pt x="6303530" y="2613111"/>
                </a:lnTo>
                <a:lnTo>
                  <a:pt x="6297474" y="2621996"/>
                </a:lnTo>
                <a:lnTo>
                  <a:pt x="6299263" y="2634265"/>
                </a:lnTo>
                <a:lnTo>
                  <a:pt x="6293065" y="2647237"/>
                </a:lnTo>
                <a:cubicBezTo>
                  <a:pt x="6294685" y="2648158"/>
                  <a:pt x="6296180" y="2649356"/>
                  <a:pt x="6297496" y="2650786"/>
                </a:cubicBezTo>
                <a:lnTo>
                  <a:pt x="6301708" y="2661993"/>
                </a:lnTo>
                <a:lnTo>
                  <a:pt x="6295884" y="2670949"/>
                </a:lnTo>
                <a:cubicBezTo>
                  <a:pt x="6304913" y="2672007"/>
                  <a:pt x="6294429" y="2681695"/>
                  <a:pt x="6291714" y="2690255"/>
                </a:cubicBezTo>
                <a:lnTo>
                  <a:pt x="6292327" y="2695683"/>
                </a:lnTo>
                <a:lnTo>
                  <a:pt x="6284410" y="2713964"/>
                </a:lnTo>
                <a:lnTo>
                  <a:pt x="6280410" y="2730175"/>
                </a:lnTo>
                <a:lnTo>
                  <a:pt x="6288082" y="2763497"/>
                </a:lnTo>
                <a:lnTo>
                  <a:pt x="6260924" y="3051539"/>
                </a:lnTo>
                <a:cubicBezTo>
                  <a:pt x="6251455" y="3165645"/>
                  <a:pt x="6222174" y="3216611"/>
                  <a:pt x="6210151" y="3335396"/>
                </a:cubicBezTo>
                <a:lnTo>
                  <a:pt x="6212034" y="3456509"/>
                </a:lnTo>
                <a:lnTo>
                  <a:pt x="6197490" y="3531827"/>
                </a:lnTo>
                <a:lnTo>
                  <a:pt x="6208018" y="3570877"/>
                </a:lnTo>
                <a:lnTo>
                  <a:pt x="6205920" y="3583849"/>
                </a:lnTo>
                <a:lnTo>
                  <a:pt x="6199616" y="3592763"/>
                </a:lnTo>
                <a:cubicBezTo>
                  <a:pt x="6191839" y="3613948"/>
                  <a:pt x="6196204" y="3641245"/>
                  <a:pt x="6181288" y="3653485"/>
                </a:cubicBezTo>
                <a:cubicBezTo>
                  <a:pt x="6178087" y="3659316"/>
                  <a:pt x="6176516" y="3664985"/>
                  <a:pt x="6175963" y="3670528"/>
                </a:cubicBezTo>
                <a:lnTo>
                  <a:pt x="6176722" y="3685990"/>
                </a:lnTo>
                <a:lnTo>
                  <a:pt x="6181549" y="3690283"/>
                </a:lnTo>
                <a:lnTo>
                  <a:pt x="6179476" y="3699787"/>
                </a:lnTo>
                <a:cubicBezTo>
                  <a:pt x="6179664" y="3700686"/>
                  <a:pt x="6179852" y="3701586"/>
                  <a:pt x="6180040" y="3702486"/>
                </a:cubicBezTo>
                <a:cubicBezTo>
                  <a:pt x="6181140" y="3707637"/>
                  <a:pt x="6182047" y="3712728"/>
                  <a:pt x="6182155" y="3717784"/>
                </a:cubicBezTo>
                <a:cubicBezTo>
                  <a:pt x="6156678" y="3711701"/>
                  <a:pt x="6178864" y="3759789"/>
                  <a:pt x="6158980" y="3746229"/>
                </a:cubicBezTo>
                <a:cubicBezTo>
                  <a:pt x="6144630" y="3780750"/>
                  <a:pt x="6117520" y="3867558"/>
                  <a:pt x="6096049" y="3924910"/>
                </a:cubicBezTo>
                <a:lnTo>
                  <a:pt x="6069712" y="3989353"/>
                </a:lnTo>
                <a:lnTo>
                  <a:pt x="6067330" y="4033899"/>
                </a:lnTo>
                <a:cubicBezTo>
                  <a:pt x="6065506" y="4070470"/>
                  <a:pt x="6063599" y="4110146"/>
                  <a:pt x="6061081" y="4142250"/>
                </a:cubicBezTo>
                <a:cubicBezTo>
                  <a:pt x="6055260" y="4200007"/>
                  <a:pt x="6045907" y="4278998"/>
                  <a:pt x="6042858" y="4329442"/>
                </a:cubicBezTo>
                <a:cubicBezTo>
                  <a:pt x="6038376" y="4381764"/>
                  <a:pt x="6036461" y="4433012"/>
                  <a:pt x="6034182" y="4456184"/>
                </a:cubicBezTo>
                <a:lnTo>
                  <a:pt x="6029178" y="4468478"/>
                </a:lnTo>
                <a:lnTo>
                  <a:pt x="6029974" y="4469862"/>
                </a:lnTo>
                <a:cubicBezTo>
                  <a:pt x="6031287" y="4476321"/>
                  <a:pt x="6030316" y="4480555"/>
                  <a:pt x="6028340" y="4483797"/>
                </a:cubicBezTo>
                <a:lnTo>
                  <a:pt x="6025168" y="4487091"/>
                </a:lnTo>
                <a:lnTo>
                  <a:pt x="6023164" y="4496728"/>
                </a:lnTo>
                <a:lnTo>
                  <a:pt x="6016839" y="4515918"/>
                </a:lnTo>
                <a:cubicBezTo>
                  <a:pt x="6017189" y="4517049"/>
                  <a:pt x="6017537" y="4518182"/>
                  <a:pt x="6017886" y="4519316"/>
                </a:cubicBezTo>
                <a:lnTo>
                  <a:pt x="6011819" y="4547957"/>
                </a:lnTo>
                <a:lnTo>
                  <a:pt x="6012791" y="4548262"/>
                </a:lnTo>
                <a:cubicBezTo>
                  <a:pt x="6014837" y="4549595"/>
                  <a:pt x="6016087" y="4551811"/>
                  <a:pt x="6015703" y="4555939"/>
                </a:cubicBezTo>
                <a:cubicBezTo>
                  <a:pt x="6031790" y="4548276"/>
                  <a:pt x="6021405" y="4557977"/>
                  <a:pt x="6018854" y="4570815"/>
                </a:cubicBezTo>
                <a:cubicBezTo>
                  <a:pt x="6021736" y="4583801"/>
                  <a:pt x="6030754" y="4622347"/>
                  <a:pt x="6033000" y="4633846"/>
                </a:cubicBezTo>
                <a:lnTo>
                  <a:pt x="6032325" y="4639816"/>
                </a:lnTo>
                <a:lnTo>
                  <a:pt x="6032549" y="4639923"/>
                </a:lnTo>
                <a:cubicBezTo>
                  <a:pt x="6032911" y="4641190"/>
                  <a:pt x="6032878" y="4643141"/>
                  <a:pt x="6032309" y="4646192"/>
                </a:cubicBezTo>
                <a:lnTo>
                  <a:pt x="6031095" y="4650706"/>
                </a:lnTo>
                <a:lnTo>
                  <a:pt x="6029786" y="4662290"/>
                </a:lnTo>
                <a:cubicBezTo>
                  <a:pt x="6030161" y="4663587"/>
                  <a:pt x="6030536" y="4664883"/>
                  <a:pt x="6030911" y="4666180"/>
                </a:cubicBezTo>
                <a:lnTo>
                  <a:pt x="6033630" y="4667585"/>
                </a:lnTo>
                <a:lnTo>
                  <a:pt x="6033189" y="4668660"/>
                </a:lnTo>
                <a:cubicBezTo>
                  <a:pt x="6027286" y="4676831"/>
                  <a:pt x="6019767" y="4679345"/>
                  <a:pt x="6038764" y="4689807"/>
                </a:cubicBezTo>
                <a:cubicBezTo>
                  <a:pt x="6028616" y="4708535"/>
                  <a:pt x="6040474" y="4712235"/>
                  <a:pt x="6042217" y="4737890"/>
                </a:cubicBezTo>
                <a:cubicBezTo>
                  <a:pt x="6033362" y="4748600"/>
                  <a:pt x="6035273" y="4757223"/>
                  <a:pt x="6040543" y="4765657"/>
                </a:cubicBezTo>
                <a:cubicBezTo>
                  <a:pt x="6034416" y="4790618"/>
                  <a:pt x="6040696" y="4813399"/>
                  <a:pt x="6039956" y="4841463"/>
                </a:cubicBezTo>
                <a:lnTo>
                  <a:pt x="6057123" y="4969863"/>
                </a:lnTo>
                <a:lnTo>
                  <a:pt x="6055039" y="4974028"/>
                </a:lnTo>
                <a:cubicBezTo>
                  <a:pt x="6053860" y="4976933"/>
                  <a:pt x="6053409" y="4978909"/>
                  <a:pt x="6053462" y="4980318"/>
                </a:cubicBezTo>
                <a:lnTo>
                  <a:pt x="6053643" y="4980501"/>
                </a:lnTo>
                <a:lnTo>
                  <a:pt x="6051733" y="4986338"/>
                </a:lnTo>
                <a:lnTo>
                  <a:pt x="6049602" y="4991296"/>
                </a:lnTo>
                <a:cubicBezTo>
                  <a:pt x="6058123" y="5019829"/>
                  <a:pt x="6066643" y="5048361"/>
                  <a:pt x="6075165" y="5076895"/>
                </a:cubicBezTo>
                <a:lnTo>
                  <a:pt x="6073751" y="5081568"/>
                </a:lnTo>
                <a:cubicBezTo>
                  <a:pt x="6073034" y="5084748"/>
                  <a:pt x="6072888" y="5086810"/>
                  <a:pt x="6073150" y="5088173"/>
                </a:cubicBezTo>
                <a:lnTo>
                  <a:pt x="6073355" y="5088300"/>
                </a:lnTo>
                <a:lnTo>
                  <a:pt x="6072362" y="5094558"/>
                </a:lnTo>
                <a:cubicBezTo>
                  <a:pt x="6070184" y="5105196"/>
                  <a:pt x="6067588" y="5115626"/>
                  <a:pt x="6064726" y="5125620"/>
                </a:cubicBezTo>
                <a:cubicBezTo>
                  <a:pt x="6063568" y="5154527"/>
                  <a:pt x="6065189" y="5244020"/>
                  <a:pt x="6065415" y="5268004"/>
                </a:cubicBezTo>
                <a:cubicBezTo>
                  <a:pt x="6065637" y="5268513"/>
                  <a:pt x="6065860" y="5269021"/>
                  <a:pt x="6066081" y="5269530"/>
                </a:cubicBezTo>
                <a:lnTo>
                  <a:pt x="6043407" y="5390941"/>
                </a:lnTo>
                <a:cubicBezTo>
                  <a:pt x="6032545" y="5438194"/>
                  <a:pt x="6020942" y="5465286"/>
                  <a:pt x="6025377" y="5539927"/>
                </a:cubicBezTo>
                <a:cubicBezTo>
                  <a:pt x="6019787" y="5610775"/>
                  <a:pt x="6013913" y="5740573"/>
                  <a:pt x="6010052" y="5791594"/>
                </a:cubicBezTo>
                <a:cubicBezTo>
                  <a:pt x="5989401" y="5787060"/>
                  <a:pt x="6018524" y="5849672"/>
                  <a:pt x="5994220" y="5855206"/>
                </a:cubicBezTo>
                <a:cubicBezTo>
                  <a:pt x="5995282" y="5860240"/>
                  <a:pt x="5980598" y="5868910"/>
                  <a:pt x="5982580" y="5873582"/>
                </a:cubicBezTo>
                <a:cubicBezTo>
                  <a:pt x="5982922" y="5874401"/>
                  <a:pt x="5983265" y="5875218"/>
                  <a:pt x="5983608" y="5876037"/>
                </a:cubicBezTo>
                <a:lnTo>
                  <a:pt x="5983535" y="5886534"/>
                </a:lnTo>
                <a:lnTo>
                  <a:pt x="5988737" y="5888644"/>
                </a:lnTo>
                <a:cubicBezTo>
                  <a:pt x="5989948" y="5893707"/>
                  <a:pt x="5991159" y="5898769"/>
                  <a:pt x="5992371" y="5903832"/>
                </a:cubicBezTo>
                <a:cubicBezTo>
                  <a:pt x="5992924" y="5909651"/>
                  <a:pt x="5992578" y="5916068"/>
                  <a:pt x="5990780" y="5923391"/>
                </a:cubicBezTo>
                <a:cubicBezTo>
                  <a:pt x="5975822" y="5948880"/>
                  <a:pt x="6013580" y="5981626"/>
                  <a:pt x="5993870" y="6013205"/>
                </a:cubicBezTo>
                <a:cubicBezTo>
                  <a:pt x="5988486" y="6024901"/>
                  <a:pt x="5991718" y="6066777"/>
                  <a:pt x="5997673" y="6074018"/>
                </a:cubicBezTo>
                <a:cubicBezTo>
                  <a:pt x="5998007" y="6081731"/>
                  <a:pt x="6007861" y="6126985"/>
                  <a:pt x="6014840" y="6130837"/>
                </a:cubicBezTo>
                <a:cubicBezTo>
                  <a:pt x="6022998" y="6137057"/>
                  <a:pt x="5999420" y="6156330"/>
                  <a:pt x="6010704" y="6152982"/>
                </a:cubicBezTo>
                <a:cubicBezTo>
                  <a:pt x="6008682" y="6186619"/>
                  <a:pt x="6039938" y="6191636"/>
                  <a:pt x="6038294" y="6221100"/>
                </a:cubicBezTo>
                <a:cubicBezTo>
                  <a:pt x="6039643" y="6222126"/>
                  <a:pt x="6046356" y="6257468"/>
                  <a:pt x="6052331" y="6287550"/>
                </a:cubicBezTo>
                <a:cubicBezTo>
                  <a:pt x="6058307" y="6317632"/>
                  <a:pt x="6082079" y="6391312"/>
                  <a:pt x="6074143" y="6401595"/>
                </a:cubicBezTo>
                <a:cubicBezTo>
                  <a:pt x="6074931" y="6423902"/>
                  <a:pt x="6059614" y="6432919"/>
                  <a:pt x="6060199" y="6487110"/>
                </a:cubicBezTo>
                <a:cubicBezTo>
                  <a:pt x="6075583" y="6574474"/>
                  <a:pt x="6076150" y="6553611"/>
                  <a:pt x="6081156" y="6588589"/>
                </a:cubicBezTo>
                <a:cubicBezTo>
                  <a:pt x="6102088" y="6637976"/>
                  <a:pt x="6067660" y="6687723"/>
                  <a:pt x="6114944" y="6769963"/>
                </a:cubicBezTo>
                <a:cubicBezTo>
                  <a:pt x="6130462" y="6819284"/>
                  <a:pt x="6119243" y="6817955"/>
                  <a:pt x="6128950" y="6835814"/>
                </a:cubicBezTo>
                <a:lnTo>
                  <a:pt x="6132536" y="6858000"/>
                </a:lnTo>
                <a:lnTo>
                  <a:pt x="4789511" y="6858000"/>
                </a:lnTo>
                <a:lnTo>
                  <a:pt x="1866294" y="6858000"/>
                </a:lnTo>
                <a:lnTo>
                  <a:pt x="1705866" y="6858000"/>
                </a:lnTo>
                <a:lnTo>
                  <a:pt x="1343025" y="6858000"/>
                </a:lnTo>
                <a:lnTo>
                  <a:pt x="523269" y="6858000"/>
                </a:lnTo>
                <a:lnTo>
                  <a:pt x="362841" y="6858000"/>
                </a:lnTo>
                <a:lnTo>
                  <a:pt x="0" y="6858000"/>
                </a:lnTo>
                <a:close/>
              </a:path>
            </a:pathLst>
          </a:custGeom>
          <a:solidFill>
            <a:srgbClr val="82766A">
              <a:alpha val="14901"/>
            </a:srgbClr>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04" name="Google Shape;204;p32"/>
          <p:cNvSpPr txBox="1"/>
          <p:nvPr>
            <p:ph type="title"/>
          </p:nvPr>
        </p:nvSpPr>
        <p:spPr>
          <a:xfrm>
            <a:off x="598776" y="466975"/>
            <a:ext cx="3588600" cy="998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Play"/>
              <a:buNone/>
            </a:pPr>
            <a:r>
              <a:rPr lang="en">
                <a:solidFill>
                  <a:schemeClr val="dk1"/>
                </a:solidFill>
                <a:latin typeface="Play"/>
                <a:ea typeface="Play"/>
                <a:cs typeface="Play"/>
                <a:sym typeface="Play"/>
              </a:rPr>
              <a:t>Data Insight</a:t>
            </a:r>
            <a:endParaRPr/>
          </a:p>
        </p:txBody>
      </p:sp>
      <p:sp>
        <p:nvSpPr>
          <p:cNvPr id="205" name="Google Shape;205;p32"/>
          <p:cNvSpPr txBox="1"/>
          <p:nvPr/>
        </p:nvSpPr>
        <p:spPr>
          <a:xfrm>
            <a:off x="381000" y="1586550"/>
            <a:ext cx="3679200" cy="2931600"/>
          </a:xfrm>
          <a:prstGeom prst="rect">
            <a:avLst/>
          </a:prstGeom>
          <a:noFill/>
          <a:ln>
            <a:noFill/>
          </a:ln>
        </p:spPr>
        <p:txBody>
          <a:bodyPr anchorCtr="0" anchor="t" bIns="34275" lIns="68575" spcFirstLastPara="1" rIns="68575" wrap="square" tIns="34275">
            <a:normAutofit fontScale="77500" lnSpcReduction="10000"/>
          </a:bodyPr>
          <a:lstStyle/>
          <a:p>
            <a:pPr indent="-208597" lvl="0" marL="215900" marR="0" rtl="0" algn="l">
              <a:spcBef>
                <a:spcPts val="0"/>
              </a:spcBef>
              <a:spcAft>
                <a:spcPts val="0"/>
              </a:spcAft>
              <a:buClr>
                <a:schemeClr val="dk1"/>
              </a:buClr>
              <a:buSzPct val="100000"/>
              <a:buFont typeface="Arial"/>
              <a:buChar char="•"/>
            </a:pPr>
            <a:r>
              <a:rPr b="0" i="0" lang="en" sz="1400" u="none" cap="none" strike="noStrike">
                <a:solidFill>
                  <a:schemeClr val="dk1"/>
                </a:solidFill>
                <a:latin typeface="Arial"/>
                <a:ea typeface="Arial"/>
                <a:cs typeface="Arial"/>
                <a:sym typeface="Arial"/>
              </a:rPr>
              <a:t>The data shows a wide range of customer lifespans from brand-new users to those who’ve stayed for up to six years. Notably, there are two key groups: those who leave within the first month, and those who remain loyal over the long term. The sharp decline after month one points to a challenge with early retention, as most customer losses happen within the first three months.</a:t>
            </a:r>
            <a:endParaRPr sz="1100"/>
          </a:p>
          <a:p>
            <a:pPr indent="-208597" lvl="0" marL="215900" marR="0" rtl="0" algn="l">
              <a:spcBef>
                <a:spcPts val="500"/>
              </a:spcBef>
              <a:spcAft>
                <a:spcPts val="0"/>
              </a:spcAft>
              <a:buClr>
                <a:schemeClr val="dk1"/>
              </a:buClr>
              <a:buSzPct val="100000"/>
              <a:buFont typeface="Arial"/>
              <a:buChar char="•"/>
            </a:pPr>
            <a:r>
              <a:rPr b="0" i="0" lang="en" sz="1400" u="none" cap="none" strike="noStrike">
                <a:solidFill>
                  <a:schemeClr val="dk1"/>
                </a:solidFill>
                <a:latin typeface="Arial"/>
                <a:ea typeface="Arial"/>
                <a:cs typeface="Arial"/>
                <a:sym typeface="Arial"/>
              </a:rPr>
              <a:t>Customers who stay beyond 10 to 15 months are far more likely to continue using the service, highlighting how critical the early experience is. </a:t>
            </a:r>
            <a:endParaRPr sz="1100"/>
          </a:p>
          <a:p>
            <a:pPr indent="-208597" lvl="0" marL="215900" marR="0" rtl="0" algn="l">
              <a:spcBef>
                <a:spcPts val="500"/>
              </a:spcBef>
              <a:spcAft>
                <a:spcPts val="0"/>
              </a:spcAft>
              <a:buClr>
                <a:schemeClr val="dk1"/>
              </a:buClr>
              <a:buSzPct val="100000"/>
              <a:buFont typeface="Arial"/>
              <a:buChar char="•"/>
            </a:pPr>
            <a:r>
              <a:rPr b="0" i="0" lang="en" sz="1400" u="none" cap="none" strike="noStrike">
                <a:solidFill>
                  <a:schemeClr val="dk1"/>
                </a:solidFill>
                <a:latin typeface="Arial"/>
                <a:ea typeface="Arial"/>
                <a:cs typeface="Arial"/>
                <a:sym typeface="Arial"/>
              </a:rPr>
              <a:t>To improve retention, businesses should prioritize smooth onboarding, timely support, and personalized engagement during the initial months.</a:t>
            </a:r>
            <a:endParaRPr sz="1100"/>
          </a:p>
          <a:p>
            <a:pPr indent="-208597" lvl="0" marL="215900" marR="0" rtl="0" algn="l">
              <a:spcBef>
                <a:spcPts val="500"/>
              </a:spcBef>
              <a:spcAft>
                <a:spcPts val="0"/>
              </a:spcAft>
              <a:buClr>
                <a:schemeClr val="dk1"/>
              </a:buClr>
              <a:buSzPct val="100000"/>
              <a:buFont typeface="Arial"/>
              <a:buChar char="•"/>
            </a:pPr>
            <a:r>
              <a:rPr b="0" i="0" lang="en" sz="1400" u="none" cap="none" strike="noStrike">
                <a:solidFill>
                  <a:schemeClr val="dk1"/>
                </a:solidFill>
                <a:latin typeface="Arial"/>
                <a:ea typeface="Arial"/>
                <a:cs typeface="Arial"/>
                <a:sym typeface="Arial"/>
              </a:rPr>
              <a:t>In short, how long a customer stays is a strong indicator of loyalty and a valuable metric for understanding and reducing churn.</a:t>
            </a:r>
            <a:endParaRPr sz="1100"/>
          </a:p>
          <a:p>
            <a:pPr indent="50800" lvl="0" marL="0" marR="0" rtl="0" algn="l">
              <a:lnSpc>
                <a:spcPct val="90000"/>
              </a:lnSpc>
              <a:spcBef>
                <a:spcPts val="0"/>
              </a:spcBef>
              <a:spcAft>
                <a:spcPts val="0"/>
              </a:spcAft>
              <a:buClr>
                <a:schemeClr val="dk1"/>
              </a:buClr>
              <a:buSzPct val="100000"/>
              <a:buFont typeface="Arial"/>
              <a:buNone/>
            </a:pPr>
            <a:r>
              <a:t/>
            </a:r>
            <a:endParaRPr b="0" i="0" sz="1100" u="none" cap="none" strike="noStrike">
              <a:solidFill>
                <a:schemeClr val="dk1"/>
              </a:solidFill>
              <a:latin typeface="Arial"/>
              <a:ea typeface="Arial"/>
              <a:cs typeface="Arial"/>
              <a:sym typeface="Arial"/>
            </a:endParaRPr>
          </a:p>
        </p:txBody>
      </p:sp>
      <p:pic>
        <p:nvPicPr>
          <p:cNvPr id="206" name="Google Shape;206;p32"/>
          <p:cNvPicPr preferRelativeResize="0"/>
          <p:nvPr/>
        </p:nvPicPr>
        <p:blipFill rotWithShape="1">
          <a:blip r:embed="rId3">
            <a:alphaModFix/>
          </a:blip>
          <a:srcRect b="0" l="0" r="7908" t="0"/>
          <a:stretch/>
        </p:blipFill>
        <p:spPr>
          <a:xfrm>
            <a:off x="4883519" y="1586552"/>
            <a:ext cx="4260482" cy="258070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33"/>
          <p:cNvSpPr/>
          <p:nvPr/>
        </p:nvSpPr>
        <p:spPr>
          <a:xfrm>
            <a:off x="0" y="0"/>
            <a:ext cx="9143999" cy="5143024"/>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2" name="Google Shape;212;p33"/>
          <p:cNvSpPr txBox="1"/>
          <p:nvPr>
            <p:ph type="title"/>
          </p:nvPr>
        </p:nvSpPr>
        <p:spPr>
          <a:xfrm>
            <a:off x="5429261" y="266219"/>
            <a:ext cx="3212237" cy="900271"/>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2700"/>
              <a:buFont typeface="Play"/>
              <a:buNone/>
            </a:pPr>
            <a:r>
              <a:rPr lang="en" sz="2700">
                <a:solidFill>
                  <a:schemeClr val="dk1"/>
                </a:solidFill>
                <a:latin typeface="Play"/>
                <a:ea typeface="Play"/>
                <a:cs typeface="Play"/>
                <a:sym typeface="Play"/>
              </a:rPr>
              <a:t>Data Insight</a:t>
            </a:r>
            <a:endParaRPr/>
          </a:p>
        </p:txBody>
      </p:sp>
      <p:sp>
        <p:nvSpPr>
          <p:cNvPr id="213" name="Google Shape;213;p33"/>
          <p:cNvSpPr/>
          <p:nvPr/>
        </p:nvSpPr>
        <p:spPr>
          <a:xfrm rot="5400000">
            <a:off x="4159810" y="161401"/>
            <a:ext cx="555498" cy="8875118"/>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4" name="Google Shape;214;p33"/>
          <p:cNvSpPr/>
          <p:nvPr/>
        </p:nvSpPr>
        <p:spPr>
          <a:xfrm>
            <a:off x="232676" y="266219"/>
            <a:ext cx="4638730" cy="4436409"/>
          </a:xfrm>
          <a:prstGeom prst="rect">
            <a:avLst/>
          </a:prstGeom>
          <a:solidFill>
            <a:schemeClr val="lt1"/>
          </a:solidFill>
          <a:ln>
            <a:noFill/>
          </a:ln>
          <a:effectLst>
            <a:outerShdw blurRad="139700" rotWithShape="0" algn="t" dir="5400000" dist="127000">
              <a:srgbClr val="000000">
                <a:alpha val="14901"/>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5" name="Google Shape;215;p33"/>
          <p:cNvSpPr/>
          <p:nvPr/>
        </p:nvSpPr>
        <p:spPr>
          <a:xfrm flipH="1">
            <a:off x="5458340" y="1458685"/>
            <a:ext cx="3017520" cy="20574"/>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sp>
        <p:nvSpPr>
          <p:cNvPr id="216" name="Google Shape;216;p33"/>
          <p:cNvSpPr txBox="1"/>
          <p:nvPr/>
        </p:nvSpPr>
        <p:spPr>
          <a:xfrm>
            <a:off x="5429260" y="1671118"/>
            <a:ext cx="3212237" cy="2648950"/>
          </a:xfrm>
          <a:prstGeom prst="rect">
            <a:avLst/>
          </a:prstGeom>
          <a:noFill/>
          <a:ln>
            <a:noFill/>
          </a:ln>
        </p:spPr>
        <p:txBody>
          <a:bodyPr anchorCtr="0" anchor="ctr" bIns="34275" lIns="68575" spcFirstLastPara="1" rIns="68575" wrap="square" tIns="34275">
            <a:normAutofit fontScale="92500" lnSpcReduction="10000"/>
          </a:bodyPr>
          <a:lstStyle/>
          <a:p>
            <a:pPr indent="-217011" lvl="0" marL="215900" marR="0" rtl="0" algn="l">
              <a:spcBef>
                <a:spcPts val="0"/>
              </a:spcBef>
              <a:spcAft>
                <a:spcPts val="0"/>
              </a:spcAft>
              <a:buClr>
                <a:schemeClr val="dk1"/>
              </a:buClr>
              <a:buSzPct val="100000"/>
              <a:buFont typeface="Arial"/>
              <a:buChar char="•"/>
            </a:pPr>
            <a:r>
              <a:rPr b="0" i="0" lang="en" sz="1100" u="none" cap="none" strike="noStrike">
                <a:solidFill>
                  <a:schemeClr val="dk1"/>
                </a:solidFill>
                <a:latin typeface="Arial"/>
                <a:ea typeface="Arial"/>
                <a:cs typeface="Arial"/>
                <a:sym typeface="Arial"/>
              </a:rPr>
              <a:t>Customer churn is notably influenced by age, with senior citizens (65+) showing a significantly higher churn rate of 41.7%, nearly double that of non-seniors at 23.6%. This makes age a meaningful predictor of attrition, supported by a moderate correlation score of 0.150. Seniors, though a minority in the customer base, are more likely to leave due to potential challenges with digital interfaces or unmet support needs. </a:t>
            </a:r>
            <a:endParaRPr sz="1100"/>
          </a:p>
          <a:p>
            <a:pPr indent="-217011" lvl="0" marL="215900" marR="0" rtl="0" algn="l">
              <a:spcBef>
                <a:spcPts val="900"/>
              </a:spcBef>
              <a:spcAft>
                <a:spcPts val="0"/>
              </a:spcAft>
              <a:buClr>
                <a:schemeClr val="dk1"/>
              </a:buClr>
              <a:buSzPct val="100000"/>
              <a:buFont typeface="Arial"/>
              <a:buChar char="•"/>
            </a:pPr>
            <a:r>
              <a:rPr b="0" i="0" lang="en" sz="1100" u="none" cap="none" strike="noStrike">
                <a:solidFill>
                  <a:schemeClr val="dk1"/>
                </a:solidFill>
                <a:latin typeface="Arial"/>
                <a:ea typeface="Arial"/>
                <a:cs typeface="Arial"/>
                <a:sym typeface="Arial"/>
              </a:rPr>
              <a:t>To reduce churn, companies should implement targeted retention strategies such as personalized outreach, simplified user experiences, enhanced tech support, and bundled service offerings tailored to senior customers. Meanwhile, product design and marketing should continue to cater to the tech-savvy majority while remaining inclusive.</a:t>
            </a:r>
            <a:endParaRPr sz="1100"/>
          </a:p>
          <a:p>
            <a:pPr indent="63500" lvl="0" marL="0" marR="0" rtl="0" algn="l">
              <a:lnSpc>
                <a:spcPct val="90000"/>
              </a:lnSpc>
              <a:spcBef>
                <a:spcPts val="0"/>
              </a:spcBef>
              <a:spcAft>
                <a:spcPts val="0"/>
              </a:spcAft>
              <a:buClr>
                <a:schemeClr val="dk1"/>
              </a:buClr>
              <a:buSzPct val="100000"/>
              <a:buFont typeface="Arial"/>
              <a:buNone/>
            </a:pPr>
            <a:r>
              <a:t/>
            </a:r>
            <a:endParaRPr b="0" i="0" sz="1100" u="none" cap="none" strike="noStrike">
              <a:solidFill>
                <a:schemeClr val="dk1"/>
              </a:solidFill>
              <a:latin typeface="Arial"/>
              <a:ea typeface="Arial"/>
              <a:cs typeface="Arial"/>
              <a:sym typeface="Arial"/>
            </a:endParaRPr>
          </a:p>
        </p:txBody>
      </p:sp>
      <p:sp>
        <p:nvSpPr>
          <p:cNvPr id="217" name="Google Shape;217;p33"/>
          <p:cNvSpPr/>
          <p:nvPr/>
        </p:nvSpPr>
        <p:spPr>
          <a:xfrm rot="5400000">
            <a:off x="8757884" y="4540020"/>
            <a:ext cx="555498" cy="115593"/>
          </a:xfrm>
          <a:prstGeom prst="rect">
            <a:avLst/>
          </a:prstGeom>
          <a:solidFill>
            <a:schemeClr val="accent4"/>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400" u="none" cap="none" strike="noStrike">
              <a:solidFill>
                <a:schemeClr val="lt1"/>
              </a:solidFill>
              <a:latin typeface="Arial"/>
              <a:ea typeface="Arial"/>
              <a:cs typeface="Arial"/>
              <a:sym typeface="Arial"/>
            </a:endParaRPr>
          </a:p>
        </p:txBody>
      </p:sp>
      <p:pic>
        <p:nvPicPr>
          <p:cNvPr id="218" name="Google Shape;218;p33"/>
          <p:cNvPicPr preferRelativeResize="0"/>
          <p:nvPr/>
        </p:nvPicPr>
        <p:blipFill rotWithShape="1">
          <a:blip r:embed="rId3">
            <a:alphaModFix/>
          </a:blip>
          <a:srcRect b="236" l="0" r="9215" t="0"/>
          <a:stretch/>
        </p:blipFill>
        <p:spPr>
          <a:xfrm>
            <a:off x="232675" y="1155070"/>
            <a:ext cx="4538290" cy="289982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