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327" r:id="rId3"/>
    <p:sldId id="305" r:id="rId4"/>
    <p:sldId id="308" r:id="rId5"/>
    <p:sldId id="304" r:id="rId6"/>
    <p:sldId id="310" r:id="rId7"/>
    <p:sldId id="328" r:id="rId8"/>
    <p:sldId id="329" r:id="rId9"/>
    <p:sldId id="330" r:id="rId10"/>
    <p:sldId id="331" r:id="rId11"/>
    <p:sldId id="332" r:id="rId12"/>
    <p:sldId id="315" r:id="rId13"/>
    <p:sldId id="316" r:id="rId14"/>
    <p:sldId id="338" r:id="rId15"/>
    <p:sldId id="333" r:id="rId16"/>
    <p:sldId id="334" r:id="rId17"/>
    <p:sldId id="317" r:id="rId18"/>
    <p:sldId id="335" r:id="rId19"/>
    <p:sldId id="336" r:id="rId20"/>
    <p:sldId id="337" r:id="rId21"/>
    <p:sldId id="339" r:id="rId22"/>
    <p:sldId id="340" r:id="rId23"/>
    <p:sldId id="32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2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A6AA8-A04B-4104-9AE2-BD48D340E27F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0BF79-FAC6-4A96-8DE1-F7B82E2E165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F5DD9-2C52-442D-92E2-8072C0C3D7CD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3D6FB-79CC-4683-A046-BBE785BA1BED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2B3E8-48F1-4B23-8498-D8A04A81EC9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B90D90-AA62-404D-A741-635B4370F9C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002E4-6836-46D1-9DBB-3C27C0DD3A8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31DD-A141-4471-BCF9-C6073EDD7E20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5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.es/cantave/varia/rimaley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sdfootnote1anc"/><Relationship Id="rId2" Type="http://schemas.openxmlformats.org/officeDocument/2006/relationships/hyperlink" Target="#sdfootnote1sym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000" dirty="0"/>
              <a:t>rims acordants i </a:t>
            </a:r>
            <a:r>
              <a:rPr lang="ca-ES" sz="4000" dirty="0" err="1"/>
              <a:t>diccionals</a:t>
            </a:r>
            <a:r>
              <a:rPr lang="ca-ES" sz="4000" dirty="0"/>
              <a:t> en Jordi de Sant Jordi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236795"/>
            <a:ext cx="9070848" cy="890536"/>
          </a:xfrm>
        </p:spPr>
        <p:txBody>
          <a:bodyPr>
            <a:normAutofit/>
          </a:bodyPr>
          <a:lstStyle/>
          <a:p>
            <a:r>
              <a:rPr lang="en-GB" b="1" dirty="0" err="1"/>
              <a:t>Simposi</a:t>
            </a:r>
            <a:r>
              <a:rPr lang="en-GB" b="1" dirty="0"/>
              <a:t> 600 </a:t>
            </a:r>
            <a:r>
              <a:rPr lang="en-GB" b="1" dirty="0" err="1"/>
              <a:t>Anys</a:t>
            </a:r>
            <a:r>
              <a:rPr lang="en-GB" b="1" dirty="0"/>
              <a:t> de Jordi de Sant Jordi, </a:t>
            </a:r>
            <a:r>
              <a:rPr lang="en-GB" b="1" dirty="0" err="1"/>
              <a:t>València</a:t>
            </a:r>
            <a:r>
              <a:rPr lang="en-GB" b="1" dirty="0"/>
              <a:t> 20 de </a:t>
            </a:r>
            <a:r>
              <a:rPr lang="en-GB" b="1" dirty="0" err="1"/>
              <a:t>juny</a:t>
            </a:r>
            <a:r>
              <a:rPr lang="en-GB" b="1" dirty="0"/>
              <a:t> 2024</a:t>
            </a:r>
          </a:p>
          <a:p>
            <a:r>
              <a:rPr lang="en-GB" dirty="0"/>
              <a:t>Rosanna Cantavella (</a:t>
            </a:r>
            <a:r>
              <a:rPr lang="en-GB" dirty="0" err="1"/>
              <a:t>Universitat</a:t>
            </a:r>
            <a:r>
              <a:rPr lang="en-GB" dirty="0"/>
              <a:t> de </a:t>
            </a:r>
            <a:r>
              <a:rPr lang="en-GB" dirty="0" err="1"/>
              <a:t>València</a:t>
            </a:r>
            <a:r>
              <a:rPr lang="en-GB" dirty="0"/>
              <a:t> / Clare Hall, University of Cambridge)</a:t>
            </a:r>
          </a:p>
          <a:p>
            <a:r>
              <a:rPr lang="ca-ES" dirty="0"/>
              <a:t>https://uv.academia.edu/RosannaCantavella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092" y="4714841"/>
            <a:ext cx="1014234" cy="35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7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br>
              <a:rPr lang="en-GB" dirty="0">
                <a:effectLst/>
              </a:rPr>
            </a:b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plusquamperfecta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de les </a:t>
            </a:r>
            <a:r>
              <a:rPr lang="en-GB" sz="2800" i="0" dirty="0" err="1">
                <a:effectLst/>
              </a:rPr>
              <a:t>tres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darreres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síl·labes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paria-tritxaria</a:t>
            </a:r>
            <a:r>
              <a:rPr lang="en-GB" sz="2800" i="0" dirty="0">
                <a:effectLst/>
              </a:rPr>
              <a:t> 10: 5-6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senyoria-milloria</a:t>
            </a:r>
            <a:r>
              <a:rPr lang="en-GB" sz="2800" i="0" dirty="0">
                <a:effectLst/>
              </a:rPr>
              <a:t> 6: 25-28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senyora-enyora</a:t>
            </a:r>
            <a:r>
              <a:rPr lang="en-GB" sz="2800" i="0" dirty="0">
                <a:effectLst/>
              </a:rPr>
              <a:t> 12: 30-32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erança-esperança</a:t>
            </a:r>
            <a:r>
              <a:rPr lang="en-GB" sz="2800" i="0" dirty="0">
                <a:effectLst/>
              </a:rPr>
              <a:t> 8: 24-28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atura</a:t>
            </a:r>
            <a:r>
              <a:rPr lang="en-GB" sz="2800" i="0" dirty="0">
                <a:effectLst/>
              </a:rPr>
              <a:t>-natura 18: 18-19</a:t>
            </a: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551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/>
              <a:t>Rims </a:t>
            </a:r>
            <a:r>
              <a:rPr lang="en-GB" i="1" dirty="0" err="1"/>
              <a:t>meritoris</a:t>
            </a:r>
            <a:br>
              <a:rPr lang="en-GB" dirty="0">
                <a:effectLst/>
              </a:rPr>
            </a:br>
            <a:r>
              <a:rPr lang="en-GB" sz="3100" dirty="0">
                <a:effectLst/>
              </a:rPr>
              <a:t>(no </a:t>
            </a:r>
            <a:r>
              <a:rPr lang="en-GB" sz="3100" dirty="0" err="1">
                <a:effectLst/>
              </a:rPr>
              <a:t>explicitats</a:t>
            </a:r>
            <a:r>
              <a:rPr lang="en-GB" sz="3100" dirty="0">
                <a:effectLst/>
              </a:rPr>
              <a:t> a les </a:t>
            </a:r>
            <a:r>
              <a:rPr lang="en-GB" sz="3100" i="1" dirty="0">
                <a:effectLst/>
              </a:rPr>
              <a:t>Leys</a:t>
            </a:r>
            <a:r>
              <a:rPr lang="en-GB" sz="3100" dirty="0">
                <a:effectLst/>
              </a:rPr>
              <a:t>)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af-ZA" sz="2800" noProof="1"/>
              <a:t>E</a:t>
            </a:r>
            <a:r>
              <a:rPr lang="af-ZA" sz="2800" i="0" noProof="1">
                <a:effectLst/>
              </a:rPr>
              <a:t>n rima masculina, a la terminació de sonança lleial s’afegeix la concordança d’altres sons previs en els mots en rima:</a:t>
            </a:r>
          </a:p>
          <a:p>
            <a:pPr marL="0" indent="0">
              <a:buNone/>
            </a:pPr>
            <a:endParaRPr lang="af-ZA" sz="2800" i="0" noProof="1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dir-desir</a:t>
            </a:r>
            <a:r>
              <a:rPr lang="en-GB" sz="2800" i="0" dirty="0">
                <a:effectLst/>
              </a:rPr>
              <a:t> [d] 18: 85-86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entrar-nomnar</a:t>
            </a:r>
            <a:r>
              <a:rPr lang="en-GB" sz="2800" i="0" dirty="0">
                <a:effectLst/>
              </a:rPr>
              <a:t> [n] 18: 44-45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amistats-enamorats</a:t>
            </a:r>
            <a:r>
              <a:rPr lang="en-GB" sz="2800" i="0" dirty="0">
                <a:effectLst/>
              </a:rPr>
              <a:t> [m] 18: 29-30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defensar-despar</a:t>
            </a:r>
            <a:r>
              <a:rPr lang="en-GB" sz="2800" i="0" dirty="0">
                <a:effectLst/>
              </a:rPr>
              <a:t> [de][s</a:t>
            </a:r>
            <a:r>
              <a:rPr lang="en-GB" sz="3000" i="0" dirty="0">
                <a:effectLst/>
                <a:latin typeface="+mj-lt"/>
              </a:rPr>
              <a:t>] </a:t>
            </a:r>
            <a:r>
              <a:rPr lang="en-GB" sz="3000" b="0" i="0" u="none" strike="noStrike" dirty="0">
                <a:effectLst/>
                <a:latin typeface="+mj-lt"/>
              </a:rPr>
              <a:t>3: 13-17</a:t>
            </a:r>
            <a:endParaRPr lang="en-GB" sz="3000" dirty="0">
              <a:effectLst/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servir-cartenir</a:t>
            </a:r>
            <a:r>
              <a:rPr lang="en-GB" sz="2800" i="0" dirty="0">
                <a:effectLst/>
              </a:rPr>
              <a:t> [r] [e] 6: 6-7</a:t>
            </a:r>
          </a:p>
          <a:p>
            <a:pPr marL="0" indent="0" rtl="0">
              <a:lnSpc>
                <a:spcPct val="100000"/>
              </a:lnSpc>
              <a:buNone/>
            </a:pP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84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42570"/>
          </a:xfrm>
        </p:spPr>
        <p:txBody>
          <a:bodyPr/>
          <a:lstStyle/>
          <a:p>
            <a:r>
              <a:rPr lang="en-GB" dirty="0"/>
              <a:t>Rims </a:t>
            </a:r>
            <a:r>
              <a:rPr lang="en-GB" dirty="0" err="1"/>
              <a:t>diccionals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derivatius</a:t>
            </a:r>
            <a:br>
              <a:rPr lang="en-GB" i="1" dirty="0"/>
            </a:br>
            <a:r>
              <a:rPr lang="en-GB" sz="3100" dirty="0"/>
              <a:t>(</a:t>
            </a:r>
            <a:r>
              <a:rPr lang="en-GB" sz="3100" dirty="0" err="1"/>
              <a:t>en</a:t>
            </a:r>
            <a:r>
              <a:rPr lang="en-GB" sz="3100" dirty="0"/>
              <a:t> Jaume March, </a:t>
            </a:r>
            <a:r>
              <a:rPr lang="en-GB" sz="3100" i="1" dirty="0" err="1"/>
              <a:t>maridats</a:t>
            </a:r>
            <a:r>
              <a:rPr lang="en-GB" sz="31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Dos </a:t>
            </a:r>
            <a:r>
              <a:rPr lang="en-GB" sz="2400" dirty="0" err="1"/>
              <a:t>jocs</a:t>
            </a:r>
            <a:r>
              <a:rPr lang="en-GB" sz="2400" dirty="0"/>
              <a:t> de rima, un </a:t>
            </a:r>
            <a:r>
              <a:rPr lang="en-GB" sz="2400" dirty="0" err="1"/>
              <a:t>dels</a:t>
            </a:r>
            <a:r>
              <a:rPr lang="en-GB" sz="2400" dirty="0"/>
              <a:t> quals </a:t>
            </a:r>
            <a:r>
              <a:rPr lang="en-GB" sz="2400" dirty="0" err="1"/>
              <a:t>sembla</a:t>
            </a:r>
            <a:r>
              <a:rPr lang="en-GB" sz="2400" dirty="0"/>
              <a:t> </a:t>
            </a:r>
            <a:r>
              <a:rPr lang="en-GB" sz="2400" dirty="0" err="1"/>
              <a:t>l’altre</a:t>
            </a:r>
            <a:r>
              <a:rPr lang="en-GB" sz="2400" dirty="0"/>
              <a:t> </a:t>
            </a:r>
            <a:r>
              <a:rPr lang="en-GB" sz="2400" dirty="0" err="1"/>
              <a:t>amb</a:t>
            </a:r>
            <a:r>
              <a:rPr lang="en-GB" sz="2400" dirty="0"/>
              <a:t> </a:t>
            </a:r>
            <a:r>
              <a:rPr lang="en-GB" sz="2400" dirty="0" err="1"/>
              <a:t>terminació</a:t>
            </a:r>
            <a:r>
              <a:rPr lang="en-GB" sz="2400" dirty="0"/>
              <a:t> </a:t>
            </a:r>
            <a:r>
              <a:rPr lang="en-GB" sz="2400" dirty="0" err="1"/>
              <a:t>afegida</a:t>
            </a:r>
            <a:r>
              <a:rPr lang="en-GB" sz="2400" dirty="0"/>
              <a:t>. </a:t>
            </a:r>
            <a:r>
              <a:rPr lang="en-GB" sz="2400" dirty="0" err="1"/>
              <a:t>Rars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(</a:t>
            </a:r>
            <a:r>
              <a:rPr lang="en-GB" sz="2400" dirty="0" err="1"/>
              <a:t>departir-sospir</a:t>
            </a:r>
            <a:r>
              <a:rPr lang="en-GB" sz="2400" dirty="0"/>
              <a:t> 12: 5-7) - (</a:t>
            </a:r>
            <a:r>
              <a:rPr lang="en-GB" sz="2400" dirty="0" err="1"/>
              <a:t>partí-sentí</a:t>
            </a:r>
            <a:r>
              <a:rPr lang="en-GB" sz="2400" dirty="0"/>
              <a:t> 12: 9-11):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departir-partí</a:t>
            </a:r>
            <a:r>
              <a:rPr lang="en-GB" sz="2400" dirty="0"/>
              <a:t> 12: 5-9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escut-menut</a:t>
            </a:r>
            <a:r>
              <a:rPr lang="en-GB" sz="2400" dirty="0"/>
              <a:t> 16: 9-12) - (</a:t>
            </a:r>
            <a:r>
              <a:rPr lang="en-GB" sz="2400" dirty="0" err="1"/>
              <a:t>menuts-coneguts</a:t>
            </a:r>
            <a:r>
              <a:rPr lang="en-GB" sz="2400" dirty="0"/>
              <a:t> 16: 7-12-15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altres</a:t>
            </a:r>
            <a:r>
              <a:rPr lang="en-GB" sz="2400" dirty="0"/>
              <a:t> -</a:t>
            </a:r>
            <a:r>
              <a:rPr lang="en-GB" sz="2400" dirty="0" err="1"/>
              <a:t>refrany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menut-menuts</a:t>
            </a:r>
            <a:r>
              <a:rPr lang="en-GB" sz="2400" dirty="0"/>
              <a:t> 16: 7-9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trob</a:t>
            </a:r>
            <a:r>
              <a:rPr lang="en-GB" sz="2400" dirty="0"/>
              <a:t>-prop 1: 34-36) - (</a:t>
            </a:r>
            <a:r>
              <a:rPr lang="en-GB" sz="2400" dirty="0" err="1"/>
              <a:t>trobar</a:t>
            </a:r>
            <a:r>
              <a:rPr lang="en-GB" sz="2400" dirty="0"/>
              <a:t>-par-</a:t>
            </a:r>
            <a:r>
              <a:rPr lang="en-GB" sz="2400" dirty="0" err="1"/>
              <a:t>adular</a:t>
            </a:r>
            <a:r>
              <a:rPr lang="en-GB" sz="2400" dirty="0"/>
              <a:t>-</a:t>
            </a:r>
            <a:r>
              <a:rPr lang="en-GB" sz="2400" dirty="0" err="1"/>
              <a:t>anar</a:t>
            </a:r>
            <a:r>
              <a:rPr lang="en-GB" sz="2400" dirty="0"/>
              <a:t> 1: 37-39-41-43)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trob-trobar</a:t>
            </a:r>
            <a:r>
              <a:rPr lang="en-GB" sz="2400" dirty="0"/>
              <a:t> 1: 34-37</a:t>
            </a:r>
          </a:p>
        </p:txBody>
      </p:sp>
    </p:spTree>
    <p:extLst>
      <p:ext uri="{BB962C8B-B14F-4D97-AF65-F5344CB8AC3E}">
        <p14:creationId xmlns:p14="http://schemas.microsoft.com/office/powerpoint/2010/main" val="51617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2EB30-8EB5-AA07-C9B1-A5AD2A7F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Mostra de derivatius: Capellà de Bolquera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10DBE-B387-19B3-7658-9BEE2E4A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526"/>
            <a:ext cx="6911423" cy="67731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3A39FE-F3C9-DBA8-D1C6-2FF0ED46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97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equívocs</a:t>
            </a:r>
            <a:r>
              <a:rPr lang="en-GB" i="1" dirty="0"/>
              <a:t> </a:t>
            </a:r>
            <a:r>
              <a:rPr lang="en-GB" i="1" dirty="0" err="1"/>
              <a:t>lleials</a:t>
            </a:r>
            <a:br>
              <a:rPr lang="en-GB" i="1" dirty="0"/>
            </a:b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2400" i="0" dirty="0">
                <a:effectLst/>
              </a:rPr>
              <a:t>Rima </a:t>
            </a:r>
            <a:r>
              <a:rPr lang="en-GB" sz="2400" i="0" dirty="0" err="1">
                <a:effectLst/>
              </a:rPr>
              <a:t>d'homònims</a:t>
            </a:r>
            <a:r>
              <a:rPr lang="en-GB" sz="2400" i="0" dirty="0">
                <a:effectLst/>
              </a:rPr>
              <a:t>. Els </a:t>
            </a:r>
            <a:r>
              <a:rPr lang="en-GB" sz="2400" i="0" dirty="0" err="1">
                <a:effectLst/>
              </a:rPr>
              <a:t>més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famosos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i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valorats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dels</a:t>
            </a:r>
            <a:r>
              <a:rPr lang="en-GB" sz="2400" i="0" dirty="0">
                <a:effectLst/>
              </a:rPr>
              <a:t> rims </a:t>
            </a:r>
            <a:r>
              <a:rPr lang="en-GB" sz="2400" i="0" dirty="0" err="1">
                <a:effectLst/>
              </a:rPr>
              <a:t>diccionals</a:t>
            </a:r>
            <a:r>
              <a:rPr lang="en-GB" sz="2400" i="0" dirty="0">
                <a:effectLst/>
              </a:rPr>
              <a:t>:</a:t>
            </a:r>
          </a:p>
          <a:p>
            <a:pPr rtl="0">
              <a:lnSpc>
                <a:spcPct val="100000"/>
              </a:lnSpc>
            </a:pPr>
            <a:r>
              <a:rPr lang="en-GB" sz="2400" dirty="0" err="1">
                <a:effectLst/>
              </a:rPr>
              <a:t>poder-poder</a:t>
            </a:r>
            <a:r>
              <a:rPr lang="en-GB" sz="2400" dirty="0">
                <a:effectLst/>
              </a:rPr>
              <a:t> (</a:t>
            </a:r>
            <a:r>
              <a:rPr lang="en-GB" sz="2400" dirty="0" err="1">
                <a:effectLst/>
              </a:rPr>
              <a:t>subst</a:t>
            </a:r>
            <a:r>
              <a:rPr lang="en-GB" sz="2400" dirty="0">
                <a:effectLst/>
              </a:rPr>
              <a:t>-inf) 18: 20-21</a:t>
            </a:r>
          </a:p>
          <a:p>
            <a:pPr rtl="0">
              <a:lnSpc>
                <a:spcPct val="100000"/>
              </a:lnSpc>
            </a:pPr>
            <a:r>
              <a:rPr lang="en-GB" sz="2400" dirty="0" err="1">
                <a:effectLst/>
              </a:rPr>
              <a:t>seny-seny-seny</a:t>
            </a:r>
            <a:r>
              <a:rPr lang="en-GB" sz="2400" dirty="0">
                <a:effectLst/>
              </a:rPr>
              <a:t> (</a:t>
            </a:r>
            <a:r>
              <a:rPr lang="en-GB" sz="2400" dirty="0" err="1">
                <a:effectLst/>
              </a:rPr>
              <a:t>subst</a:t>
            </a:r>
            <a:r>
              <a:rPr lang="en-GB" sz="2400" dirty="0">
                <a:effectLst/>
              </a:rPr>
              <a:t>-verb) 12: 13-15-19</a:t>
            </a:r>
          </a:p>
          <a:p>
            <a:r>
              <a:rPr lang="en-GB" sz="2400" dirty="0" err="1">
                <a:effectLst/>
              </a:rPr>
              <a:t>juny-juny-juny</a:t>
            </a:r>
            <a:r>
              <a:rPr lang="en-GB" sz="2400" dirty="0">
                <a:effectLst/>
              </a:rPr>
              <a:t> ('</a:t>
            </a:r>
            <a:r>
              <a:rPr lang="en-GB" sz="2400" dirty="0" err="1">
                <a:effectLst/>
              </a:rPr>
              <a:t>ajuntar</a:t>
            </a:r>
            <a:r>
              <a:rPr lang="en-GB" sz="2400" dirty="0">
                <a:effectLst/>
              </a:rPr>
              <a:t>', </a:t>
            </a:r>
            <a:r>
              <a:rPr lang="en-GB" sz="2400" dirty="0" err="1">
                <a:effectLst/>
              </a:rPr>
              <a:t>mes</a:t>
            </a:r>
            <a:r>
              <a:rPr lang="en-GB" sz="2400" dirty="0">
                <a:effectLst/>
              </a:rPr>
              <a:t>, '</a:t>
            </a:r>
            <a:r>
              <a:rPr lang="en-GB" sz="2400" dirty="0" err="1">
                <a:effectLst/>
              </a:rPr>
              <a:t>combatre</a:t>
            </a:r>
            <a:r>
              <a:rPr lang="en-GB" sz="2400" dirty="0">
                <a:effectLst/>
              </a:rPr>
              <a:t>') 17: 89-90-91</a:t>
            </a:r>
          </a:p>
          <a:p>
            <a:pPr rtl="0">
              <a:lnSpc>
                <a:spcPct val="100000"/>
              </a:lnSpc>
            </a:pPr>
            <a:r>
              <a:rPr lang="en-GB" sz="2400" i="0" dirty="0">
                <a:effectLst/>
              </a:rPr>
              <a:t>part-part (verb-</a:t>
            </a:r>
            <a:r>
              <a:rPr lang="en-GB" sz="2400" i="0" dirty="0" err="1">
                <a:effectLst/>
              </a:rPr>
              <a:t>subst</a:t>
            </a:r>
            <a:r>
              <a:rPr lang="en-GB" sz="2400" i="0" dirty="0">
                <a:effectLst/>
              </a:rPr>
              <a:t>) 12: 39-41</a:t>
            </a:r>
          </a:p>
          <a:p>
            <a:pPr rtl="0">
              <a:lnSpc>
                <a:spcPct val="100000"/>
              </a:lnSpc>
            </a:pPr>
            <a:r>
              <a:rPr lang="en-GB" sz="2400" dirty="0">
                <a:effectLst/>
              </a:rPr>
              <a:t>part-part ('</a:t>
            </a:r>
            <a:r>
              <a:rPr lang="en-GB" sz="2400" dirty="0" err="1">
                <a:effectLst/>
              </a:rPr>
              <a:t>lloc</a:t>
            </a:r>
            <a:r>
              <a:rPr lang="en-GB" sz="2400" dirty="0">
                <a:effectLst/>
              </a:rPr>
              <a:t>' </a:t>
            </a:r>
            <a:r>
              <a:rPr lang="en-GB" sz="2400" dirty="0" err="1">
                <a:effectLst/>
              </a:rPr>
              <a:t>i</a:t>
            </a:r>
            <a:r>
              <a:rPr lang="en-GB" sz="2400" dirty="0">
                <a:effectLst/>
              </a:rPr>
              <a:t> '</a:t>
            </a:r>
            <a:r>
              <a:rPr lang="en-GB" sz="2400" dirty="0" err="1">
                <a:effectLst/>
              </a:rPr>
              <a:t>porció</a:t>
            </a:r>
            <a:r>
              <a:rPr lang="en-GB" sz="2400" dirty="0">
                <a:effectLst/>
              </a:rPr>
              <a:t>') 11: 21-23</a:t>
            </a:r>
          </a:p>
          <a:p>
            <a:pPr rtl="0">
              <a:lnSpc>
                <a:spcPct val="100000"/>
              </a:lnSpc>
            </a:pPr>
            <a:r>
              <a:rPr lang="en-GB" sz="2400" dirty="0">
                <a:effectLst/>
              </a:rPr>
              <a:t>part-part-part-part ('</a:t>
            </a:r>
            <a:r>
              <a:rPr lang="en-GB" sz="2400" dirty="0" err="1">
                <a:effectLst/>
              </a:rPr>
              <a:t>d'altra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banda</a:t>
            </a:r>
            <a:r>
              <a:rPr lang="en-GB" sz="2400" dirty="0">
                <a:effectLst/>
              </a:rPr>
              <a:t>', '</a:t>
            </a:r>
            <a:r>
              <a:rPr lang="en-GB" sz="2400" dirty="0" err="1">
                <a:effectLst/>
              </a:rPr>
              <a:t>se'n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va</a:t>
            </a:r>
            <a:r>
              <a:rPr lang="en-GB" sz="2400" dirty="0">
                <a:effectLst/>
              </a:rPr>
              <a:t>', '</a:t>
            </a:r>
            <a:r>
              <a:rPr lang="en-GB" sz="2400" dirty="0" err="1">
                <a:effectLst/>
              </a:rPr>
              <a:t>lloc</a:t>
            </a:r>
            <a:r>
              <a:rPr lang="en-GB" sz="2400" dirty="0">
                <a:effectLst/>
              </a:rPr>
              <a:t>', 'a </a:t>
            </a:r>
            <a:r>
              <a:rPr lang="en-GB" sz="2400" dirty="0" err="1">
                <a:effectLst/>
              </a:rPr>
              <a:t>banda</a:t>
            </a:r>
            <a:r>
              <a:rPr lang="en-GB" sz="2400" dirty="0">
                <a:effectLst/>
              </a:rPr>
              <a:t>') 17: 92-93-94-95</a:t>
            </a:r>
          </a:p>
        </p:txBody>
      </p:sp>
    </p:spTree>
    <p:extLst>
      <p:ext uri="{BB962C8B-B14F-4D97-AF65-F5344CB8AC3E}">
        <p14:creationId xmlns:p14="http://schemas.microsoft.com/office/powerpoint/2010/main" val="273979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Diccionals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equívocs</a:t>
            </a:r>
            <a:r>
              <a:rPr lang="en-GB" i="1" dirty="0"/>
              <a:t> </a:t>
            </a:r>
            <a:r>
              <a:rPr lang="en-GB" i="1" dirty="0" err="1"/>
              <a:t>contrafets</a:t>
            </a:r>
            <a:br>
              <a:rPr lang="en-GB" i="1" dirty="0"/>
            </a:b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effectLst/>
              </a:rPr>
              <a:t>Tipus</a:t>
            </a:r>
            <a:r>
              <a:rPr lang="en-GB" sz="2400" dirty="0">
                <a:effectLst/>
              </a:rPr>
              <a:t> 3: </a:t>
            </a:r>
            <a:r>
              <a:rPr lang="en-GB" sz="2400" i="0" dirty="0">
                <a:effectLst/>
              </a:rPr>
              <a:t>un </a:t>
            </a:r>
            <a:r>
              <a:rPr lang="en-GB" sz="2400" i="0" dirty="0" err="1">
                <a:effectLst/>
              </a:rPr>
              <a:t>dels</a:t>
            </a:r>
            <a:r>
              <a:rPr lang="en-GB" sz="2400" i="0" dirty="0">
                <a:effectLst/>
              </a:rPr>
              <a:t> dos mots </a:t>
            </a:r>
            <a:r>
              <a:rPr lang="en-GB" sz="2400" i="0" dirty="0" err="1">
                <a:effectLst/>
              </a:rPr>
              <a:t>en</a:t>
            </a:r>
            <a:r>
              <a:rPr lang="en-GB" sz="2400" i="0" dirty="0">
                <a:effectLst/>
              </a:rPr>
              <a:t> rima </a:t>
            </a:r>
            <a:r>
              <a:rPr lang="en-GB" sz="2400" i="0" dirty="0" err="1">
                <a:effectLst/>
              </a:rPr>
              <a:t>sembla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l'altre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amb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una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mena</a:t>
            </a:r>
            <a:r>
              <a:rPr lang="en-GB" sz="2400" i="0" dirty="0">
                <a:effectLst/>
              </a:rPr>
              <a:t> de prefix.</a:t>
            </a:r>
          </a:p>
          <a:p>
            <a:pPr marL="0" indent="0">
              <a:buNone/>
            </a:pPr>
            <a:endParaRPr lang="en-GB" sz="2400" dirty="0"/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despendre-pendre</a:t>
            </a:r>
            <a:r>
              <a:rPr lang="en-GB" sz="2400" i="0" dirty="0">
                <a:effectLst/>
              </a:rPr>
              <a:t> 13: 13-17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ús</a:t>
            </a:r>
            <a:r>
              <a:rPr lang="en-GB" sz="2400" i="0" dirty="0">
                <a:effectLst/>
              </a:rPr>
              <a:t>-pus 16: 5-6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senyora-enyora</a:t>
            </a:r>
            <a:r>
              <a:rPr lang="en-GB" sz="2400" i="0" dirty="0">
                <a:effectLst/>
              </a:rPr>
              <a:t> 12: 30-32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asaut-aut</a:t>
            </a:r>
            <a:r>
              <a:rPr lang="en-GB" sz="2400" i="0" dirty="0">
                <a:effectLst/>
              </a:rPr>
              <a:t> 17: 54-56</a:t>
            </a: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desaut-aut</a:t>
            </a:r>
            <a:r>
              <a:rPr lang="en-GB" sz="2400" i="0" dirty="0">
                <a:effectLst/>
              </a:rPr>
              <a:t> 17: 55-56</a:t>
            </a:r>
          </a:p>
          <a:p>
            <a:pPr rtl="0">
              <a:lnSpc>
                <a:spcPct val="100000"/>
              </a:lnSpc>
            </a:pPr>
            <a:r>
              <a:rPr lang="en-GB" sz="2400" i="0" dirty="0" err="1">
                <a:effectLst/>
              </a:rPr>
              <a:t>món-amon-contramon</a:t>
            </a:r>
            <a:r>
              <a:rPr lang="en-GB" sz="2400" i="0" dirty="0">
                <a:effectLst/>
              </a:rPr>
              <a:t> (doble: </a:t>
            </a:r>
            <a:r>
              <a:rPr lang="en-GB" sz="2400" i="0" dirty="0" err="1">
                <a:effectLst/>
              </a:rPr>
              <a:t>mon-amon</a:t>
            </a:r>
            <a:r>
              <a:rPr lang="en-GB" sz="2400" i="0" dirty="0">
                <a:effectLst/>
              </a:rPr>
              <a:t>; </a:t>
            </a:r>
            <a:r>
              <a:rPr lang="en-GB" sz="2400" i="0" dirty="0" err="1">
                <a:effectLst/>
              </a:rPr>
              <a:t>amon-contramon</a:t>
            </a:r>
            <a:r>
              <a:rPr lang="en-GB" sz="2400" i="0" dirty="0">
                <a:effectLst/>
              </a:rPr>
              <a:t>; </a:t>
            </a:r>
            <a:r>
              <a:rPr lang="en-GB" sz="2400" i="0" dirty="0" err="1">
                <a:effectLst/>
              </a:rPr>
              <a:t>i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el</a:t>
            </a:r>
            <a:r>
              <a:rPr lang="en-GB" sz="2400" i="0" dirty="0">
                <a:effectLst/>
              </a:rPr>
              <a:t> </a:t>
            </a:r>
            <a:r>
              <a:rPr lang="en-GB" sz="2400" i="0" dirty="0" err="1">
                <a:effectLst/>
              </a:rPr>
              <a:t>conjunt</a:t>
            </a:r>
            <a:r>
              <a:rPr lang="en-GB" sz="2400" i="0" dirty="0">
                <a:effectLst/>
              </a:rPr>
              <a:t>): 17: 13-14-15</a:t>
            </a:r>
            <a:endParaRPr lang="en-GB" sz="2400" dirty="0">
              <a:effectLst/>
            </a:endParaRPr>
          </a:p>
          <a:p>
            <a:pPr rtl="0">
              <a:lnSpc>
                <a:spcPct val="100000"/>
              </a:lnSpc>
            </a:pPr>
            <a:br>
              <a:rPr lang="en-GB" sz="2400" dirty="0">
                <a:effectLst/>
              </a:rPr>
            </a:br>
            <a:endParaRPr lang="en-GB" sz="2400" dirty="0">
              <a:effectLst/>
            </a:endParaRPr>
          </a:p>
          <a:p>
            <a:pPr marL="0" indent="0">
              <a:buNone/>
            </a:pPr>
            <a:endParaRPr lang="en-GB" sz="2400" i="0" dirty="0">
              <a:effectLst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232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Altres</a:t>
            </a:r>
            <a:r>
              <a:rPr lang="en-GB" dirty="0"/>
              <a:t>: </a:t>
            </a:r>
            <a:r>
              <a:rPr lang="en-GB" i="1" dirty="0"/>
              <a:t>Rims </a:t>
            </a:r>
            <a:r>
              <a:rPr lang="en-GB" i="1" dirty="0" err="1"/>
              <a:t>utrisonants</a:t>
            </a:r>
            <a:br>
              <a:rPr lang="en-GB" i="1" dirty="0"/>
            </a:br>
            <a:r>
              <a:rPr lang="en-GB" sz="3100" dirty="0"/>
              <a:t>(Les </a:t>
            </a:r>
            <a:r>
              <a:rPr lang="en-GB" sz="3100" i="1" dirty="0"/>
              <a:t>Leys</a:t>
            </a:r>
            <a:r>
              <a:rPr lang="en-GB" sz="3100" dirty="0"/>
              <a:t> </a:t>
            </a:r>
            <a:r>
              <a:rPr lang="en-GB" sz="3100" dirty="0" err="1"/>
              <a:t>els</a:t>
            </a:r>
            <a:r>
              <a:rPr lang="en-GB" sz="3100" dirty="0"/>
              <a:t> </a:t>
            </a:r>
            <a:r>
              <a:rPr lang="en-GB" sz="3100" dirty="0" err="1"/>
              <a:t>descriuen</a:t>
            </a:r>
            <a:r>
              <a:rPr lang="en-GB" sz="3100" dirty="0"/>
              <a:t> </a:t>
            </a:r>
            <a:r>
              <a:rPr lang="en-GB" sz="3100" dirty="0" err="1"/>
              <a:t>però</a:t>
            </a:r>
            <a:r>
              <a:rPr lang="en-GB" sz="3100" dirty="0"/>
              <a:t> no </a:t>
            </a:r>
            <a:r>
              <a:rPr lang="en-GB" sz="3100" dirty="0" err="1"/>
              <a:t>els</a:t>
            </a:r>
            <a:r>
              <a:rPr lang="en-GB" sz="3100" dirty="0"/>
              <a:t> </a:t>
            </a:r>
            <a:r>
              <a:rPr lang="en-GB" sz="3100" dirty="0" err="1"/>
              <a:t>aconsellen</a:t>
            </a:r>
            <a:r>
              <a:rPr lang="en-GB" sz="3100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L</a:t>
            </a:r>
            <a:r>
              <a:rPr lang="en-GB" sz="2800" i="0" dirty="0">
                <a:effectLst/>
              </a:rPr>
              <a:t>a vocal </a:t>
            </a:r>
            <a:r>
              <a:rPr lang="en-GB" sz="2800" i="0" dirty="0" err="1">
                <a:effectLst/>
              </a:rPr>
              <a:t>tònica</a:t>
            </a:r>
            <a:r>
              <a:rPr lang="en-GB" sz="2800" i="0" dirty="0">
                <a:effectLst/>
              </a:rPr>
              <a:t> d'un </a:t>
            </a:r>
            <a:r>
              <a:rPr lang="en-GB" sz="2800" i="0" dirty="0" err="1">
                <a:effectLst/>
              </a:rPr>
              <a:t>dels</a:t>
            </a:r>
            <a:r>
              <a:rPr lang="en-GB" sz="2800" i="0" dirty="0">
                <a:effectLst/>
              </a:rPr>
              <a:t> mots </a:t>
            </a:r>
            <a:r>
              <a:rPr lang="en-GB" sz="2800" i="0" dirty="0" err="1">
                <a:effectLst/>
              </a:rPr>
              <a:t>és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oberta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la de </a:t>
            </a:r>
            <a:r>
              <a:rPr lang="en-GB" sz="2800" i="0" dirty="0" err="1">
                <a:effectLst/>
              </a:rPr>
              <a:t>l'altre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tancada</a:t>
            </a:r>
            <a:r>
              <a:rPr lang="en-GB" sz="2800" i="0" dirty="0">
                <a:effectLst/>
              </a:rPr>
              <a:t>. Un sol </a:t>
            </a:r>
            <a:r>
              <a:rPr lang="en-GB" sz="2800" i="0" dirty="0" err="1">
                <a:effectLst/>
              </a:rPr>
              <a:t>cas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Jordi de Sant Jordi:</a:t>
            </a:r>
          </a:p>
          <a:p>
            <a:pPr marL="0" indent="0">
              <a:buNone/>
            </a:pPr>
            <a:r>
              <a:rPr lang="en-GB" sz="2800" i="0" dirty="0">
                <a:effectLst/>
              </a:rPr>
              <a:t>	</a:t>
            </a:r>
            <a:r>
              <a:rPr lang="en-GB" sz="2800" i="0" dirty="0" err="1">
                <a:effectLst/>
              </a:rPr>
              <a:t>pobles</a:t>
            </a:r>
            <a:r>
              <a:rPr lang="en-GB" sz="2800" i="0" dirty="0">
                <a:effectLst/>
              </a:rPr>
              <a:t>-nobles 5: 10-12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Variant: </a:t>
            </a:r>
            <a:r>
              <a:rPr lang="en-GB" sz="2800" dirty="0" err="1"/>
              <a:t>divergència</a:t>
            </a:r>
            <a:r>
              <a:rPr lang="en-GB" sz="2800" dirty="0"/>
              <a:t> </a:t>
            </a:r>
            <a:r>
              <a:rPr lang="en-GB" sz="2800" dirty="0" err="1"/>
              <a:t>fònica</a:t>
            </a:r>
            <a:r>
              <a:rPr lang="en-GB" sz="2800" dirty="0"/>
              <a:t> </a:t>
            </a:r>
            <a:r>
              <a:rPr lang="en-GB" sz="2800" dirty="0" err="1"/>
              <a:t>consonàntica</a:t>
            </a:r>
            <a:r>
              <a:rPr lang="en-GB" sz="2800" dirty="0"/>
              <a:t> (</a:t>
            </a:r>
            <a:r>
              <a:rPr lang="en-GB" sz="2800" dirty="0" err="1"/>
              <a:t>serien</a:t>
            </a:r>
            <a:r>
              <a:rPr lang="en-GB" sz="2800" dirty="0"/>
              <a:t> </a:t>
            </a:r>
            <a:r>
              <a:rPr lang="en-GB" sz="2800" dirty="0" err="1"/>
              <a:t>equívocs</a:t>
            </a:r>
            <a:r>
              <a:rPr lang="en-GB" sz="2800" dirty="0"/>
              <a:t> </a:t>
            </a:r>
            <a:r>
              <a:rPr lang="en-GB" sz="2800" dirty="0" err="1"/>
              <a:t>lleials</a:t>
            </a:r>
            <a:r>
              <a:rPr lang="en-GB" sz="2800" dirty="0"/>
              <a:t> </a:t>
            </a:r>
            <a:r>
              <a:rPr lang="en-GB" sz="2800" dirty="0" err="1"/>
              <a:t>si</a:t>
            </a:r>
            <a:r>
              <a:rPr lang="en-GB" sz="2800" dirty="0"/>
              <a:t> no):</a:t>
            </a:r>
          </a:p>
          <a:p>
            <a:pPr marL="0" indent="0">
              <a:buNone/>
            </a:pPr>
            <a:r>
              <a:rPr lang="en-GB" sz="2800" dirty="0">
                <a:effectLst/>
              </a:rPr>
              <a:t>	</a:t>
            </a:r>
            <a:r>
              <a:rPr lang="en-GB" sz="2800" dirty="0" err="1">
                <a:effectLst/>
              </a:rPr>
              <a:t>asaut-assaut</a:t>
            </a:r>
            <a:r>
              <a:rPr lang="en-GB" sz="2800" dirty="0">
                <a:effectLst/>
              </a:rPr>
              <a:t> 17: 54-57</a:t>
            </a: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marL="0" indent="0">
              <a:buNone/>
            </a:pPr>
            <a:endParaRPr lang="en-GB" sz="2800" i="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416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Menor </a:t>
            </a:r>
            <a:r>
              <a:rPr lang="en-GB" sz="2800" dirty="0" err="1"/>
              <a:t>densitat</a:t>
            </a:r>
            <a:r>
              <a:rPr lang="en-GB" sz="2800" dirty="0"/>
              <a:t> de rima de </a:t>
            </a:r>
            <a:r>
              <a:rPr lang="en-GB" sz="2800" dirty="0" err="1"/>
              <a:t>mèrit</a:t>
            </a:r>
            <a:r>
              <a:rPr lang="en-GB" sz="2800" dirty="0"/>
              <a:t>,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obres</a:t>
            </a:r>
            <a:r>
              <a:rPr lang="en-GB" sz="2800" dirty="0"/>
              <a:t> de ball:</a:t>
            </a:r>
          </a:p>
          <a:p>
            <a:pPr marL="0" indent="0">
              <a:buNone/>
            </a:pPr>
            <a:r>
              <a:rPr lang="en-GB" sz="2800" dirty="0"/>
              <a:t>P.</a:t>
            </a:r>
            <a:r>
              <a:rPr lang="en-GB" sz="2800" i="0" dirty="0">
                <a:effectLst/>
              </a:rPr>
              <a:t> 16, "Pus que tan </a:t>
            </a:r>
            <a:r>
              <a:rPr lang="en-GB" sz="2800" i="0" dirty="0" err="1">
                <a:effectLst/>
              </a:rPr>
              <a:t>bé</a:t>
            </a:r>
            <a:r>
              <a:rPr lang="en-GB" sz="2800" i="0" dirty="0">
                <a:effectLst/>
              </a:rPr>
              <a:t>", </a:t>
            </a:r>
            <a:r>
              <a:rPr lang="en-GB" sz="2800" i="0" dirty="0" err="1">
                <a:effectLst/>
              </a:rPr>
              <a:t>balada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francesa</a:t>
            </a:r>
            <a:r>
              <a:rPr lang="en-GB" sz="280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GB" sz="2800" dirty="0"/>
              <a:t>P. </a:t>
            </a:r>
            <a:r>
              <a:rPr lang="en-GB" sz="2800" i="0" dirty="0">
                <a:effectLst/>
              </a:rPr>
              <a:t>1 "Tant </a:t>
            </a:r>
            <a:r>
              <a:rPr lang="en-GB" sz="2800" i="0" dirty="0" err="1">
                <a:effectLst/>
              </a:rPr>
              <a:t>és</a:t>
            </a:r>
            <a:r>
              <a:rPr lang="en-GB" sz="2800" i="0" dirty="0">
                <a:effectLst/>
              </a:rPr>
              <a:t> li mal", </a:t>
            </a:r>
            <a:r>
              <a:rPr lang="en-GB" sz="2800" i="0" dirty="0" err="1">
                <a:effectLst/>
              </a:rPr>
              <a:t>dansa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escondit</a:t>
            </a:r>
            <a:r>
              <a:rPr lang="en-GB" sz="2800" i="0" dirty="0">
                <a:effectLst/>
              </a:rPr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err="1">
                <a:effectLst/>
              </a:rPr>
              <a:t>També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és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més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baixa</a:t>
            </a:r>
            <a:r>
              <a:rPr lang="en-GB" sz="2800" dirty="0">
                <a:effectLst/>
              </a:rPr>
              <a:t> de la </a:t>
            </a:r>
            <a:r>
              <a:rPr lang="en-GB" sz="2800" dirty="0" err="1">
                <a:effectLst/>
              </a:rPr>
              <a:t>mitjana</a:t>
            </a:r>
            <a:r>
              <a:rPr lang="en-GB" sz="2800" dirty="0">
                <a:effectLst/>
              </a:rPr>
              <a:t> a la </a:t>
            </a:r>
            <a:r>
              <a:rPr lang="en-GB" sz="2800" i="1" dirty="0" err="1">
                <a:effectLst/>
              </a:rPr>
              <a:t>Passio</a:t>
            </a:r>
            <a:r>
              <a:rPr lang="en-GB" sz="2800" i="1" dirty="0">
                <a:effectLst/>
              </a:rPr>
              <a:t> Amoris</a:t>
            </a:r>
            <a:r>
              <a:rPr lang="en-GB" sz="2800" dirty="0">
                <a:effectLst/>
              </a:rPr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473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err="1"/>
              <a:t>Molt</a:t>
            </a:r>
            <a:r>
              <a:rPr lang="en-GB" sz="2800" dirty="0"/>
              <a:t> anta </a:t>
            </a:r>
            <a:r>
              <a:rPr lang="en-GB" sz="2800" dirty="0" err="1"/>
              <a:t>densitat</a:t>
            </a:r>
            <a:r>
              <a:rPr lang="en-GB" sz="2800" dirty="0"/>
              <a:t> de rima de </a:t>
            </a:r>
            <a:r>
              <a:rPr lang="en-GB" sz="2800" dirty="0" err="1"/>
              <a:t>mèrit</a:t>
            </a:r>
            <a:r>
              <a:rPr lang="en-GB" sz="2800" dirty="0"/>
              <a:t>, </a:t>
            </a:r>
            <a:r>
              <a:rPr lang="en-GB" sz="2800" dirty="0" err="1"/>
              <a:t>en</a:t>
            </a:r>
            <a:r>
              <a:rPr lang="en-GB" sz="2800" dirty="0"/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P</a:t>
            </a:r>
            <a:r>
              <a:rPr lang="en-GB" sz="2800" i="0" dirty="0">
                <a:effectLst/>
              </a:rPr>
              <a:t>. 5 “</a:t>
            </a:r>
            <a:r>
              <a:rPr lang="en-GB" sz="2800" i="0" dirty="0" err="1">
                <a:effectLst/>
              </a:rPr>
              <a:t>Així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són</a:t>
            </a:r>
            <a:r>
              <a:rPr lang="en-GB" sz="2800" i="0" dirty="0">
                <a:effectLst/>
              </a:rPr>
              <a:t> sus </a:t>
            </a:r>
            <a:r>
              <a:rPr lang="en-GB" sz="2800" i="0" dirty="0" err="1">
                <a:effectLst/>
              </a:rPr>
              <a:t>l'espera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los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signes</a:t>
            </a:r>
            <a:r>
              <a:rPr lang="en-GB" sz="2800" dirty="0"/>
              <a:t>”</a:t>
            </a:r>
            <a:r>
              <a:rPr lang="en-GB" sz="2800" i="0" dirty="0">
                <a:effectLst/>
              </a:rPr>
              <a:t>: totes les rimes </a:t>
            </a:r>
            <a:r>
              <a:rPr lang="en-GB" sz="2800" i="0" dirty="0" err="1">
                <a:effectLst/>
              </a:rPr>
              <a:t>són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femenines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i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mèrit</a:t>
            </a:r>
            <a:r>
              <a:rPr lang="en-GB" sz="2800" i="0" dirty="0">
                <a:effectLst/>
              </a:rPr>
              <a:t>. 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85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Sistema de rimes de merit </a:t>
            </a:r>
            <a:r>
              <a:rPr lang="en-GB" sz="3100" dirty="0" err="1"/>
              <a:t>segons</a:t>
            </a:r>
            <a:r>
              <a:rPr lang="en-GB" sz="3100" dirty="0"/>
              <a:t> les </a:t>
            </a:r>
            <a:r>
              <a:rPr lang="en-GB" sz="3100" i="1" dirty="0"/>
              <a:t>Leys </a:t>
            </a:r>
            <a:r>
              <a:rPr lang="en-GB" sz="3100" i="1" dirty="0" err="1"/>
              <a:t>d’Amor</a:t>
            </a:r>
            <a:r>
              <a:rPr lang="en-GB" sz="3100" dirty="0"/>
              <a:t> (</a:t>
            </a:r>
            <a:r>
              <a:rPr lang="en-GB" sz="3100" dirty="0" err="1"/>
              <a:t>vegeu</a:t>
            </a:r>
            <a:r>
              <a:rPr lang="en-GB" sz="3100" dirty="0"/>
              <a:t> taula a </a:t>
            </a:r>
            <a:r>
              <a:rPr lang="en-GB" sz="3600" u="sng" dirty="0">
                <a:solidFill>
                  <a:srgbClr val="000080"/>
                </a:solidFill>
                <a:effectLst/>
                <a:hlinkClick r:id="rId2"/>
              </a:rPr>
              <a:t>https://www.uv.es/cantave/varia/rimaleys.pdf</a:t>
            </a:r>
            <a:r>
              <a:rPr lang="en-GB" sz="3100" dirty="0">
                <a:effectLst/>
              </a:rPr>
              <a:t>)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sz="3600" dirty="0"/>
          </a:p>
          <a:p>
            <a:r>
              <a:rPr lang="en-GB" sz="3600" dirty="0" err="1"/>
              <a:t>Estramps</a:t>
            </a:r>
            <a:r>
              <a:rPr lang="en-GB" sz="3600" dirty="0"/>
              <a:t> </a:t>
            </a:r>
          </a:p>
          <a:p>
            <a:r>
              <a:rPr lang="en-GB" sz="3600" dirty="0" err="1"/>
              <a:t>Acordants</a:t>
            </a:r>
            <a:endParaRPr lang="en-GB" sz="3600" dirty="0"/>
          </a:p>
          <a:p>
            <a:r>
              <a:rPr lang="en-GB" sz="3600" dirty="0"/>
              <a:t>Ordinals</a:t>
            </a:r>
          </a:p>
          <a:p>
            <a:r>
              <a:rPr lang="en-GB" sz="3600" dirty="0" err="1"/>
              <a:t>Diccionals</a:t>
            </a:r>
            <a:endParaRPr lang="en-GB" sz="3600" dirty="0"/>
          </a:p>
          <a:p>
            <a:r>
              <a:rPr lang="en-GB" sz="3600" dirty="0" err="1"/>
              <a:t>Calaix</a:t>
            </a:r>
            <a:r>
              <a:rPr lang="en-GB" sz="3600" dirty="0"/>
              <a:t> de </a:t>
            </a:r>
            <a:r>
              <a:rPr lang="en-GB" sz="3600" dirty="0" err="1"/>
              <a:t>sastre</a:t>
            </a:r>
            <a:r>
              <a:rPr lang="en-GB" sz="3600" dirty="0"/>
              <a:t> de </a:t>
            </a:r>
            <a:r>
              <a:rPr lang="en-GB" sz="3600" dirty="0" err="1"/>
              <a:t>rareses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5175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Densitat</a:t>
            </a:r>
            <a:r>
              <a:rPr lang="en-GB" dirty="0"/>
              <a:t> de rima de merit </a:t>
            </a:r>
            <a:r>
              <a:rPr lang="en-GB" dirty="0" err="1"/>
              <a:t>en</a:t>
            </a:r>
            <a:r>
              <a:rPr lang="en-GB" dirty="0"/>
              <a:t> JSJ</a:t>
            </a:r>
            <a:endParaRPr lang="en-GB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0" dirty="0">
                <a:effectLst/>
              </a:rPr>
              <a:t>P. 17, </a:t>
            </a:r>
            <a:r>
              <a:rPr lang="en-GB" sz="2800" i="0" dirty="0" err="1">
                <a:effectLst/>
              </a:rPr>
              <a:t>lai</a:t>
            </a:r>
            <a:r>
              <a:rPr lang="en-GB" sz="2800" i="0" dirty="0">
                <a:effectLst/>
              </a:rPr>
              <a:t> “</a:t>
            </a:r>
            <a:r>
              <a:rPr lang="en-GB" sz="2800" i="0" dirty="0" err="1">
                <a:effectLst/>
              </a:rPr>
              <a:t>Enuig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enemic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jovent</a:t>
            </a:r>
            <a:r>
              <a:rPr lang="en-GB" sz="2800" dirty="0"/>
              <a:t>”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presenta</a:t>
            </a:r>
            <a:r>
              <a:rPr lang="en-GB" sz="2800" i="0">
                <a:effectLst/>
              </a:rPr>
              <a:t> gran </a:t>
            </a:r>
            <a:r>
              <a:rPr lang="en-GB" sz="2800" i="0" dirty="0" err="1">
                <a:effectLst/>
              </a:rPr>
              <a:t>concentració</a:t>
            </a:r>
            <a:r>
              <a:rPr lang="en-GB" sz="2800" i="0" dirty="0">
                <a:effectLst/>
              </a:rPr>
              <a:t> de rims </a:t>
            </a:r>
            <a:r>
              <a:rPr lang="en-GB" sz="2800" i="0" dirty="0" err="1">
                <a:effectLst/>
              </a:rPr>
              <a:t>equívocs</a:t>
            </a:r>
            <a:r>
              <a:rPr lang="en-GB" sz="2800" i="0" dirty="0">
                <a:effectLst/>
              </a:rPr>
              <a:t>; de </a:t>
            </a:r>
            <a:r>
              <a:rPr lang="en-GB" sz="2800" i="0" dirty="0" err="1">
                <a:effectLst/>
              </a:rPr>
              <a:t>contrafets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tipus</a:t>
            </a:r>
            <a:r>
              <a:rPr lang="en-GB" sz="2800" i="0" dirty="0">
                <a:effectLst/>
              </a:rPr>
              <a:t> 3, </a:t>
            </a:r>
            <a:r>
              <a:rPr lang="en-GB" sz="2800" i="0" dirty="0" err="1">
                <a:effectLst/>
              </a:rPr>
              <a:t>però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sobretot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lleials</a:t>
            </a:r>
            <a:r>
              <a:rPr lang="en-GB" sz="2800" i="0" dirty="0">
                <a:effectLst/>
              </a:rPr>
              <a:t>, </a:t>
            </a:r>
            <a:r>
              <a:rPr lang="en-GB" sz="2800" i="0" dirty="0" err="1">
                <a:effectLst/>
              </a:rPr>
              <a:t>incloent</a:t>
            </a:r>
            <a:r>
              <a:rPr lang="en-GB" sz="2800" i="0" dirty="0">
                <a:effectLst/>
              </a:rPr>
              <a:t>-hi </a:t>
            </a:r>
            <a:r>
              <a:rPr lang="en-GB" sz="2800" i="0" dirty="0" err="1">
                <a:effectLst/>
              </a:rPr>
              <a:t>ocasionals</a:t>
            </a:r>
            <a:r>
              <a:rPr lang="en-GB" sz="2800" i="0" dirty="0">
                <a:effectLst/>
              </a:rPr>
              <a:t> mots </a:t>
            </a:r>
            <a:r>
              <a:rPr lang="en-GB" sz="2800" i="0" dirty="0" err="1">
                <a:effectLst/>
              </a:rPr>
              <a:t>tornats</a:t>
            </a:r>
            <a:r>
              <a:rPr lang="en-GB" sz="2800" i="0" dirty="0">
                <a:effectLst/>
              </a:rPr>
              <a:t>.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pPr marL="0" indent="0">
              <a:buNone/>
            </a:pPr>
            <a:r>
              <a:rPr lang="en-GB" sz="2800" i="0" dirty="0">
                <a:effectLst/>
              </a:rPr>
              <a:t> 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343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691D-7E69-2820-CAF7-4BB930E0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Poema 17, farcit d’equívocs lleials</a:t>
            </a:r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92BFB523-07B0-F4DD-8096-B5E5D1F7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1751"/>
            <a:ext cx="6880652" cy="6846249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55790BA-86D8-5008-C958-DEDF3F33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3386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2599-7C4C-3AEC-0984-15BF0487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Descarregueu-vos</a:t>
            </a:r>
            <a:r>
              <a:rPr lang="en-US" dirty="0"/>
              <a:t> </a:t>
            </a:r>
            <a:r>
              <a:rPr lang="en-US" dirty="0" err="1"/>
              <a:t>l’inventari</a:t>
            </a:r>
            <a:r>
              <a:rPr lang="en-US" dirty="0"/>
              <a:t> de rimes de Jordi de Sant Jordi </a:t>
            </a:r>
            <a:r>
              <a:rPr lang="en-US" dirty="0" err="1"/>
              <a:t>ací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0AC7-84EC-559B-D2B9-5BA09D7C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https://doi.org/10.17613/5g7s-vk18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O </a:t>
            </a:r>
            <a:r>
              <a:rPr lang="en-US" sz="3600" dirty="0" err="1"/>
              <a:t>bé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dirty="0"/>
              <a:t>https://go.uv.es/v0kxMfi</a:t>
            </a:r>
          </a:p>
        </p:txBody>
      </p:sp>
    </p:spTree>
    <p:extLst>
      <p:ext uri="{BB962C8B-B14F-4D97-AF65-F5344CB8AC3E}">
        <p14:creationId xmlns:p14="http://schemas.microsoft.com/office/powerpoint/2010/main" val="43045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4000" dirty="0"/>
              <a:t>rims acordants i </a:t>
            </a:r>
            <a:r>
              <a:rPr lang="ca-ES" sz="4000" dirty="0" err="1"/>
              <a:t>diccionals</a:t>
            </a:r>
            <a:r>
              <a:rPr lang="ca-ES" sz="4000" dirty="0"/>
              <a:t> en Jordi de Sant Jordi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236795"/>
            <a:ext cx="9070848" cy="890536"/>
          </a:xfrm>
        </p:spPr>
        <p:txBody>
          <a:bodyPr>
            <a:normAutofit/>
          </a:bodyPr>
          <a:lstStyle/>
          <a:p>
            <a:r>
              <a:rPr lang="en-GB" b="1" dirty="0" err="1"/>
              <a:t>Simposi</a:t>
            </a:r>
            <a:r>
              <a:rPr lang="en-GB" b="1" dirty="0"/>
              <a:t> 600 </a:t>
            </a:r>
            <a:r>
              <a:rPr lang="en-GB" b="1" dirty="0" err="1"/>
              <a:t>Anys</a:t>
            </a:r>
            <a:r>
              <a:rPr lang="en-GB" b="1" dirty="0"/>
              <a:t> de Jordi de Sant Jordi, </a:t>
            </a:r>
            <a:r>
              <a:rPr lang="en-GB" b="1" dirty="0" err="1"/>
              <a:t>València</a:t>
            </a:r>
            <a:r>
              <a:rPr lang="en-GB" b="1" dirty="0"/>
              <a:t> 20 de </a:t>
            </a:r>
            <a:r>
              <a:rPr lang="en-GB" b="1" dirty="0" err="1"/>
              <a:t>juny</a:t>
            </a:r>
            <a:r>
              <a:rPr lang="en-GB" b="1" dirty="0"/>
              <a:t> 2024</a:t>
            </a:r>
          </a:p>
          <a:p>
            <a:r>
              <a:rPr lang="en-GB" dirty="0"/>
              <a:t>Rosanna Cantavella (</a:t>
            </a:r>
            <a:r>
              <a:rPr lang="en-GB" dirty="0" err="1"/>
              <a:t>Universitat</a:t>
            </a:r>
            <a:r>
              <a:rPr lang="en-GB" dirty="0"/>
              <a:t> de </a:t>
            </a:r>
            <a:r>
              <a:rPr lang="en-GB" dirty="0" err="1"/>
              <a:t>València</a:t>
            </a:r>
            <a:r>
              <a:rPr lang="en-GB" dirty="0"/>
              <a:t> / Clare Hall, University of Cambridge)</a:t>
            </a:r>
          </a:p>
          <a:p>
            <a:r>
              <a:rPr lang="ca-ES" dirty="0"/>
              <a:t>https://uv.academia.edu/RosannaCantavella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092" y="4714841"/>
            <a:ext cx="1014234" cy="35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790055"/>
          </a:xfrm>
        </p:spPr>
        <p:txBody>
          <a:bodyPr>
            <a:noAutofit/>
          </a:bodyPr>
          <a:lstStyle/>
          <a:p>
            <a:r>
              <a:rPr lang="en-GB" sz="3600" dirty="0"/>
              <a:t>Rims </a:t>
            </a:r>
            <a:r>
              <a:rPr lang="en-GB" sz="3600" dirty="0" err="1"/>
              <a:t>acordants</a:t>
            </a:r>
            <a:r>
              <a:rPr lang="en-GB" sz="3600" dirty="0"/>
              <a:t> </a:t>
            </a:r>
            <a:r>
              <a:rPr lang="en-GB" sz="3600" dirty="0" err="1"/>
              <a:t>valoren</a:t>
            </a:r>
            <a:r>
              <a:rPr lang="en-GB" sz="3600" dirty="0"/>
              <a:t> </a:t>
            </a:r>
            <a:r>
              <a:rPr lang="en-GB" sz="3600" dirty="0" err="1">
                <a:effectLst/>
              </a:rPr>
              <a:t>els</a:t>
            </a:r>
            <a:r>
              <a:rPr lang="en-GB" sz="3600" dirty="0">
                <a:effectLst/>
              </a:rPr>
              <a:t> mots </a:t>
            </a:r>
            <a:r>
              <a:rPr lang="en-GB" sz="3600" dirty="0" err="1">
                <a:effectLst/>
              </a:rPr>
              <a:t>rimats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segons</a:t>
            </a:r>
            <a:r>
              <a:rPr lang="en-GB" sz="3600" dirty="0">
                <a:effectLst/>
              </a:rPr>
              <a:t> la </a:t>
            </a:r>
            <a:r>
              <a:rPr lang="en-GB" sz="3600" dirty="0" err="1">
                <a:effectLst/>
              </a:rPr>
              <a:t>quantitat</a:t>
            </a:r>
            <a:r>
              <a:rPr lang="en-GB" sz="3600" dirty="0">
                <a:effectLst/>
              </a:rPr>
              <a:t> de sons que </a:t>
            </a:r>
            <a:r>
              <a:rPr lang="en-GB" sz="3600" dirty="0" err="1">
                <a:effectLst/>
              </a:rPr>
              <a:t>tinguen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en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comú</a:t>
            </a:r>
            <a:r>
              <a:rPr lang="en-GB" sz="3600" dirty="0">
                <a:effectLst/>
              </a:rPr>
              <a:t>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3600" dirty="0"/>
          </a:p>
          <a:p>
            <a:pPr rtl="0">
              <a:lnSpc>
                <a:spcPct val="100000"/>
              </a:lnSpc>
            </a:pPr>
            <a:r>
              <a:rPr lang="en-GB" sz="3600" dirty="0" err="1">
                <a:effectLst/>
              </a:rPr>
              <a:t>seny</a:t>
            </a:r>
            <a:r>
              <a:rPr lang="en-GB" sz="3600" i="1" dirty="0" err="1">
                <a:effectLst/>
              </a:rPr>
              <a:t>oria</a:t>
            </a:r>
            <a:r>
              <a:rPr lang="en-GB" sz="3600" dirty="0" err="1">
                <a:effectLst/>
              </a:rPr>
              <a:t>-mill</a:t>
            </a:r>
            <a:r>
              <a:rPr lang="en-GB" sz="3600" i="1" dirty="0" err="1">
                <a:effectLst/>
              </a:rPr>
              <a:t>oria</a:t>
            </a:r>
            <a:r>
              <a:rPr lang="en-GB" sz="3600" dirty="0">
                <a:effectLst/>
              </a:rPr>
              <a:t> (6: 25-28),</a:t>
            </a:r>
            <a:r>
              <a:rPr lang="en-GB" sz="3600" u="sng" baseline="30000" dirty="0">
                <a:solidFill>
                  <a:srgbClr val="000080"/>
                </a:solidFill>
                <a:effectLst/>
                <a:hlinkClick r:id="rId2" action="ppaction://hlinkfile"/>
              </a:rPr>
              <a:t>1</a:t>
            </a:r>
            <a:r>
              <a:rPr lang="en-GB" sz="3600" dirty="0">
                <a:effectLst/>
              </a:rPr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GB" sz="3000" dirty="0" err="1">
                <a:effectLst/>
              </a:rPr>
              <a:t>lleonismitat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plusquamperfecta</a:t>
            </a:r>
            <a:r>
              <a:rPr lang="en-GB" sz="3000" dirty="0">
                <a:effectLst/>
              </a:rPr>
              <a:t>, </a:t>
            </a:r>
            <a:r>
              <a:rPr lang="en-GB" sz="3000" dirty="0" err="1">
                <a:effectLst/>
              </a:rPr>
              <a:t>és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molt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més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meritòria</a:t>
            </a:r>
            <a:r>
              <a:rPr lang="en-GB" sz="3000" dirty="0">
                <a:effectLst/>
              </a:rPr>
              <a:t> que no</a:t>
            </a:r>
          </a:p>
          <a:p>
            <a:pPr rtl="0">
              <a:lnSpc>
                <a:spcPct val="100000"/>
              </a:lnSpc>
            </a:pPr>
            <a:r>
              <a:rPr lang="en-GB" sz="3600" dirty="0" err="1">
                <a:effectLst/>
              </a:rPr>
              <a:t>jutj</a:t>
            </a:r>
            <a:r>
              <a:rPr lang="en-GB" sz="3600" i="1" dirty="0" err="1">
                <a:effectLst/>
              </a:rPr>
              <a:t>ar</a:t>
            </a:r>
            <a:r>
              <a:rPr lang="en-GB" sz="3600" dirty="0" err="1">
                <a:effectLst/>
              </a:rPr>
              <a:t>-am</a:t>
            </a:r>
            <a:r>
              <a:rPr lang="en-GB" sz="3600" i="1" dirty="0" err="1">
                <a:effectLst/>
              </a:rPr>
              <a:t>ar</a:t>
            </a:r>
            <a:r>
              <a:rPr lang="en-GB" sz="3600" dirty="0">
                <a:effectLst/>
              </a:rPr>
              <a:t> (6: 18-19), </a:t>
            </a:r>
            <a:r>
              <a:rPr lang="en-GB" sz="3000" dirty="0" err="1">
                <a:effectLst/>
              </a:rPr>
              <a:t>sonança</a:t>
            </a:r>
            <a:r>
              <a:rPr lang="en-GB" sz="3000" dirty="0">
                <a:effectLst/>
              </a:rPr>
              <a:t> </a:t>
            </a:r>
            <a:r>
              <a:rPr lang="en-GB" sz="3000" dirty="0" err="1">
                <a:effectLst/>
              </a:rPr>
              <a:t>lleial</a:t>
            </a:r>
            <a:endParaRPr lang="en-GB" sz="3000" dirty="0"/>
          </a:p>
          <a:p>
            <a:pPr rtl="0">
              <a:lnSpc>
                <a:spcPct val="100000"/>
              </a:lnSpc>
            </a:pPr>
            <a:endParaRPr lang="en-GB" sz="36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1800" u="sng" dirty="0">
                <a:solidFill>
                  <a:srgbClr val="000080"/>
                </a:solidFill>
                <a:effectLst/>
                <a:hlinkClick r:id="rId3" action="ppaction://hlinkfile"/>
              </a:rPr>
              <a:t>1</a:t>
            </a:r>
            <a:r>
              <a:rPr lang="en-GB" sz="1800" dirty="0">
                <a:effectLst/>
              </a:rPr>
              <a:t>La </a:t>
            </a:r>
            <a:r>
              <a:rPr lang="en-GB" sz="1800" dirty="0" err="1">
                <a:effectLst/>
              </a:rPr>
              <a:t>primera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xifra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assenyala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el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poema</a:t>
            </a:r>
            <a:r>
              <a:rPr lang="en-GB" sz="1800" dirty="0">
                <a:effectLst/>
              </a:rPr>
              <a:t> de Jordi de Sant Jordi; les </a:t>
            </a:r>
            <a:r>
              <a:rPr lang="en-GB" sz="1800" dirty="0" err="1">
                <a:effectLst/>
              </a:rPr>
              <a:t>següents</a:t>
            </a:r>
            <a:r>
              <a:rPr lang="en-GB" sz="1800" dirty="0">
                <a:effectLst/>
              </a:rPr>
              <a:t>, </a:t>
            </a:r>
            <a:r>
              <a:rPr lang="en-GB" sz="1800" dirty="0" err="1">
                <a:effectLst/>
              </a:rPr>
              <a:t>els</a:t>
            </a:r>
            <a:r>
              <a:rPr lang="en-GB" sz="1800" dirty="0">
                <a:effectLst/>
              </a:rPr>
              <a:t> versos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rima. Per </a:t>
            </a:r>
            <a:r>
              <a:rPr lang="en-GB" sz="1800" dirty="0" err="1">
                <a:effectLst/>
              </a:rPr>
              <a:t>tal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mostrar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més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clarament</a:t>
            </a:r>
            <a:r>
              <a:rPr lang="en-GB" sz="1800" dirty="0">
                <a:effectLst/>
              </a:rPr>
              <a:t> les rimes, </a:t>
            </a:r>
            <a:r>
              <a:rPr lang="en-GB" sz="1800" dirty="0" err="1">
                <a:effectLst/>
              </a:rPr>
              <a:t>regularitze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els</a:t>
            </a:r>
            <a:r>
              <a:rPr lang="en-GB" sz="1800" dirty="0">
                <a:effectLst/>
              </a:rPr>
              <a:t> mots, a </a:t>
            </a:r>
            <a:r>
              <a:rPr lang="en-GB" sz="1800" dirty="0" err="1">
                <a:effectLst/>
              </a:rPr>
              <a:t>partir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l’edició</a:t>
            </a:r>
            <a:r>
              <a:rPr lang="en-GB" sz="1800" dirty="0">
                <a:effectLst/>
              </a:rPr>
              <a:t> RIALC (</a:t>
            </a:r>
            <a:r>
              <a:rPr lang="en-GB" sz="1800" dirty="0" err="1">
                <a:effectLst/>
              </a:rPr>
              <a:t>és</a:t>
            </a:r>
            <a:r>
              <a:rPr lang="en-GB" sz="1800" dirty="0">
                <a:effectLst/>
              </a:rPr>
              <a:t> a </a:t>
            </a:r>
            <a:r>
              <a:rPr lang="en-GB" sz="1800" dirty="0" err="1">
                <a:effectLst/>
              </a:rPr>
              <a:t>dir</a:t>
            </a:r>
            <a:r>
              <a:rPr lang="en-GB" sz="1800" dirty="0">
                <a:effectLst/>
              </a:rPr>
              <a:t>, la de </a:t>
            </a:r>
            <a:r>
              <a:rPr lang="en-GB" sz="1800" dirty="0" err="1">
                <a:effectLst/>
              </a:rPr>
              <a:t>Riquer-Badia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amb</a:t>
            </a:r>
            <a:r>
              <a:rPr lang="en-GB" sz="1800" dirty="0">
                <a:effectLst/>
              </a:rPr>
              <a:t> les </a:t>
            </a:r>
            <a:r>
              <a:rPr lang="en-GB" sz="1800" dirty="0" err="1">
                <a:effectLst/>
              </a:rPr>
              <a:t>especificacions</a:t>
            </a:r>
            <a:r>
              <a:rPr lang="en-GB" sz="1800" dirty="0">
                <a:effectLst/>
              </a:rPr>
              <a:t> de </a:t>
            </a:r>
            <a:r>
              <a:rPr lang="en-GB" sz="1800" dirty="0" err="1">
                <a:effectLst/>
              </a:rPr>
              <a:t>Siviero</a:t>
            </a:r>
            <a:r>
              <a:rPr lang="en-GB" sz="1800" dirty="0">
                <a:effectLst/>
              </a:rPr>
              <a:t>), </a:t>
            </a:r>
            <a:r>
              <a:rPr lang="en-GB" sz="1800" dirty="0" err="1">
                <a:effectLst/>
              </a:rPr>
              <a:t>excepte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algun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cas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en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què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l’edició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Fratta</a:t>
            </a:r>
            <a:r>
              <a:rPr lang="en-GB" sz="1800" dirty="0">
                <a:effectLst/>
              </a:rPr>
              <a:t> </a:t>
            </a:r>
            <a:r>
              <a:rPr lang="en-GB" sz="1800" dirty="0" err="1">
                <a:effectLst/>
              </a:rPr>
              <a:t>millora</a:t>
            </a:r>
            <a:r>
              <a:rPr lang="en-GB" sz="1800" dirty="0">
                <a:effectLst/>
              </a:rPr>
              <a:t> lectures.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05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400" dirty="0"/>
            </a:br>
            <a:r>
              <a:rPr lang="en-GB" sz="4400" dirty="0"/>
              <a:t>Rims </a:t>
            </a:r>
            <a:r>
              <a:rPr lang="en-GB" sz="4400" dirty="0" err="1"/>
              <a:t>diccionals</a:t>
            </a:r>
            <a:r>
              <a:rPr lang="en-GB" sz="4400" dirty="0"/>
              <a:t> </a:t>
            </a:r>
            <a:r>
              <a:rPr lang="en-GB" sz="4400" dirty="0" err="1">
                <a:effectLst/>
              </a:rPr>
              <a:t>valoren</a:t>
            </a:r>
            <a:r>
              <a:rPr lang="en-GB" sz="4400" dirty="0">
                <a:effectLst/>
              </a:rPr>
              <a:t> la rima </a:t>
            </a:r>
            <a:r>
              <a:rPr lang="en-GB" sz="4400" dirty="0" err="1">
                <a:effectLst/>
              </a:rPr>
              <a:t>d'acord</a:t>
            </a:r>
            <a:r>
              <a:rPr lang="en-GB" sz="4400" dirty="0">
                <a:effectLst/>
              </a:rPr>
              <a:t> </a:t>
            </a:r>
            <a:r>
              <a:rPr lang="en-GB" sz="4400" dirty="0" err="1">
                <a:effectLst/>
              </a:rPr>
              <a:t>amb</a:t>
            </a:r>
            <a:r>
              <a:rPr lang="en-GB" sz="4400" dirty="0">
                <a:effectLst/>
              </a:rPr>
              <a:t> </a:t>
            </a:r>
            <a:r>
              <a:rPr lang="en-GB" sz="4400" dirty="0" err="1">
                <a:effectLst/>
              </a:rPr>
              <a:t>els</a:t>
            </a:r>
            <a:r>
              <a:rPr lang="en-GB" sz="4400" dirty="0">
                <a:effectLst/>
              </a:rPr>
              <a:t> mots (</a:t>
            </a:r>
            <a:r>
              <a:rPr lang="en-GB" sz="4400" dirty="0" err="1">
                <a:effectLst/>
              </a:rPr>
              <a:t>diccions</a:t>
            </a:r>
            <a:r>
              <a:rPr lang="en-GB" sz="4400" dirty="0">
                <a:effectLst/>
              </a:rPr>
              <a:t>) que la </a:t>
            </a:r>
            <a:r>
              <a:rPr lang="en-GB" sz="4400" dirty="0" err="1">
                <a:effectLst/>
              </a:rPr>
              <a:t>configuren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 Per </a:t>
            </a:r>
            <a:r>
              <a:rPr lang="en-GB" sz="3600" dirty="0" err="1"/>
              <a:t>exemple</a:t>
            </a:r>
            <a:r>
              <a:rPr lang="en-GB" sz="3600" dirty="0"/>
              <a:t>, la rima </a:t>
            </a:r>
            <a:r>
              <a:rPr lang="en-GB" sz="3600" dirty="0" err="1"/>
              <a:t>d’homònims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effectLst/>
              </a:rPr>
              <a:t>fi-fi-fi (17: </a:t>
            </a:r>
            <a:r>
              <a:rPr lang="en-GB" sz="3600">
                <a:effectLst/>
              </a:rPr>
              <a:t>16-17-18) </a:t>
            </a:r>
            <a:endParaRPr lang="en-GB" sz="3600" dirty="0">
              <a:effectLst/>
            </a:endParaRPr>
          </a:p>
          <a:p>
            <a:pPr marL="0" indent="0">
              <a:buNone/>
            </a:pPr>
            <a:r>
              <a:rPr lang="en-GB" sz="3600" dirty="0">
                <a:effectLst/>
              </a:rPr>
              <a:t>fi 'final' 16 </a:t>
            </a:r>
          </a:p>
          <a:p>
            <a:pPr marL="0" indent="0">
              <a:buNone/>
            </a:pPr>
            <a:r>
              <a:rPr lang="en-GB" sz="3600" dirty="0">
                <a:effectLst/>
              </a:rPr>
              <a:t>de fi </a:t>
            </a:r>
            <a:r>
              <a:rPr lang="en-GB" sz="3600" dirty="0" err="1">
                <a:effectLst/>
              </a:rPr>
              <a:t>en</a:t>
            </a:r>
            <a:r>
              <a:rPr lang="en-GB" sz="3600" dirty="0">
                <a:effectLst/>
              </a:rPr>
              <a:t> fi '</a:t>
            </a:r>
            <a:r>
              <a:rPr lang="en-GB" sz="3600" dirty="0" err="1">
                <a:effectLst/>
              </a:rPr>
              <a:t>completament</a:t>
            </a:r>
            <a:r>
              <a:rPr lang="en-GB" sz="3600" dirty="0">
                <a:effectLst/>
              </a:rPr>
              <a:t>' 17 </a:t>
            </a:r>
          </a:p>
          <a:p>
            <a:pPr marL="0" indent="0">
              <a:buNone/>
            </a:pPr>
            <a:r>
              <a:rPr lang="en-GB" sz="3600" dirty="0">
                <a:effectLst/>
              </a:rPr>
              <a:t>fi </a:t>
            </a:r>
            <a:r>
              <a:rPr lang="en-GB" sz="3600" dirty="0" err="1">
                <a:effectLst/>
              </a:rPr>
              <a:t>adjectiu</a:t>
            </a:r>
            <a:r>
              <a:rPr lang="en-GB" sz="3600" dirty="0">
                <a:effectLst/>
              </a:rPr>
              <a:t> 18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52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224"/>
          </a:xfrm>
        </p:spPr>
        <p:txBody>
          <a:bodyPr/>
          <a:lstStyle/>
          <a:p>
            <a:r>
              <a:rPr lang="en-GB" dirty="0"/>
              <a:t>Rims </a:t>
            </a:r>
            <a:r>
              <a:rPr lang="en-GB" dirty="0" err="1"/>
              <a:t>acordants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8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Sonança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lleial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l'última</a:t>
            </a:r>
            <a:r>
              <a:rPr lang="en-GB" sz="2800" i="0" dirty="0">
                <a:effectLst/>
              </a:rPr>
              <a:t> vocal plena: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dirty="0">
                <a:effectLst/>
              </a:rPr>
              <a:t>dan-</a:t>
            </a:r>
            <a:r>
              <a:rPr lang="en-GB" sz="2800" dirty="0" err="1">
                <a:effectLst/>
              </a:rPr>
              <a:t>anan</a:t>
            </a:r>
            <a:r>
              <a:rPr lang="en-GB" sz="2800" dirty="0">
                <a:effectLst/>
              </a:rPr>
              <a:t> 3: 37-39</a:t>
            </a: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fallir-albir</a:t>
            </a:r>
            <a:r>
              <a:rPr lang="en-GB" sz="2800" dirty="0">
                <a:effectLst/>
              </a:rPr>
              <a:t> 10: 39-40</a:t>
            </a:r>
          </a:p>
          <a:p>
            <a:r>
              <a:rPr lang="en-GB" sz="2800" dirty="0" err="1">
                <a:effectLst/>
              </a:rPr>
              <a:t>va-pla</a:t>
            </a:r>
            <a:r>
              <a:rPr lang="en-GB" sz="2800" dirty="0">
                <a:effectLst/>
              </a:rPr>
              <a:t> 17: 106-107</a:t>
            </a:r>
          </a:p>
          <a:p>
            <a:pPr marL="0" indent="0" rtl="0">
              <a:lnSpc>
                <a:spcPct val="100000"/>
              </a:lnSpc>
              <a:buNone/>
            </a:pP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2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/>
              <a:t>Cons</a:t>
            </a:r>
            <a:r>
              <a:rPr lang="en-GB" i="1" dirty="0" err="1">
                <a:effectLst/>
              </a:rPr>
              <a:t>onança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lleial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de </a:t>
            </a:r>
            <a:r>
              <a:rPr lang="en-GB" sz="2800" i="0" dirty="0" err="1">
                <a:effectLst/>
              </a:rPr>
              <a:t>tota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l’última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síl·laba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sotmés-més</a:t>
            </a:r>
            <a:r>
              <a:rPr lang="en-GB" sz="2800" i="0" dirty="0">
                <a:effectLst/>
              </a:rPr>
              <a:t> 14: 5-11</a:t>
            </a:r>
          </a:p>
          <a:p>
            <a:pPr rtl="0">
              <a:lnSpc>
                <a:spcPct val="100000"/>
              </a:lnSpc>
            </a:pPr>
            <a:r>
              <a:rPr lang="en-GB" sz="2800" i="0" dirty="0">
                <a:effectLst/>
              </a:rPr>
              <a:t>comport-port 8: 21-27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traïmen-parlamen</a:t>
            </a:r>
            <a:r>
              <a:rPr lang="en-GB" sz="2800" i="0" dirty="0">
                <a:effectLst/>
              </a:rPr>
              <a:t> 3: 29-31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conquerir-morir-sofrir</a:t>
            </a:r>
            <a:r>
              <a:rPr lang="en-GB" sz="2800" i="0" dirty="0">
                <a:effectLst/>
              </a:rPr>
              <a:t> 14: 21-23-25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dirai-amarai</a:t>
            </a:r>
            <a:r>
              <a:rPr lang="en-GB" sz="2800" i="0" dirty="0">
                <a:effectLst/>
              </a:rPr>
              <a:t> 2: 41-44</a:t>
            </a: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307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simpla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la </a:t>
            </a:r>
            <a:r>
              <a:rPr lang="en-GB" sz="2800" i="0" dirty="0" err="1">
                <a:effectLst/>
              </a:rPr>
              <a:t>penúltima</a:t>
            </a:r>
            <a:r>
              <a:rPr lang="en-GB" sz="2800" i="0" dirty="0">
                <a:effectLst/>
              </a:rPr>
              <a:t> vocal plena: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fia-canvia</a:t>
            </a:r>
            <a:r>
              <a:rPr lang="en-GB" sz="2800" dirty="0">
                <a:effectLst/>
              </a:rPr>
              <a:t> 10: 41-42</a:t>
            </a:r>
          </a:p>
          <a:p>
            <a:pPr rtl="0">
              <a:lnSpc>
                <a:spcPct val="100000"/>
              </a:lnSpc>
            </a:pPr>
            <a:r>
              <a:rPr lang="en-GB" sz="2800" dirty="0">
                <a:effectLst/>
              </a:rPr>
              <a:t>granda-</a:t>
            </a:r>
            <a:r>
              <a:rPr lang="en-GB" sz="2800" dirty="0" err="1">
                <a:effectLst/>
              </a:rPr>
              <a:t>comanda</a:t>
            </a:r>
            <a:r>
              <a:rPr lang="en-GB" sz="2800" dirty="0">
                <a:effectLst/>
              </a:rPr>
              <a:t>-</a:t>
            </a:r>
            <a:r>
              <a:rPr lang="en-GB" sz="2800" dirty="0" err="1">
                <a:effectLst/>
              </a:rPr>
              <a:t>demanda-banda</a:t>
            </a:r>
            <a:r>
              <a:rPr lang="en-GB" sz="2800" dirty="0">
                <a:effectLst/>
              </a:rPr>
              <a:t> 14: 38-40-42-44</a:t>
            </a:r>
          </a:p>
          <a:p>
            <a:pPr rtl="0">
              <a:lnSpc>
                <a:spcPct val="115000"/>
              </a:lnSpc>
            </a:pPr>
            <a:r>
              <a:rPr lang="en-GB" sz="2800" dirty="0" err="1">
                <a:effectLst/>
              </a:rPr>
              <a:t>força-escorça</a:t>
            </a:r>
            <a:r>
              <a:rPr lang="en-GB" sz="2800" dirty="0">
                <a:effectLst/>
              </a:rPr>
              <a:t> 14: 32-34</a:t>
            </a:r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jovent-sovent</a:t>
            </a:r>
            <a:r>
              <a:rPr lang="en-GB" sz="2800" dirty="0">
                <a:effectLst/>
              </a:rPr>
              <a:t> 17: 1-5</a:t>
            </a:r>
          </a:p>
          <a:p>
            <a:pPr rtl="0">
              <a:lnSpc>
                <a:spcPct val="100000"/>
              </a:lnSpc>
            </a:pPr>
            <a:r>
              <a:rPr lang="en-GB" sz="2800" dirty="0" err="1">
                <a:effectLst/>
              </a:rPr>
              <a:t>pensament-alleujament</a:t>
            </a:r>
            <a:r>
              <a:rPr lang="en-GB" sz="2800" dirty="0">
                <a:effectLst/>
              </a:rPr>
              <a:t> 17: 2-6</a:t>
            </a:r>
          </a:p>
          <a:p>
            <a:pPr marL="0" indent="0">
              <a:buNone/>
            </a:pP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312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GB" b="1" i="1" dirty="0" err="1">
                <a:effectLst/>
              </a:rPr>
              <a:t>acordants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r>
              <a:rPr lang="en-GB" dirty="0" err="1">
                <a:effectLst/>
              </a:rPr>
              <a:t>Acordants</a:t>
            </a:r>
            <a:r>
              <a:rPr lang="en-GB" dirty="0">
                <a:effectLst/>
              </a:rPr>
              <a:t>: </a:t>
            </a:r>
            <a:r>
              <a:rPr lang="en-GB" i="1" dirty="0" err="1">
                <a:effectLst/>
              </a:rPr>
              <a:t>Lleonismitat</a:t>
            </a:r>
            <a:r>
              <a:rPr lang="en-GB" i="1" dirty="0">
                <a:effectLst/>
              </a:rPr>
              <a:t> perfecta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dirty="0"/>
              <a:t>E</a:t>
            </a:r>
            <a:r>
              <a:rPr lang="en-GB" sz="2800" i="0" dirty="0">
                <a:effectLst/>
              </a:rPr>
              <a:t>n rima tant </a:t>
            </a:r>
            <a:r>
              <a:rPr lang="en-GB" sz="2800" i="0" dirty="0" err="1">
                <a:effectLst/>
              </a:rPr>
              <a:t>femenina</a:t>
            </a:r>
            <a:r>
              <a:rPr lang="en-GB" sz="2800" i="0" dirty="0">
                <a:effectLst/>
              </a:rPr>
              <a:t> com </a:t>
            </a:r>
            <a:r>
              <a:rPr lang="en-GB" sz="2800" i="0" dirty="0" err="1">
                <a:effectLst/>
              </a:rPr>
              <a:t>masculina</a:t>
            </a:r>
            <a:r>
              <a:rPr lang="en-GB" sz="2800" i="0" dirty="0">
                <a:effectLst/>
              </a:rPr>
              <a:t>, la </a:t>
            </a:r>
            <a:r>
              <a:rPr lang="en-GB" sz="2800" i="0" dirty="0" err="1">
                <a:effectLst/>
              </a:rPr>
              <a:t>concordança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fònica</a:t>
            </a:r>
            <a:r>
              <a:rPr lang="en-GB" sz="2800" i="0" dirty="0">
                <a:effectLst/>
              </a:rPr>
              <a:t> a </a:t>
            </a:r>
            <a:r>
              <a:rPr lang="en-GB" sz="2800" i="0" dirty="0" err="1">
                <a:effectLst/>
              </a:rPr>
              <a:t>partir</a:t>
            </a:r>
            <a:r>
              <a:rPr lang="en-GB" sz="2800" i="0" dirty="0">
                <a:effectLst/>
              </a:rPr>
              <a:t> de la </a:t>
            </a:r>
            <a:r>
              <a:rPr lang="en-GB" sz="2800" i="0" dirty="0" err="1">
                <a:effectLst/>
              </a:rPr>
              <a:t>penúltima</a:t>
            </a:r>
            <a:r>
              <a:rPr lang="en-GB" sz="2800" i="0" dirty="0">
                <a:effectLst/>
              </a:rPr>
              <a:t> </a:t>
            </a:r>
            <a:r>
              <a:rPr lang="en-GB" sz="2800" i="0" dirty="0" err="1">
                <a:effectLst/>
              </a:rPr>
              <a:t>síl·laba</a:t>
            </a:r>
            <a:r>
              <a:rPr lang="en-GB" sz="2800" i="0" dirty="0">
                <a:effectLst/>
              </a:rPr>
              <a:t>:</a:t>
            </a:r>
          </a:p>
          <a:p>
            <a:pPr marL="0" indent="0">
              <a:buNone/>
            </a:pPr>
            <a:endParaRPr lang="en-GB" sz="2800" dirty="0"/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destenta-contenta</a:t>
            </a:r>
            <a:r>
              <a:rPr lang="en-GB" sz="2800" i="0" dirty="0">
                <a:effectLst/>
              </a:rPr>
              <a:t> 14: 24-26</a:t>
            </a: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Sforça-força-esforça</a:t>
            </a:r>
            <a:r>
              <a:rPr lang="en-GB" sz="2800" i="0" dirty="0">
                <a:effectLst/>
              </a:rPr>
              <a:t> 14: 30-32-36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statura-s'atura-fretura</a:t>
            </a:r>
            <a:r>
              <a:rPr lang="en-GB" sz="2800" i="0" dirty="0">
                <a:effectLst/>
              </a:rPr>
              <a:t> 8: 14-16-20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dóna-abandona</a:t>
            </a:r>
            <a:r>
              <a:rPr lang="en-GB" sz="2800" i="0" dirty="0">
                <a:effectLst/>
              </a:rPr>
              <a:t> 5: 31-33</a:t>
            </a:r>
          </a:p>
          <a:p>
            <a:pPr rtl="0">
              <a:lnSpc>
                <a:spcPct val="100000"/>
              </a:lnSpc>
            </a:pPr>
            <a:endParaRPr lang="en-GB" sz="2800" i="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sustener-mantener</a:t>
            </a:r>
            <a:r>
              <a:rPr lang="en-GB" sz="2800" i="0" dirty="0">
                <a:effectLst/>
              </a:rPr>
              <a:t> 13: 30-32</a:t>
            </a:r>
            <a:endParaRPr lang="en-GB" sz="2800" dirty="0">
              <a:effectLst/>
            </a:endParaRPr>
          </a:p>
          <a:p>
            <a:pPr rtl="0">
              <a:lnSpc>
                <a:spcPct val="100000"/>
              </a:lnSpc>
            </a:pPr>
            <a:r>
              <a:rPr lang="en-GB" sz="2800" i="0" dirty="0" err="1">
                <a:effectLst/>
              </a:rPr>
              <a:t>departir-partir</a:t>
            </a:r>
            <a:r>
              <a:rPr lang="en-GB" sz="2800" i="0" dirty="0">
                <a:effectLst/>
              </a:rPr>
              <a:t> 12: 5-7</a:t>
            </a:r>
            <a:endParaRPr lang="en-GB" sz="2800" dirty="0"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484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6240</TotalTime>
  <Words>1065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Georgia</vt:lpstr>
      <vt:lpstr>Savon</vt:lpstr>
      <vt:lpstr>rims acordants i diccionals en Jordi de Sant Jordi</vt:lpstr>
      <vt:lpstr>Sistema de rimes de merit segons les Leys d’Amor (vegeu taula a https://www.uv.es/cantave/varia/rimaleys.pdf)</vt:lpstr>
      <vt:lpstr>Rims acordants valoren els mots rimats segons la quantitat de sons que tinguen en comú.</vt:lpstr>
      <vt:lpstr> Rims diccionals valoren la rima d'acord amb els mots (diccions) que la configuren </vt:lpstr>
      <vt:lpstr>Rims acordants</vt:lpstr>
      <vt:lpstr>acordants   Acordants: Sonança lleial   </vt:lpstr>
      <vt:lpstr>acordants   Acordants: Consonança lleial   </vt:lpstr>
      <vt:lpstr>acordants   Acordants: Lleonismitat simpla   </vt:lpstr>
      <vt:lpstr>acordants   Acordants: Lleonismitat perfecta   </vt:lpstr>
      <vt:lpstr>acordants   Acordants:  Lleonismitat plusquamperfecta   </vt:lpstr>
      <vt:lpstr>acordants   Acordants: Rims meritoris (no explicitats a les Leys)   </vt:lpstr>
      <vt:lpstr>Rims diccionals</vt:lpstr>
      <vt:lpstr>Diccionals: Rims derivatius (en Jaume March, maridats)</vt:lpstr>
      <vt:lpstr>Mostra de derivatius: Capellà de Bolquera</vt:lpstr>
      <vt:lpstr>Diccionals: Rims equívocs lleials </vt:lpstr>
      <vt:lpstr>Diccionals: Rims equívocs contrafets </vt:lpstr>
      <vt:lpstr> Altres: Rims utrisonants (Les Leys els descriuen però no els aconsellen.)</vt:lpstr>
      <vt:lpstr> Densitat de rima de merit en JSJ</vt:lpstr>
      <vt:lpstr> Densitat de rima de merit en JSJ</vt:lpstr>
      <vt:lpstr> Densitat de rima de merit en JSJ</vt:lpstr>
      <vt:lpstr>Poema 17, farcit d’equívocs lleials</vt:lpstr>
      <vt:lpstr>Descarregueu-vos l’inventari de rimes de Jordi de Sant Jordi ací:</vt:lpstr>
      <vt:lpstr>rims acordants i diccionals en Jordi de Sant Jordi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L’amor folla a la literatura catalana medieval</dc:title>
  <dc:creator>Ros</dc:creator>
  <cp:lastModifiedBy>Roser Anna Cantavella Chiva</cp:lastModifiedBy>
  <cp:revision>253</cp:revision>
  <dcterms:created xsi:type="dcterms:W3CDTF">2018-03-16T10:04:51Z</dcterms:created>
  <dcterms:modified xsi:type="dcterms:W3CDTF">2024-06-19T17:23:05Z</dcterms:modified>
</cp:coreProperties>
</file>