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9" r:id="rId4"/>
    <p:sldId id="260" r:id="rId5"/>
    <p:sldId id="278" r:id="rId6"/>
    <p:sldId id="261" r:id="rId7"/>
    <p:sldId id="263" r:id="rId8"/>
    <p:sldId id="264" r:id="rId9"/>
    <p:sldId id="265" r:id="rId10"/>
    <p:sldId id="266" r:id="rId11"/>
    <p:sldId id="267" r:id="rId12"/>
    <p:sldId id="268" r:id="rId13"/>
    <p:sldId id="269" r:id="rId14"/>
    <p:sldId id="270" r:id="rId15"/>
    <p:sldId id="271" r:id="rId16"/>
    <p:sldId id="274" r:id="rId17"/>
    <p:sldId id="275" r:id="rId18"/>
    <p:sldId id="276" r:id="rId19"/>
    <p:sldId id="277" r:id="rId20"/>
    <p:sldId id="279" r:id="rId21"/>
    <p:sldId id="296" r:id="rId22"/>
    <p:sldId id="280" r:id="rId23"/>
    <p:sldId id="281" r:id="rId24"/>
    <p:sldId id="282" r:id="rId25"/>
    <p:sldId id="288" r:id="rId26"/>
    <p:sldId id="289" r:id="rId27"/>
    <p:sldId id="283" r:id="rId28"/>
    <p:sldId id="284" r:id="rId29"/>
    <p:sldId id="285" r:id="rId30"/>
    <p:sldId id="286" r:id="rId31"/>
    <p:sldId id="287" r:id="rId32"/>
    <p:sldId id="290" r:id="rId33"/>
    <p:sldId id="293" r:id="rId34"/>
    <p:sldId id="294" r:id="rId35"/>
    <p:sldId id="298" r:id="rId36"/>
    <p:sldId id="299" r:id="rId37"/>
    <p:sldId id="300" r:id="rId38"/>
    <p:sldId id="302" r:id="rId39"/>
    <p:sldId id="291"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7/29/2020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7/29/2020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7/29/2020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7/29/2020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7/29/2020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etbeans.org/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netbeans.org/community/releases/82/relnotes.html#system_requireme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1.bp.blogspot.com/-JoMsGyzkwVI/U-J9ZcdPHjI/AAAAAAAAAkU/8V_iRcXwnfU/s1600/01.png" TargetMode="External"/><Relationship Id="rId2" Type="http://schemas.openxmlformats.org/officeDocument/2006/relationships/hyperlink" Target="http://community.jaspersoft.com/project/ireport-designer"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3.bp.blogspot.com/-DvAmhfdqR2A/U-J-HxE_YFI/AAAAAAAAAkc/6Hps8teUpW8/s1600/02.png" TargetMode="Externa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2.bp.blogspot.com/-HEtOzLs4wik/U-J-36h6agI/AAAAAAAAAko/jIuScgh6saE/s1600/Sin+t%C3%ADtulo.png"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2.bp.blogspot.com/-FO1VlqwDvqM/U-J_s3HHcqI/AAAAAAAAAkw/f2ckE4GckYo/s1600/04.p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2.bp.blogspot.com/-zxIGpl1i9KQ/U-KAaW5C9dI/AAAAAAAAAk8/4xwrgMjeY6Y/s1600/05.png"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2.bp.blogspot.com/-rBqcPxnSnZU/U-KAnAO1E5I/AAAAAAAAAlE/IoF2sk6FwHA/s1600/06.pn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4.bp.blogspot.com/-T7c0nD0sMtA/U-KBD_2WWqI/AAAAAAAAAlM/4nrtaRWabNo/s1600/07.png" TargetMode="Externa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4.bp.blogspot.com/-RTfl7vT0tfY/U-KBiMuvEYI/AAAAAAAAAlU/pBezgzNXaEg/s1600/08.pn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3.bp.blogspot.com/-ybxARxZBDLg/U-KChgl05sI/AAAAAAAAAlc/YGAH91XP9Og/s1600/09.png" TargetMode="Externa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1.bp.blogspot.com/-iYPiWpz0LpM/U-KC_3H2iyI/AAAAAAAAAlk/aydO-wD9pGg/s1600/10.pn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4.bp.blogspot.com/-adbxjM27KDI/U-KDbbuthxI/AAAAAAAAAls/oRB2arn8jw4/s1600/11.png" TargetMode="Externa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3.bp.blogspot.com/-wMFIuiJ0hbA/U-KD_qvBORI/AAAAAAAAAl0/wZGCJg91oVg/s1600/12.pn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2.bp.blogspot.com/-RAi4cgYnoqE/U-N36S1643I/AAAAAAAAAmE/tEoerRfbuG0/s1600/13.png"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hyperlink" Target="https://2.bp.blogspot.com/-FWOOgr3IZtc/U-N4-iEm5-I/AAAAAAAAAmM/XkNBUwWmVbM/s1600/14.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hyperlink" Target="https://3.bp.blogspot.com/-ice8UgrDdMU/U-N6KrE87jI/AAAAAAAAAmc/MZ2wGg21K5E/s1600/16.png" TargetMode="Externa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2.bp.blogspot.com/-yY-n1c4S0Os/WWvtB5kih4I/AAAAAAAAAEM/R5EuTbpv1rQQBxLbTvnRaZKD6TRaOiCrACEwYBhgL/s1600/link.png"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hyperlink" Target="https://3.bp.blogspot.com/-wNrwhudHBOM/WWvvoKp0xfI/AAAAAAAAAEU/hzn-CJ7wpzYoz8J6HAAUZl2P3tFztWC3QCLcBGAs/s1600/link2.pn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4.bp.blogspot.com/-u6QpxjhG67A/WWv4LxoI0JI/AAAAAAAAAEs/VP6Qxvco7A0nxOzhwHaWTnS0uyylvd6pQCLcBGAs/s1600/next.png" TargetMode="Externa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hyperlink" Target="https://3.bp.blogspot.com/-O3xbfKQT1Pk/WWv4LwAxOKI/AAAAAAAAAEk/79EWcYmoaqcyNnPCijD_k_CtB8qDk1LogCLcBGAs/s1600/instala.pn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hyperlink" Target="https://2.bp.blogspot.com/-kemcUV5s4So/WWv4L1CGZsI/AAAAAAAAAEo/TmhqJ3xuD3krRQ9qdZ4xlZOXE6KZ2cBpgCLcBGAs/s1600/finish.png" TargetMode="External"/><Relationship Id="rId1" Type="http://schemas.openxmlformats.org/officeDocument/2006/relationships/slideLayout" Target="../slideLayouts/slideLayout2.xml"/><Relationship Id="rId6" Type="http://schemas.openxmlformats.org/officeDocument/2006/relationships/hyperlink" Target="https://4.bp.blogspot.com/-d2__iQD9A8g/WWwCdqSb5JI/AAAAAAAAAFI/UegQHPDFLSklpgPuABTsgnZm8TZKfAyQwCLcBGAs/s1600/conf2.png" TargetMode="External"/><Relationship Id="rId5" Type="http://schemas.openxmlformats.org/officeDocument/2006/relationships/image" Target="../media/image50.png"/><Relationship Id="rId4" Type="http://schemas.openxmlformats.org/officeDocument/2006/relationships/hyperlink" Target="https://4.bp.blogspot.com/--xsiXspymdg/WWwCKswJaaI/AAAAAAAAAFE/LQJC9y_6M10Dh8HZR4BPVuxUAJizxvaKACLcBGAs/s1600/conf1.pn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3.bp.blogspot.com/-hnrZnACTvXk/WWwC2XhTtLI/AAAAAAAAAFQ/SguAuzECcIYnRYznMNRryYhLYw0wnEFQgCLcBGAs/s1600/conf3.png" TargetMode="Externa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30397" y="1931284"/>
            <a:ext cx="10318418" cy="4394988"/>
          </a:xfrm>
        </p:spPr>
        <p:txBody>
          <a:bodyPr/>
          <a:lstStyle/>
          <a:p>
            <a:r>
              <a:rPr lang="en-US" dirty="0"/>
              <a:t>Manual </a:t>
            </a:r>
            <a:br>
              <a:rPr lang="en-US" dirty="0"/>
            </a:br>
            <a:r>
              <a:rPr lang="en-US" dirty="0" smtClean="0"/>
              <a:t>Tony's </a:t>
            </a:r>
            <a:r>
              <a:rPr lang="en-US" dirty="0"/>
              <a:t>Kinal </a:t>
            </a:r>
            <a:endParaRPr lang="es-GT" dirty="0"/>
          </a:p>
        </p:txBody>
      </p:sp>
      <p:sp>
        <p:nvSpPr>
          <p:cNvPr id="3" name="Subtítulo 2"/>
          <p:cNvSpPr>
            <a:spLocks noGrp="1"/>
          </p:cNvSpPr>
          <p:nvPr>
            <p:ph type="subTitle" idx="1"/>
          </p:nvPr>
        </p:nvSpPr>
        <p:spPr>
          <a:xfrm>
            <a:off x="2046602" y="5955133"/>
            <a:ext cx="8661502" cy="742279"/>
          </a:xfrm>
        </p:spPr>
        <p:txBody>
          <a:bodyPr/>
          <a:lstStyle/>
          <a:p>
            <a:r>
              <a:rPr lang="en-US" dirty="0"/>
              <a:t>Manual  de </a:t>
            </a:r>
            <a:r>
              <a:rPr lang="en-US" dirty="0" smtClean="0"/>
              <a:t>instaciones y requerimientos</a:t>
            </a:r>
            <a:endParaRPr lang="es-GT" dirty="0"/>
          </a:p>
        </p:txBody>
      </p:sp>
      <p:sp>
        <p:nvSpPr>
          <p:cNvPr id="4" name="Subtítulo 2"/>
          <p:cNvSpPr txBox="1">
            <a:spLocks/>
          </p:cNvSpPr>
          <p:nvPr/>
        </p:nvSpPr>
        <p:spPr>
          <a:xfrm>
            <a:off x="442393" y="199017"/>
            <a:ext cx="2048143" cy="715384"/>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gn="l"/>
            <a:r>
              <a:rPr lang="en-US" sz="1100" dirty="0" smtClean="0">
                <a:latin typeface="Calibri" panose="020F0502020204030204" pitchFamily="34" charset="0"/>
                <a:cs typeface="Calibri" panose="020F0502020204030204" pitchFamily="34" charset="0"/>
              </a:rPr>
              <a:t>Diego canteo</a:t>
            </a:r>
            <a:r>
              <a:rPr lang="en-US" sz="1100" dirty="0">
                <a:latin typeface="Calibri" panose="020F0502020204030204" pitchFamily="34" charset="0"/>
                <a:cs typeface="Calibri" panose="020F0502020204030204" pitchFamily="34" charset="0"/>
              </a:rPr>
              <a:t> </a:t>
            </a:r>
            <a:r>
              <a:rPr lang="en-US" sz="1100" dirty="0" smtClean="0">
                <a:latin typeface="Calibri" panose="020F0502020204030204" pitchFamily="34" charset="0"/>
                <a:cs typeface="Calibri" panose="020F0502020204030204" pitchFamily="34" charset="0"/>
              </a:rPr>
              <a:t>PE5AM</a:t>
            </a:r>
          </a:p>
          <a:p>
            <a:pPr algn="l"/>
            <a:r>
              <a:rPr lang="en-US" sz="1100" dirty="0" smtClean="0">
                <a:latin typeface="Calibri" panose="020F0502020204030204" pitchFamily="34" charset="0"/>
                <a:cs typeface="Calibri" panose="020F0502020204030204" pitchFamily="34" charset="0"/>
              </a:rPr>
              <a:t>2016-532</a:t>
            </a:r>
            <a:r>
              <a:rPr lang="en-US" sz="1100" dirty="0" smtClean="0"/>
              <a:t>	</a:t>
            </a:r>
            <a:endParaRPr lang="es-GT" sz="11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6063" y="694683"/>
            <a:ext cx="2887579" cy="2165684"/>
          </a:xfrm>
          <a:prstGeom prst="rect">
            <a:avLst/>
          </a:prstGeom>
        </p:spPr>
      </p:pic>
    </p:spTree>
    <p:extLst>
      <p:ext uri="{BB962C8B-B14F-4D97-AF65-F5344CB8AC3E}">
        <p14:creationId xmlns:p14="http://schemas.microsoft.com/office/powerpoint/2010/main" val="3163587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58000" y="409074"/>
            <a:ext cx="4596063" cy="3826042"/>
          </a:xfrm>
        </p:spPr>
        <p:txBody>
          <a:bodyPr>
            <a:noAutofit/>
          </a:bodyPr>
          <a:lstStyle/>
          <a:p>
            <a:pPr algn="just"/>
            <a:r>
              <a:rPr lang="es-ES" sz="1600" b="1" dirty="0">
                <a:latin typeface="Arial" panose="020B0604020202020204" pitchFamily="34" charset="0"/>
                <a:cs typeface="Arial" panose="020B0604020202020204" pitchFamily="34" charset="0"/>
              </a:rPr>
              <a:t>Documentación</a:t>
            </a:r>
            <a:r>
              <a:rPr lang="es-ES" sz="1600" dirty="0">
                <a:latin typeface="Arial" panose="020B0604020202020204" pitchFamily="34" charset="0"/>
                <a:cs typeface="Arial" panose="020B0604020202020204" pitchFamily="34" charset="0"/>
              </a:rPr>
              <a:t>: en este último apartado, podremos agregar información sobre cómo utilizar MySQL y ejemplos de ayuda.</a:t>
            </a:r>
          </a:p>
          <a:p>
            <a:pPr algn="just"/>
            <a:r>
              <a:rPr lang="es-ES" sz="1600" dirty="0">
                <a:latin typeface="Arial" panose="020B0604020202020204" pitchFamily="34" charset="0"/>
                <a:cs typeface="Arial" panose="020B0604020202020204" pitchFamily="34" charset="0"/>
              </a:rPr>
              <a:t>Cuando tengamos los paquetes elegidos, tanto en el método anterior como en este pulsaremos “</a:t>
            </a:r>
            <a:r>
              <a:rPr lang="es-ES" sz="1600" b="1" dirty="0" err="1">
                <a:latin typeface="Arial" panose="020B0604020202020204" pitchFamily="34" charset="0"/>
                <a:cs typeface="Arial" panose="020B0604020202020204" pitchFamily="34" charset="0"/>
              </a:rPr>
              <a:t>Next</a:t>
            </a:r>
            <a:r>
              <a:rPr lang="es-ES" sz="1600" dirty="0">
                <a:latin typeface="Arial" panose="020B0604020202020204" pitchFamily="34" charset="0"/>
                <a:cs typeface="Arial" panose="020B0604020202020204" pitchFamily="34" charset="0"/>
              </a:rPr>
              <a:t>” y luego en la siguiente pantalla “</a:t>
            </a:r>
            <a:r>
              <a:rPr lang="es-ES" sz="1600" b="1" dirty="0" err="1">
                <a:latin typeface="Arial" panose="020B0604020202020204" pitchFamily="34" charset="0"/>
                <a:cs typeface="Arial" panose="020B0604020202020204" pitchFamily="34" charset="0"/>
              </a:rPr>
              <a:t>Execute</a:t>
            </a:r>
            <a:r>
              <a:rPr lang="es-ES" sz="1600" dirty="0">
                <a:latin typeface="Arial" panose="020B0604020202020204" pitchFamily="34" charset="0"/>
                <a:cs typeface="Arial" panose="020B0604020202020204" pitchFamily="34" charset="0"/>
              </a:rPr>
              <a:t>”. Para prácticamente todas las aplicaciones </a:t>
            </a:r>
            <a:r>
              <a:rPr lang="es-ES" sz="1600" b="1" dirty="0">
                <a:latin typeface="Arial" panose="020B0604020202020204" pitchFamily="34" charset="0"/>
                <a:cs typeface="Arial" panose="020B0604020202020204" pitchFamily="34" charset="0"/>
              </a:rPr>
              <a:t>será necesario tener el paquete de</a:t>
            </a:r>
            <a:r>
              <a:rPr lang="es-ES" sz="1600" dirty="0">
                <a:latin typeface="Arial" panose="020B0604020202020204" pitchFamily="34" charset="0"/>
                <a:cs typeface="Arial" panose="020B0604020202020204" pitchFamily="34" charset="0"/>
              </a:rPr>
              <a:t> </a:t>
            </a:r>
            <a:r>
              <a:rPr lang="es-ES" sz="1600" b="1" dirty="0">
                <a:latin typeface="Arial" panose="020B0604020202020204" pitchFamily="34" charset="0"/>
                <a:cs typeface="Arial" panose="020B0604020202020204" pitchFamily="34" charset="0"/>
              </a:rPr>
              <a:t>Microsoft Visual C++ 2015</a:t>
            </a:r>
            <a:r>
              <a:rPr lang="es-ES" sz="1600" dirty="0">
                <a:latin typeface="Arial" panose="020B0604020202020204" pitchFamily="34" charset="0"/>
                <a:cs typeface="Arial" panose="020B0604020202020204" pitchFamily="34" charset="0"/>
              </a:rPr>
              <a:t> instalado. Aunque esta se instalará automáticamente cuando el proceso comience</a:t>
            </a:r>
            <a:r>
              <a:rPr lang="es-ES" sz="1600"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pic>
        <p:nvPicPr>
          <p:cNvPr id="6146" name="Picture 2" descr="Instalar MySQL en Windows 10 paso 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754" y="409074"/>
            <a:ext cx="5205043" cy="391870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profesionalreview.com/wp-content/uploads/2018/12/instalar-mysql-en-windows-10-paso-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903" y="3906670"/>
            <a:ext cx="4552950" cy="2838450"/>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txBox="1">
            <a:spLocks/>
          </p:cNvSpPr>
          <p:nvPr/>
        </p:nvSpPr>
        <p:spPr>
          <a:xfrm>
            <a:off x="1054768" y="4435643"/>
            <a:ext cx="5562600" cy="230947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None/>
            </a:pPr>
            <a:r>
              <a:rPr lang="es-ES" sz="1600" dirty="0">
                <a:latin typeface="Arial" panose="020B0604020202020204" pitchFamily="34" charset="0"/>
                <a:cs typeface="Arial" panose="020B0604020202020204" pitchFamily="34" charset="0"/>
              </a:rPr>
              <a:t>En cualquier caso, la preparación para la instalación de paquetes comenzará hasta que nos aparezca todo como “</a:t>
            </a:r>
            <a:r>
              <a:rPr lang="es-ES" sz="1600" b="1" dirty="0">
                <a:latin typeface="Arial" panose="020B0604020202020204" pitchFamily="34" charset="0"/>
                <a:cs typeface="Arial" panose="020B0604020202020204" pitchFamily="34" charset="0"/>
              </a:rPr>
              <a:t>INSTL DONE</a:t>
            </a:r>
            <a:r>
              <a:rPr lang="es-ES" sz="1600" dirty="0">
                <a:latin typeface="Arial" panose="020B0604020202020204" pitchFamily="34" charset="0"/>
                <a:cs typeface="Arial" panose="020B0604020202020204" pitchFamily="34" charset="0"/>
              </a:rPr>
              <a:t>” Como vemos, Visual Studio no se ha instalado, y esto se debe a que también necesitamos tener el paquete de Microsoft previamente instalado en el equipo. </a:t>
            </a:r>
            <a:r>
              <a:rPr lang="es-ES" sz="1600" b="1" dirty="0">
                <a:latin typeface="Arial" panose="020B0604020202020204" pitchFamily="34" charset="0"/>
                <a:cs typeface="Arial" panose="020B0604020202020204" pitchFamily="34" charset="0"/>
              </a:rPr>
              <a:t>Pulsamos en “</a:t>
            </a:r>
            <a:r>
              <a:rPr lang="es-ES" sz="1600" b="1" dirty="0" err="1">
                <a:latin typeface="Arial" panose="020B0604020202020204" pitchFamily="34" charset="0"/>
                <a:cs typeface="Arial" panose="020B0604020202020204" pitchFamily="34" charset="0"/>
              </a:rPr>
              <a:t>Next</a:t>
            </a:r>
            <a:r>
              <a:rPr lang="es-ES" sz="1600" b="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r>
              <a:rPr lang="es-ES" sz="1600" dirty="0"/>
              <a:t/>
            </a:r>
            <a:br>
              <a:rPr lang="es-ES" sz="1600" dirty="0"/>
            </a:br>
            <a:r>
              <a:rPr lang="es-ES" sz="1600" dirty="0" smtClean="0">
                <a:latin typeface="Arial" panose="020B0604020202020204" pitchFamily="34" charset="0"/>
                <a:cs typeface="Arial" panose="020B0604020202020204" pitchFamily="34" charset="0"/>
              </a:rPr>
              <a:t/>
            </a:r>
            <a:br>
              <a:rPr lang="es-ES" sz="1600" dirty="0" smtClean="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278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25059" y="170450"/>
            <a:ext cx="5233541" cy="4052488"/>
          </a:xfrm>
        </p:spPr>
        <p:txBody>
          <a:bodyPr/>
          <a:lstStyle/>
          <a:p>
            <a:r>
              <a:rPr lang="es-ES" sz="1600" dirty="0">
                <a:latin typeface="Arial" panose="020B0604020202020204" pitchFamily="34" charset="0"/>
                <a:cs typeface="Arial" panose="020B0604020202020204" pitchFamily="34" charset="0"/>
              </a:rPr>
              <a:t>En este siguiente paso, ya sí efectuaremos en proceso de instalación. Nos aparecerá antes un mensaje emergente en el que simplemente pulsamos en “</a:t>
            </a:r>
            <a:r>
              <a:rPr lang="es-ES" sz="1600" b="1" dirty="0">
                <a:latin typeface="Arial" panose="020B0604020202020204" pitchFamily="34" charset="0"/>
                <a:cs typeface="Arial" panose="020B0604020202020204" pitchFamily="34" charset="0"/>
              </a:rPr>
              <a:t>Yes</a:t>
            </a:r>
            <a:r>
              <a:rPr lang="es-ES" sz="1600" dirty="0">
                <a:latin typeface="Arial" panose="020B0604020202020204" pitchFamily="34" charset="0"/>
                <a:cs typeface="Arial" panose="020B0604020202020204" pitchFamily="34" charset="0"/>
              </a:rPr>
              <a:t>” para continuar. Seguidamente aparecerá una lista de os programas que se van a instalar. Nuevamente pulsamos en “</a:t>
            </a:r>
            <a:r>
              <a:rPr lang="es-ES" sz="1600" b="1" dirty="0" err="1">
                <a:latin typeface="Arial" panose="020B0604020202020204" pitchFamily="34" charset="0"/>
                <a:cs typeface="Arial" panose="020B0604020202020204" pitchFamily="34" charset="0"/>
              </a:rPr>
              <a:t>Execute</a:t>
            </a:r>
            <a:r>
              <a:rPr lang="es-ES" sz="1600" dirty="0">
                <a:latin typeface="Arial" panose="020B0604020202020204" pitchFamily="34" charset="0"/>
                <a:cs typeface="Arial" panose="020B0604020202020204" pitchFamily="34" charset="0"/>
              </a:rPr>
              <a:t>”</a:t>
            </a:r>
            <a:r>
              <a:rPr lang="es-ES" dirty="0"/>
              <a:t/>
            </a:r>
            <a:br>
              <a:rPr lang="es-ES" dirty="0"/>
            </a:br>
            <a:endParaRPr lang="es-GT" dirty="0"/>
          </a:p>
        </p:txBody>
      </p:sp>
      <p:pic>
        <p:nvPicPr>
          <p:cNvPr id="7170" name="Picture 2" descr="Instalar MySQL en Windows 10 paso 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924" y="170450"/>
            <a:ext cx="5155023" cy="38793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nstalar MySQL en Windows 10 paso 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059" y="2719136"/>
            <a:ext cx="5352582" cy="403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497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105658"/>
            <a:ext cx="10178322" cy="880931"/>
          </a:xfrm>
        </p:spPr>
        <p:txBody>
          <a:bodyPr>
            <a:noAutofit/>
          </a:bodyPr>
          <a:lstStyle/>
          <a:p>
            <a:pPr algn="ctr"/>
            <a:r>
              <a:rPr lang="es-ES" sz="4400" dirty="0"/>
              <a:t>Configuración de MySQL</a:t>
            </a:r>
            <a:br>
              <a:rPr lang="es-ES" sz="4400" dirty="0"/>
            </a:br>
            <a:r>
              <a:rPr lang="es-ES" sz="4400" dirty="0"/>
              <a:t/>
            </a:r>
            <a:br>
              <a:rPr lang="es-ES" sz="4400" dirty="0"/>
            </a:br>
            <a:endParaRPr lang="es-GT" sz="4400" dirty="0"/>
          </a:p>
        </p:txBody>
      </p:sp>
      <p:sp>
        <p:nvSpPr>
          <p:cNvPr id="3" name="Marcador de contenido 2"/>
          <p:cNvSpPr>
            <a:spLocks noGrp="1"/>
          </p:cNvSpPr>
          <p:nvPr>
            <p:ph idx="1"/>
          </p:nvPr>
        </p:nvSpPr>
        <p:spPr>
          <a:xfrm>
            <a:off x="1371996" y="902367"/>
            <a:ext cx="10058004" cy="1383634"/>
          </a:xfrm>
        </p:spPr>
        <p:txBody>
          <a:bodyPr>
            <a:normAutofit/>
          </a:bodyPr>
          <a:lstStyle/>
          <a:p>
            <a:r>
              <a:rPr lang="es-ES" sz="1600" dirty="0">
                <a:latin typeface="Arial" panose="020B0604020202020204" pitchFamily="34" charset="0"/>
                <a:cs typeface="Arial" panose="020B0604020202020204" pitchFamily="34" charset="0"/>
              </a:rPr>
              <a:t>Finalizada la instalación de los módulos será turno de proceder a una configuración inicial antes de ejecutar los correspondientes servicios. Pulsamos “</a:t>
            </a:r>
            <a:r>
              <a:rPr lang="es-ES" sz="1600" b="1" dirty="0" err="1">
                <a:latin typeface="Arial" panose="020B0604020202020204" pitchFamily="34" charset="0"/>
                <a:cs typeface="Arial" panose="020B0604020202020204" pitchFamily="34" charset="0"/>
              </a:rPr>
              <a:t>Next</a:t>
            </a:r>
            <a:r>
              <a:rPr lang="es-ES" sz="1600" dirty="0">
                <a:latin typeface="Arial" panose="020B0604020202020204" pitchFamily="34" charset="0"/>
                <a:cs typeface="Arial" panose="020B0604020202020204" pitchFamily="34" charset="0"/>
              </a:rPr>
              <a:t>” y elegimos la primera opción “</a:t>
            </a:r>
            <a:r>
              <a:rPr lang="es-ES" sz="1600" b="1" dirty="0" err="1">
                <a:latin typeface="Arial" panose="020B0604020202020204" pitchFamily="34" charset="0"/>
                <a:cs typeface="Arial" panose="020B0604020202020204" pitchFamily="34" charset="0"/>
              </a:rPr>
              <a:t>Standalone</a:t>
            </a:r>
            <a:r>
              <a:rPr lang="es-ES" sz="1600" b="1" dirty="0">
                <a:latin typeface="Arial" panose="020B0604020202020204" pitchFamily="34" charset="0"/>
                <a:cs typeface="Arial" panose="020B0604020202020204" pitchFamily="34" charset="0"/>
              </a:rPr>
              <a:t> MySQL Server/</a:t>
            </a:r>
            <a:r>
              <a:rPr lang="es-ES" sz="1600" b="1" dirty="0" err="1">
                <a:latin typeface="Arial" panose="020B0604020202020204" pitchFamily="34" charset="0"/>
                <a:cs typeface="Arial" panose="020B0604020202020204" pitchFamily="34" charset="0"/>
              </a:rPr>
              <a:t>Classic</a:t>
            </a:r>
            <a:r>
              <a:rPr lang="es-ES" sz="1600" b="1" dirty="0">
                <a:latin typeface="Arial" panose="020B0604020202020204" pitchFamily="34" charset="0"/>
                <a:cs typeface="Arial" panose="020B0604020202020204" pitchFamily="34" charset="0"/>
              </a:rPr>
              <a:t> MySQL </a:t>
            </a:r>
            <a:r>
              <a:rPr lang="es-ES" sz="1600" b="1" dirty="0" err="1">
                <a:latin typeface="Arial" panose="020B0604020202020204" pitchFamily="34" charset="0"/>
                <a:cs typeface="Arial" panose="020B0604020202020204" pitchFamily="34" charset="0"/>
              </a:rPr>
              <a:t>Replication</a:t>
            </a:r>
            <a:r>
              <a:rPr lang="es-ES" sz="1600" dirty="0">
                <a:latin typeface="Arial" panose="020B0604020202020204" pitchFamily="34" charset="0"/>
                <a:cs typeface="Arial" panose="020B0604020202020204" pitchFamily="34" charset="0"/>
              </a:rPr>
              <a:t>”</a:t>
            </a:r>
            <a:br>
              <a:rPr lang="es-ES" sz="1600" dirty="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pic>
        <p:nvPicPr>
          <p:cNvPr id="8194" name="Picture 2" descr="Instalar MySQL en Windows 10 paso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11" y="2442412"/>
            <a:ext cx="6617174" cy="422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316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47930" y="731517"/>
            <a:ext cx="10178322" cy="3593591"/>
          </a:xfrm>
        </p:spPr>
        <p:txBody>
          <a:bodyPr>
            <a:noAutofit/>
          </a:bodyPr>
          <a:lstStyle/>
          <a:p>
            <a:r>
              <a:rPr lang="es-ES" sz="1600" dirty="0">
                <a:latin typeface="Arial" panose="020B0604020202020204" pitchFamily="34" charset="0"/>
                <a:cs typeface="Arial" panose="020B0604020202020204" pitchFamily="34" charset="0"/>
              </a:rPr>
              <a:t>La siguiente pantalla es importante, ya que necesitaremos configurar algunos parámetros como el tipo de equipo que tendremos para SQL, además de protocolos y puertos TCP por donde se efectuarán las conexiones remotas al servidor SQL.</a:t>
            </a:r>
          </a:p>
          <a:p>
            <a:r>
              <a:rPr lang="es-ES" sz="1600" dirty="0">
                <a:latin typeface="Arial" panose="020B0604020202020204" pitchFamily="34" charset="0"/>
                <a:cs typeface="Arial" panose="020B0604020202020204" pitchFamily="34" charset="0"/>
              </a:rPr>
              <a:t>Para la configuración de tipo de ordenador tendremos tres opciones distintas:</a:t>
            </a:r>
          </a:p>
          <a:p>
            <a:r>
              <a:rPr lang="es-ES" sz="1600" b="1" dirty="0" err="1">
                <a:latin typeface="Arial" panose="020B0604020202020204" pitchFamily="34" charset="0"/>
                <a:cs typeface="Arial" panose="020B0604020202020204" pitchFamily="34" charset="0"/>
              </a:rPr>
              <a:t>Development</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Computer</a:t>
            </a:r>
            <a:r>
              <a:rPr lang="es-ES" sz="1600" dirty="0">
                <a:latin typeface="Arial" panose="020B0604020202020204" pitchFamily="34" charset="0"/>
                <a:cs typeface="Arial" panose="020B0604020202020204" pitchFamily="34" charset="0"/>
              </a:rPr>
              <a:t>: Está orientado a ser un equipo en el que está instalado el servidor SQL, pero también el cliente para las consultas de bases de datos. Si nuestro equipo es doméstico y trabajamos de forma normal en él está será la opción que debemos elegir.</a:t>
            </a:r>
          </a:p>
          <a:p>
            <a:r>
              <a:rPr lang="es-ES" sz="1600" b="1" dirty="0">
                <a:latin typeface="Arial" panose="020B0604020202020204" pitchFamily="34" charset="0"/>
                <a:cs typeface="Arial" panose="020B0604020202020204" pitchFamily="34" charset="0"/>
              </a:rPr>
              <a:t>Server </a:t>
            </a:r>
            <a:r>
              <a:rPr lang="es-ES" sz="1600" b="1" dirty="0" err="1">
                <a:latin typeface="Arial" panose="020B0604020202020204" pitchFamily="34" charset="0"/>
                <a:cs typeface="Arial" panose="020B0604020202020204" pitchFamily="34" charset="0"/>
              </a:rPr>
              <a:t>Computer</a:t>
            </a:r>
            <a:r>
              <a:rPr lang="es-ES" sz="1600" dirty="0">
                <a:latin typeface="Arial" panose="020B0604020202020204" pitchFamily="34" charset="0"/>
                <a:cs typeface="Arial" panose="020B0604020202020204" pitchFamily="34" charset="0"/>
              </a:rPr>
              <a:t>: esta segunda opción será orientada a ordenadores utilizados para funciones de servidor, por ejemplo, servidor web con bases de datos.</a:t>
            </a:r>
          </a:p>
          <a:p>
            <a:r>
              <a:rPr lang="es-ES" sz="1600" b="1" dirty="0" err="1">
                <a:latin typeface="Arial" panose="020B0604020202020204" pitchFamily="34" charset="0"/>
                <a:cs typeface="Arial" panose="020B0604020202020204" pitchFamily="34" charset="0"/>
              </a:rPr>
              <a:t>Dedicated</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Computer</a:t>
            </a:r>
            <a:r>
              <a:rPr lang="es-ES" sz="1600" dirty="0">
                <a:latin typeface="Arial" panose="020B0604020202020204" pitchFamily="34" charset="0"/>
                <a:cs typeface="Arial" panose="020B0604020202020204" pitchFamily="34" charset="0"/>
              </a:rPr>
              <a:t>: la tercera opción es par el caso en que queremos crear un equipo solo y exclusivamente orientado a bases de datos. Por ejemplo, una máquina virtual en la que se almacenen nuestras bases de datos.</a:t>
            </a:r>
          </a:p>
          <a:p>
            <a:r>
              <a:rPr lang="es-ES" sz="1600" dirty="0">
                <a:latin typeface="Arial" panose="020B0604020202020204" pitchFamily="34" charset="0"/>
                <a:cs typeface="Arial" panose="020B0604020202020204" pitchFamily="34" charset="0"/>
              </a:rPr>
              <a:t>La siguiente opción que tendremos que elegir es la del puerto TCP que utilizaremos para conexiones remotas. Por defecto es el 3306. La opción que marquemos aquí será el puerto que tendremos que abrir en nuestro </a:t>
            </a:r>
            <a:r>
              <a:rPr lang="es-ES" sz="1600" dirty="0" err="1">
                <a:latin typeface="Arial" panose="020B0604020202020204" pitchFamily="34" charset="0"/>
                <a:cs typeface="Arial" panose="020B0604020202020204" pitchFamily="34" charset="0"/>
              </a:rPr>
              <a:t>router</a:t>
            </a:r>
            <a:r>
              <a:rPr lang="es-ES" sz="1600" dirty="0">
                <a:latin typeface="Arial" panose="020B0604020202020204" pitchFamily="34" charset="0"/>
                <a:cs typeface="Arial" panose="020B0604020202020204" pitchFamily="34" charset="0"/>
              </a:rPr>
              <a:t> para establecer las conexiones remotas.</a:t>
            </a:r>
          </a:p>
          <a:p>
            <a:r>
              <a:rPr lang="es-ES" sz="1600" dirty="0">
                <a:latin typeface="Arial" panose="020B0604020202020204" pitchFamily="34" charset="0"/>
                <a:cs typeface="Arial" panose="020B0604020202020204" pitchFamily="34" charset="0"/>
              </a:rPr>
              <a:t>El resto de opciones recomendamos dejarlas por defectos tal y como están</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3145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stalar MySQL en Windows 10 paso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336" y="0"/>
            <a:ext cx="5018005" cy="3790671"/>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2"/>
          <p:cNvSpPr>
            <a:spLocks noGrp="1"/>
          </p:cNvSpPr>
          <p:nvPr>
            <p:ph idx="1"/>
          </p:nvPr>
        </p:nvSpPr>
        <p:spPr>
          <a:xfrm>
            <a:off x="6557210" y="197080"/>
            <a:ext cx="4764505" cy="3593591"/>
          </a:xfrm>
        </p:spPr>
        <p:txBody>
          <a:bodyPr>
            <a:normAutofit/>
          </a:bodyPr>
          <a:lstStyle/>
          <a:p>
            <a:r>
              <a:rPr lang="es-ES" sz="1600" dirty="0">
                <a:latin typeface="Arial" panose="020B0604020202020204" pitchFamily="34" charset="0"/>
                <a:cs typeface="Arial" panose="020B0604020202020204" pitchFamily="34" charset="0"/>
              </a:rPr>
              <a:t>A continuación, debemos elegir la contraseña para conectarnos en el servidor SQL. Esta configuración la podremos modificar en cualquier momento desde el propio servidor. </a:t>
            </a:r>
            <a:r>
              <a:rPr lang="es-ES" sz="1600" b="1" dirty="0">
                <a:latin typeface="Arial" panose="020B0604020202020204" pitchFamily="34" charset="0"/>
                <a:cs typeface="Arial" panose="020B0604020202020204" pitchFamily="34" charset="0"/>
              </a:rPr>
              <a:t>No será necesario definir un usuario específico para administrar la base de datos</a:t>
            </a:r>
            <a:r>
              <a:rPr lang="es-ES" sz="1600" dirty="0">
                <a:latin typeface="Arial" panose="020B0604020202020204" pitchFamily="34" charset="0"/>
                <a:cs typeface="Arial" panose="020B0604020202020204" pitchFamily="34" charset="0"/>
              </a:rPr>
              <a:t>, ya que por defeco será el usuario </a:t>
            </a:r>
            <a:r>
              <a:rPr lang="es-ES" sz="1600" dirty="0" err="1">
                <a:latin typeface="Arial" panose="020B0604020202020204" pitchFamily="34" charset="0"/>
                <a:cs typeface="Arial" panose="020B0604020202020204" pitchFamily="34" charset="0"/>
              </a:rPr>
              <a:t>root</a:t>
            </a:r>
            <a:r>
              <a:rPr lang="es-ES" sz="1600" dirty="0">
                <a:latin typeface="Arial" panose="020B0604020202020204" pitchFamily="34" charset="0"/>
                <a:cs typeface="Arial" panose="020B0604020202020204" pitchFamily="34" charset="0"/>
              </a:rPr>
              <a:t>.</a:t>
            </a:r>
            <a:br>
              <a:rPr lang="es-ES" sz="1600" dirty="0">
                <a:latin typeface="Arial" panose="020B0604020202020204" pitchFamily="34" charset="0"/>
                <a:cs typeface="Arial" panose="020B0604020202020204" pitchFamily="34" charset="0"/>
              </a:rPr>
            </a:br>
            <a:r>
              <a:rPr lang="es-ES" sz="1600" dirty="0">
                <a:latin typeface="Arial" panose="020B0604020202020204" pitchFamily="34" charset="0"/>
                <a:cs typeface="Arial" panose="020B0604020202020204" pitchFamily="34" charset="0"/>
              </a:rPr>
              <a:t/>
            </a:r>
            <a:br>
              <a:rPr lang="es-ES" sz="1600" dirty="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pic>
        <p:nvPicPr>
          <p:cNvPr id="9220" name="Picture 4" descr="https://www.profesionalreview.com/wp-content/uploads/2018/12/instalar-mysql-en-windows-10-paso-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2" y="2388699"/>
            <a:ext cx="5288190" cy="398803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472257" y="4620126"/>
            <a:ext cx="4604084" cy="1631216"/>
          </a:xfrm>
          <a:prstGeom prst="rect">
            <a:avLst/>
          </a:prstGeom>
        </p:spPr>
        <p:txBody>
          <a:bodyPr wrap="square">
            <a:spAutoFit/>
          </a:bodyPr>
          <a:lstStyle/>
          <a:p>
            <a:r>
              <a:rPr lang="es-ES" sz="1600" dirty="0">
                <a:solidFill>
                  <a:srgbClr val="000000"/>
                </a:solidFill>
                <a:latin typeface="Arial" panose="020B0604020202020204" pitchFamily="34" charset="0"/>
                <a:cs typeface="Arial" panose="020B0604020202020204" pitchFamily="34" charset="0"/>
              </a:rPr>
              <a:t>Finalmente configuraremos el </a:t>
            </a:r>
            <a:r>
              <a:rPr lang="es-ES" sz="1600" b="1" dirty="0">
                <a:solidFill>
                  <a:srgbClr val="000000"/>
                </a:solidFill>
                <a:latin typeface="Arial" panose="020B0604020202020204" pitchFamily="34" charset="0"/>
                <a:cs typeface="Arial" panose="020B0604020202020204" pitchFamily="34" charset="0"/>
              </a:rPr>
              <a:t>nombre del servicio para MySQL</a:t>
            </a:r>
            <a:r>
              <a:rPr lang="es-ES" sz="1600" dirty="0">
                <a:solidFill>
                  <a:srgbClr val="000000"/>
                </a:solidFill>
                <a:latin typeface="Arial" panose="020B0604020202020204" pitchFamily="34" charset="0"/>
                <a:cs typeface="Arial" panose="020B0604020202020204" pitchFamily="34" charset="0"/>
              </a:rPr>
              <a:t> y las preferencias generales en cuando a inicio del demonio y el uso de cuentas de usuario.</a:t>
            </a:r>
            <a:br>
              <a:rPr lang="es-ES" sz="1600" dirty="0">
                <a:solidFill>
                  <a:srgbClr val="000000"/>
                </a:solidFill>
                <a:latin typeface="Arial" panose="020B0604020202020204" pitchFamily="34" charset="0"/>
                <a:cs typeface="Arial" panose="020B0604020202020204" pitchFamily="34" charset="0"/>
              </a:rPr>
            </a:br>
            <a:r>
              <a:rPr lang="es-ES" dirty="0">
                <a:solidFill>
                  <a:srgbClr val="000000"/>
                </a:solidFill>
                <a:latin typeface="-apple-system"/>
              </a:rPr>
              <a:t/>
            </a:r>
            <a:br>
              <a:rPr lang="es-ES" dirty="0">
                <a:solidFill>
                  <a:srgbClr val="000000"/>
                </a:solidFill>
                <a:latin typeface="-apple-system"/>
              </a:rPr>
            </a:br>
            <a:endParaRPr lang="es-GT" dirty="0"/>
          </a:p>
        </p:txBody>
      </p:sp>
    </p:spTree>
    <p:extLst>
      <p:ext uri="{BB962C8B-B14F-4D97-AF65-F5344CB8AC3E}">
        <p14:creationId xmlns:p14="http://schemas.microsoft.com/office/powerpoint/2010/main" val="2594539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81274" y="273530"/>
            <a:ext cx="4740442" cy="3809266"/>
          </a:xfrm>
        </p:spPr>
        <p:txBody>
          <a:bodyPr>
            <a:normAutofit/>
          </a:bodyPr>
          <a:lstStyle/>
          <a:p>
            <a:r>
              <a:rPr lang="es-ES" sz="1600" dirty="0">
                <a:latin typeface="Arial" panose="020B0604020202020204" pitchFamily="34" charset="0"/>
                <a:cs typeface="Arial" panose="020B0604020202020204" pitchFamily="34" charset="0"/>
              </a:rPr>
              <a:t>Para finalizar, en la última pantalla pulsamos en “</a:t>
            </a:r>
            <a:r>
              <a:rPr lang="es-ES" sz="1600" b="1" dirty="0" err="1">
                <a:latin typeface="Arial" panose="020B0604020202020204" pitchFamily="34" charset="0"/>
                <a:cs typeface="Arial" panose="020B0604020202020204" pitchFamily="34" charset="0"/>
              </a:rPr>
              <a:t>Execute</a:t>
            </a:r>
            <a:r>
              <a:rPr lang="es-ES" sz="1600" dirty="0">
                <a:latin typeface="Arial" panose="020B0604020202020204" pitchFamily="34" charset="0"/>
                <a:cs typeface="Arial" panose="020B0604020202020204" pitchFamily="34" charset="0"/>
              </a:rPr>
              <a:t>” para ejecutar las acciones y activar los servicios correspondientes en el sistema. Todo debería de haberse completado correctamente. </a:t>
            </a:r>
            <a:r>
              <a:rPr lang="es-ES" sz="1600" b="1" dirty="0">
                <a:latin typeface="Arial" panose="020B0604020202020204" pitchFamily="34" charset="0"/>
                <a:cs typeface="Arial" panose="020B0604020202020204" pitchFamily="34" charset="0"/>
              </a:rPr>
              <a:t>En caso de no ser así</a:t>
            </a:r>
            <a:r>
              <a:rPr lang="es-ES" sz="1600" dirty="0">
                <a:latin typeface="Arial" panose="020B0604020202020204" pitchFamily="34" charset="0"/>
                <a:cs typeface="Arial" panose="020B0604020202020204" pitchFamily="34" charset="0"/>
              </a:rPr>
              <a:t>, veremos una x roja en el elemento de la lista y </a:t>
            </a:r>
            <a:r>
              <a:rPr lang="es-ES" sz="1600" b="1" dirty="0">
                <a:latin typeface="Arial" panose="020B0604020202020204" pitchFamily="34" charset="0"/>
                <a:cs typeface="Arial" panose="020B0604020202020204" pitchFamily="34" charset="0"/>
              </a:rPr>
              <a:t>tendremos que ver el log de error</a:t>
            </a:r>
            <a:r>
              <a:rPr lang="es-ES" sz="1600" dirty="0">
                <a:latin typeface="Arial" panose="020B0604020202020204" pitchFamily="34" charset="0"/>
                <a:cs typeface="Arial" panose="020B0604020202020204" pitchFamily="34" charset="0"/>
              </a:rPr>
              <a:t> para saber más información acerca de este.</a:t>
            </a:r>
            <a:r>
              <a:rPr lang="es-ES" dirty="0"/>
              <a:t/>
            </a:r>
            <a:br>
              <a:rPr lang="es-ES" dirty="0"/>
            </a:br>
            <a:r>
              <a:rPr lang="es-ES" dirty="0"/>
              <a:t/>
            </a:r>
            <a:br>
              <a:rPr lang="es-ES" dirty="0"/>
            </a:br>
            <a:endParaRPr lang="es-GT" dirty="0"/>
          </a:p>
        </p:txBody>
      </p:sp>
      <p:pic>
        <p:nvPicPr>
          <p:cNvPr id="10242" name="Picture 2" descr="https://www.profesionalreview.com/wp-content/uploads/2018/12/instalar-mysql-en-windows-10-paso-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2" y="129150"/>
            <a:ext cx="4837695" cy="363750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nstalar MySQL en Windows 10 paso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1590" y="2931826"/>
            <a:ext cx="4884986" cy="367935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038726" y="4082796"/>
            <a:ext cx="5542548" cy="1569660"/>
          </a:xfrm>
          <a:prstGeom prst="rect">
            <a:avLst/>
          </a:prstGeom>
        </p:spPr>
        <p:txBody>
          <a:bodyPr wrap="square">
            <a:spAutoFit/>
          </a:bodyPr>
          <a:lstStyle/>
          <a:p>
            <a:r>
              <a:rPr lang="es-ES" sz="1600" dirty="0">
                <a:solidFill>
                  <a:srgbClr val="000000"/>
                </a:solidFill>
                <a:latin typeface="Arial" panose="020B0604020202020204" pitchFamily="34" charset="0"/>
                <a:cs typeface="Arial" panose="020B0604020202020204" pitchFamily="34" charset="0"/>
              </a:rPr>
              <a:t>Si hemos instalado otros </a:t>
            </a:r>
            <a:r>
              <a:rPr lang="es-ES" sz="1600" b="1" dirty="0">
                <a:solidFill>
                  <a:srgbClr val="000000"/>
                </a:solidFill>
                <a:latin typeface="Arial" panose="020B0604020202020204" pitchFamily="34" charset="0"/>
                <a:cs typeface="Arial" panose="020B0604020202020204" pitchFamily="34" charset="0"/>
              </a:rPr>
              <a:t>elementos extras como los ejemplos</a:t>
            </a:r>
            <a:r>
              <a:rPr lang="es-ES" sz="1600" dirty="0">
                <a:solidFill>
                  <a:srgbClr val="000000"/>
                </a:solidFill>
                <a:latin typeface="Arial" panose="020B0604020202020204" pitchFamily="34" charset="0"/>
                <a:cs typeface="Arial" panose="020B0604020202020204" pitchFamily="34" charset="0"/>
              </a:rPr>
              <a:t>, también </a:t>
            </a:r>
            <a:r>
              <a:rPr lang="es-ES" sz="1600" b="1" dirty="0">
                <a:solidFill>
                  <a:srgbClr val="000000"/>
                </a:solidFill>
                <a:latin typeface="Arial" panose="020B0604020202020204" pitchFamily="34" charset="0"/>
                <a:cs typeface="Arial" panose="020B0604020202020204" pitchFamily="34" charset="0"/>
              </a:rPr>
              <a:t>necesitaremos configurarlos.</a:t>
            </a:r>
            <a:r>
              <a:rPr lang="es-ES" sz="1600" dirty="0">
                <a:solidFill>
                  <a:srgbClr val="000000"/>
                </a:solidFill>
                <a:latin typeface="Arial" panose="020B0604020202020204" pitchFamily="34" charset="0"/>
                <a:cs typeface="Arial" panose="020B0604020202020204" pitchFamily="34" charset="0"/>
              </a:rPr>
              <a:t> Lo único que tendremos que hacer será conectar con el servidor mediante el </a:t>
            </a:r>
            <a:r>
              <a:rPr lang="es-ES" sz="1600" b="1" dirty="0">
                <a:solidFill>
                  <a:srgbClr val="000000"/>
                </a:solidFill>
                <a:latin typeface="Arial" panose="020B0604020202020204" pitchFamily="34" charset="0"/>
                <a:cs typeface="Arial" panose="020B0604020202020204" pitchFamily="34" charset="0"/>
              </a:rPr>
              <a:t>usuario </a:t>
            </a:r>
            <a:r>
              <a:rPr lang="es-ES" sz="1600" b="1" dirty="0" err="1">
                <a:solidFill>
                  <a:srgbClr val="000000"/>
                </a:solidFill>
                <a:latin typeface="Arial" panose="020B0604020202020204" pitchFamily="34" charset="0"/>
                <a:cs typeface="Arial" panose="020B0604020202020204" pitchFamily="34" charset="0"/>
              </a:rPr>
              <a:t>root</a:t>
            </a:r>
            <a:r>
              <a:rPr lang="es-ES" sz="1600" b="1" dirty="0">
                <a:solidFill>
                  <a:srgbClr val="000000"/>
                </a:solidFill>
                <a:latin typeface="Arial" panose="020B0604020202020204" pitchFamily="34" charset="0"/>
                <a:cs typeface="Arial" panose="020B0604020202020204" pitchFamily="34" charset="0"/>
              </a:rPr>
              <a:t> y la contraseña que hayamos definido anteriormente</a:t>
            </a:r>
            <a:r>
              <a:rPr lang="es-ES" sz="1600" dirty="0">
                <a:solidFill>
                  <a:srgbClr val="000000"/>
                </a:solidFill>
                <a:latin typeface="Arial" panose="020B0604020202020204" pitchFamily="34" charset="0"/>
                <a:cs typeface="Arial" panose="020B0604020202020204" pitchFamily="34" charset="0"/>
              </a:rPr>
              <a:t/>
            </a:r>
            <a:br>
              <a:rPr lang="es-ES" sz="1600" dirty="0">
                <a:solidFill>
                  <a:srgbClr val="000000"/>
                </a:solidFill>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881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9332" y="1212564"/>
            <a:ext cx="10178322" cy="1492132"/>
          </a:xfrm>
        </p:spPr>
        <p:txBody>
          <a:bodyPr>
            <a:normAutofit fontScale="90000"/>
          </a:bodyPr>
          <a:lstStyle/>
          <a:p>
            <a:pPr algn="ctr"/>
            <a:r>
              <a:rPr lang="nl-NL" dirty="0" smtClean="0"/>
              <a:t>Instalación de NetBeans en Windows</a:t>
            </a:r>
            <a:r>
              <a:rPr lang="nl-NL" dirty="0"/>
              <a:t/>
            </a:r>
            <a:br>
              <a:rPr lang="nl-NL" dirty="0"/>
            </a:br>
            <a:endParaRPr lang="es-GT" dirty="0"/>
          </a:p>
        </p:txBody>
      </p:sp>
      <p:pic>
        <p:nvPicPr>
          <p:cNvPr id="5" name="Picture 2" descr="Que es NetBeans - Portafolio Netbea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270" y="3101738"/>
            <a:ext cx="2600445" cy="143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56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44053" y="1065256"/>
            <a:ext cx="5301915" cy="2862322"/>
          </a:xfrm>
          <a:prstGeom prst="rect">
            <a:avLst/>
          </a:prstGeom>
        </p:spPr>
        <p:txBody>
          <a:bodyPr wrap="square">
            <a:spAutoFit/>
          </a:bodyPr>
          <a:lstStyle/>
          <a:p>
            <a:pPr algn="just"/>
            <a:r>
              <a:rPr lang="es-ES" sz="1600" dirty="0">
                <a:solidFill>
                  <a:srgbClr val="EE6B00"/>
                </a:solidFill>
                <a:latin typeface="Arial" panose="020B0604020202020204" pitchFamily="34" charset="0"/>
              </a:rPr>
              <a:t>Iniciando la descarga</a:t>
            </a:r>
          </a:p>
          <a:p>
            <a:pPr algn="just">
              <a:buFont typeface="+mj-lt"/>
              <a:buAutoNum type="arabicPeriod"/>
            </a:pPr>
            <a:r>
              <a:rPr lang="es-ES" sz="1600" dirty="0">
                <a:solidFill>
                  <a:srgbClr val="333333"/>
                </a:solidFill>
                <a:latin typeface="Arial" panose="020B0604020202020204" pitchFamily="34" charset="0"/>
              </a:rPr>
              <a:t>Vaya a </a:t>
            </a:r>
            <a:r>
              <a:rPr lang="es-ES" sz="1600" b="1" dirty="0">
                <a:solidFill>
                  <a:srgbClr val="23569D"/>
                </a:solidFill>
                <a:latin typeface="Arial" panose="020B0604020202020204" pitchFamily="34" charset="0"/>
                <a:hlinkClick r:id="rId2"/>
              </a:rPr>
              <a:t>https://netbeans.org/downloads/</a:t>
            </a:r>
            <a:r>
              <a:rPr lang="es-ES" sz="1600" dirty="0">
                <a:solidFill>
                  <a:srgbClr val="333333"/>
                </a:solidFill>
                <a:latin typeface="Arial" panose="020B0604020202020204" pitchFamily="34" charset="0"/>
              </a:rPr>
              <a:t> .</a:t>
            </a:r>
          </a:p>
          <a:p>
            <a:pPr algn="just">
              <a:buFont typeface="+mj-lt"/>
              <a:buAutoNum type="arabicPeriod"/>
            </a:pPr>
            <a:r>
              <a:rPr lang="es-ES" sz="1600" dirty="0">
                <a:solidFill>
                  <a:srgbClr val="333333"/>
                </a:solidFill>
                <a:latin typeface="Arial" panose="020B0604020202020204" pitchFamily="34" charset="0"/>
              </a:rPr>
              <a:t>En el área superior derecha de la página, seleccione el idioma y la plataforma de la lista desplegable. También puede optar por descargar y usar el archivo </a:t>
            </a:r>
            <a:r>
              <a:rPr lang="es-ES" sz="1600" dirty="0" err="1">
                <a:solidFill>
                  <a:srgbClr val="333333"/>
                </a:solidFill>
                <a:latin typeface="Arial" panose="020B0604020202020204" pitchFamily="34" charset="0"/>
              </a:rPr>
              <a:t>zip</a:t>
            </a:r>
            <a:r>
              <a:rPr lang="es-ES" sz="1600" dirty="0">
                <a:solidFill>
                  <a:srgbClr val="333333"/>
                </a:solidFill>
                <a:latin typeface="Arial" panose="020B0604020202020204" pitchFamily="34" charset="0"/>
              </a:rPr>
              <a:t> independiente de la plataforma.</a:t>
            </a:r>
          </a:p>
          <a:p>
            <a:pPr algn="just">
              <a:buFont typeface="+mj-lt"/>
              <a:buAutoNum type="arabicPeriod"/>
            </a:pPr>
            <a:r>
              <a:rPr lang="es-ES" sz="1600" dirty="0">
                <a:solidFill>
                  <a:srgbClr val="333333"/>
                </a:solidFill>
                <a:latin typeface="Arial" panose="020B0604020202020204" pitchFamily="34" charset="0"/>
              </a:rPr>
              <a:t>Haga clic en el botón Descargar para la opción de descarga que desea instalar.</a:t>
            </a:r>
          </a:p>
          <a:p>
            <a:pPr algn="just">
              <a:buFont typeface="+mj-lt"/>
              <a:buAutoNum type="arabicPeriod"/>
            </a:pPr>
            <a:r>
              <a:rPr lang="es-ES" sz="1600" dirty="0">
                <a:solidFill>
                  <a:srgbClr val="333333"/>
                </a:solidFill>
                <a:latin typeface="Arial" panose="020B0604020202020204" pitchFamily="34" charset="0"/>
              </a:rPr>
              <a:t>Guarde el archivo instalador en su sistema.</a:t>
            </a:r>
          </a:p>
          <a:p>
            <a:r>
              <a:rPr lang="es-ES" dirty="0"/>
              <a:t/>
            </a:r>
            <a:br>
              <a:rPr lang="es-ES" dirty="0"/>
            </a:br>
            <a:endParaRPr lang="es-GT" dirty="0"/>
          </a:p>
        </p:txBody>
      </p:sp>
      <p:pic>
        <p:nvPicPr>
          <p:cNvPr id="5" name="Imagen 4"/>
          <p:cNvPicPr>
            <a:picLocks noChangeAspect="1"/>
          </p:cNvPicPr>
          <p:nvPr/>
        </p:nvPicPr>
        <p:blipFill>
          <a:blip r:embed="rId3"/>
          <a:stretch>
            <a:fillRect/>
          </a:stretch>
        </p:blipFill>
        <p:spPr>
          <a:xfrm>
            <a:off x="6998152" y="938157"/>
            <a:ext cx="4276836" cy="3345436"/>
          </a:xfrm>
          <a:prstGeom prst="rect">
            <a:avLst/>
          </a:prstGeom>
        </p:spPr>
      </p:pic>
    </p:spTree>
    <p:extLst>
      <p:ext uri="{BB962C8B-B14F-4D97-AF65-F5344CB8AC3E}">
        <p14:creationId xmlns:p14="http://schemas.microsoft.com/office/powerpoint/2010/main" val="2382033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674504" y="765829"/>
            <a:ext cx="2121093" cy="369332"/>
          </a:xfrm>
          <a:prstGeom prst="rect">
            <a:avLst/>
          </a:prstGeom>
        </p:spPr>
        <p:txBody>
          <a:bodyPr wrap="none">
            <a:spAutoFit/>
          </a:bodyPr>
          <a:lstStyle/>
          <a:p>
            <a:r>
              <a:rPr lang="es-GT" dirty="0">
                <a:solidFill>
                  <a:srgbClr val="EE6B00"/>
                </a:solidFill>
                <a:latin typeface="Arial" panose="020B0604020202020204" pitchFamily="34" charset="0"/>
              </a:rPr>
              <a:t>Instalar el software</a:t>
            </a:r>
            <a:endParaRPr lang="es-GT" b="0" i="0" dirty="0">
              <a:solidFill>
                <a:srgbClr val="EE6B00"/>
              </a:solidFill>
              <a:effectLst/>
              <a:latin typeface="Arial" panose="020B0604020202020204" pitchFamily="34" charset="0"/>
            </a:endParaRPr>
          </a:p>
        </p:txBody>
      </p:sp>
      <p:sp>
        <p:nvSpPr>
          <p:cNvPr id="7" name="Rectángulo 6"/>
          <p:cNvSpPr/>
          <p:nvPr/>
        </p:nvSpPr>
        <p:spPr>
          <a:xfrm>
            <a:off x="1293631" y="1151385"/>
            <a:ext cx="10340906" cy="830997"/>
          </a:xfrm>
          <a:prstGeom prst="rect">
            <a:avLst/>
          </a:prstGeom>
        </p:spPr>
        <p:txBody>
          <a:bodyPr wrap="square">
            <a:spAutoFit/>
          </a:bodyPr>
          <a:lstStyle/>
          <a:p>
            <a:pPr algn="just"/>
            <a:r>
              <a:rPr lang="es-ES" sz="1600" dirty="0">
                <a:solidFill>
                  <a:srgbClr val="333333"/>
                </a:solidFill>
                <a:latin typeface="Arial" panose="020B0604020202020204" pitchFamily="34" charset="0"/>
              </a:rPr>
              <a:t>Siga las instrucciones de esta sección para instalar el IDE en su sistema. Estas instrucciones de instalación se aplican a todas las plataformas compatibles. Para ver la lista de plataformas compatibles y los requisitos del sistema, consulte las </a:t>
            </a:r>
            <a:r>
              <a:rPr lang="es-ES" sz="1600" dirty="0">
                <a:solidFill>
                  <a:srgbClr val="23569D"/>
                </a:solidFill>
                <a:latin typeface="Arial" panose="020B0604020202020204" pitchFamily="34" charset="0"/>
                <a:hlinkClick r:id="rId2"/>
              </a:rPr>
              <a:t>notas de</a:t>
            </a:r>
            <a:r>
              <a:rPr lang="es-ES" sz="1600" dirty="0">
                <a:solidFill>
                  <a:srgbClr val="333333"/>
                </a:solidFill>
                <a:latin typeface="Arial" panose="020B0604020202020204" pitchFamily="34" charset="0"/>
              </a:rPr>
              <a:t> la </a:t>
            </a:r>
            <a:r>
              <a:rPr lang="es-ES" sz="1600" dirty="0">
                <a:solidFill>
                  <a:srgbClr val="23569D"/>
                </a:solidFill>
                <a:latin typeface="Arial" panose="020B0604020202020204" pitchFamily="34" charset="0"/>
                <a:hlinkClick r:id="rId2"/>
              </a:rPr>
              <a:t>versión</a:t>
            </a:r>
            <a:r>
              <a:rPr lang="es-ES" sz="1600" dirty="0">
                <a:solidFill>
                  <a:srgbClr val="333333"/>
                </a:solidFill>
                <a:latin typeface="Arial" panose="020B0604020202020204" pitchFamily="34" charset="0"/>
              </a:rPr>
              <a:t> .</a:t>
            </a:r>
            <a:endParaRPr lang="es-GT" sz="1600" dirty="0"/>
          </a:p>
        </p:txBody>
      </p:sp>
      <p:sp>
        <p:nvSpPr>
          <p:cNvPr id="9" name="Rectángulo 8"/>
          <p:cNvSpPr/>
          <p:nvPr/>
        </p:nvSpPr>
        <p:spPr>
          <a:xfrm>
            <a:off x="1293631" y="2424824"/>
            <a:ext cx="6096000" cy="3046988"/>
          </a:xfrm>
          <a:prstGeom prst="rect">
            <a:avLst/>
          </a:prstGeom>
        </p:spPr>
        <p:txBody>
          <a:bodyPr>
            <a:spAutoFit/>
          </a:bodyPr>
          <a:lstStyle/>
          <a:p>
            <a:pPr algn="just"/>
            <a:r>
              <a:rPr lang="es-ES" sz="1600" dirty="0">
                <a:latin typeface="Arial" panose="020B0604020202020204" pitchFamily="34" charset="0"/>
                <a:cs typeface="Arial" panose="020B0604020202020204" pitchFamily="34" charset="0"/>
              </a:rPr>
              <a:t>Para instalar el software: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Una vez completada la descarga, ejecute el instalador.</a:t>
            </a:r>
          </a:p>
          <a:p>
            <a:pPr algn="just"/>
            <a:r>
              <a:rPr lang="es-ES" sz="1600" dirty="0">
                <a:latin typeface="Arial" panose="020B0604020202020204" pitchFamily="34" charset="0"/>
                <a:cs typeface="Arial" panose="020B0604020202020204" pitchFamily="34" charset="0"/>
              </a:rPr>
              <a:t>Para Windows, el archivo ejecutable del instalador tiene la extensión .</a:t>
            </a:r>
            <a:r>
              <a:rPr lang="es-ES" sz="1600" dirty="0" err="1">
                <a:latin typeface="Arial" panose="020B0604020202020204" pitchFamily="34" charset="0"/>
                <a:cs typeface="Arial" panose="020B0604020202020204" pitchFamily="34" charset="0"/>
              </a:rPr>
              <a:t>exe</a:t>
            </a:r>
            <a:r>
              <a:rPr lang="es-ES" sz="1600" dirty="0">
                <a:latin typeface="Arial" panose="020B0604020202020204" pitchFamily="34" charset="0"/>
                <a:cs typeface="Arial" panose="020B0604020202020204" pitchFamily="34" charset="0"/>
              </a:rPr>
              <a:t> . Haga doble clic en el archivo instalador para ejecutarlo</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Para plataformas Linux, el archivo instalador tiene la extensión .</a:t>
            </a:r>
            <a:r>
              <a:rPr lang="es-ES" sz="1600" dirty="0" err="1">
                <a:latin typeface="Arial" panose="020B0604020202020204" pitchFamily="34" charset="0"/>
                <a:cs typeface="Arial" panose="020B0604020202020204" pitchFamily="34" charset="0"/>
              </a:rPr>
              <a:t>sh</a:t>
            </a:r>
            <a:r>
              <a:rPr lang="es-ES" sz="1600" dirty="0">
                <a:latin typeface="Arial" panose="020B0604020202020204" pitchFamily="34" charset="0"/>
                <a:cs typeface="Arial" panose="020B0604020202020204" pitchFamily="34" charset="0"/>
              </a:rPr>
              <a:t> . Para estas plataformas, debe hacer que los archivos del instalador sean ejecutables mediante el siguiente comando: </a:t>
            </a:r>
            <a:r>
              <a:rPr lang="es-ES" sz="1600" dirty="0" err="1">
                <a:latin typeface="Arial" panose="020B0604020202020204" pitchFamily="34" charset="0"/>
                <a:cs typeface="Arial" panose="020B0604020202020204" pitchFamily="34" charset="0"/>
              </a:rPr>
              <a:t>chmod</a:t>
            </a:r>
            <a:r>
              <a:rPr lang="es-ES" sz="1600" dirty="0">
                <a:latin typeface="Arial" panose="020B0604020202020204" pitchFamily="34" charset="0"/>
                <a:cs typeface="Arial" panose="020B0604020202020204" pitchFamily="34" charset="0"/>
              </a:rPr>
              <a:t> + x &lt; nombre-archivo-instalador &gt; . Escriba ./ &lt; nombre-archivo-instalador &gt; para ejecutar el instalador.</a:t>
            </a:r>
            <a:endParaRPr lang="es-GT" sz="1600" dirty="0">
              <a:latin typeface="Arial" panose="020B0604020202020204" pitchFamily="34" charset="0"/>
              <a:cs typeface="Arial" panose="020B0604020202020204" pitchFamily="34" charset="0"/>
            </a:endParaRPr>
          </a:p>
        </p:txBody>
      </p:sp>
      <p:pic>
        <p:nvPicPr>
          <p:cNvPr id="2055" name="Picture 7" descr="▷ ¿Cómo instalar NetBeans IDE? (Paso a Paso) | The Big Web Develo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5461" y="2213809"/>
            <a:ext cx="4239076" cy="3536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32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86598" y="517360"/>
            <a:ext cx="4643401" cy="3593591"/>
          </a:xfrm>
        </p:spPr>
        <p:txBody>
          <a:bodyPr>
            <a:normAutofit fontScale="85000" lnSpcReduction="20000"/>
          </a:bodyPr>
          <a:lstStyle/>
          <a:p>
            <a:pPr marL="0" indent="0" algn="just">
              <a:buNone/>
            </a:pPr>
            <a:r>
              <a:rPr lang="es-ES" sz="1600" dirty="0">
                <a:latin typeface="Arial" panose="020B0604020202020204" pitchFamily="34" charset="0"/>
                <a:cs typeface="Arial" panose="020B0604020202020204" pitchFamily="34" charset="0"/>
              </a:rPr>
              <a:t>Si descargó el paquete </a:t>
            </a:r>
            <a:r>
              <a:rPr lang="es-ES" sz="1600" dirty="0" err="1">
                <a:latin typeface="Arial" panose="020B0604020202020204" pitchFamily="34" charset="0"/>
                <a:cs typeface="Arial" panose="020B0604020202020204" pitchFamily="34" charset="0"/>
              </a:rPr>
              <a:t>All</a:t>
            </a:r>
            <a:r>
              <a:rPr lang="es-ES" sz="1600" dirty="0">
                <a:latin typeface="Arial" panose="020B0604020202020204" pitchFamily="34" charset="0"/>
                <a:cs typeface="Arial" panose="020B0604020202020204" pitchFamily="34" charset="0"/>
              </a:rPr>
              <a:t> o Java EE , puede personalizar su instalación. Realice los siguientes pasos en la página de bienvenida del asistente de instalación:</a:t>
            </a:r>
          </a:p>
          <a:p>
            <a:pPr marL="0" indent="0" algn="just">
              <a:buNone/>
            </a:pPr>
            <a:r>
              <a:rPr lang="es-ES" sz="1600" dirty="0">
                <a:latin typeface="Arial" panose="020B0604020202020204" pitchFamily="34" charset="0"/>
                <a:cs typeface="Arial" panose="020B0604020202020204" pitchFamily="34" charset="0"/>
              </a:rPr>
              <a:t>Haz clic en Personalizar.</a:t>
            </a:r>
          </a:p>
          <a:p>
            <a:pPr marL="0" indent="0" algn="just">
              <a:buNone/>
            </a:pPr>
            <a:r>
              <a:rPr lang="es-ES" sz="1600" dirty="0">
                <a:latin typeface="Arial" panose="020B0604020202020204" pitchFamily="34" charset="0"/>
                <a:cs typeface="Arial" panose="020B0604020202020204" pitchFamily="34" charset="0"/>
              </a:rPr>
              <a:t>En el cuadro de diálogo Personalizar instalación, realice sus selecciones.</a:t>
            </a:r>
          </a:p>
          <a:p>
            <a:pPr marL="0" indent="0" algn="just">
              <a:buNone/>
            </a:pPr>
            <a:r>
              <a:rPr lang="es-ES" sz="1600" dirty="0">
                <a:latin typeface="Arial" panose="020B0604020202020204" pitchFamily="34" charset="0"/>
                <a:cs typeface="Arial" panose="020B0604020202020204" pitchFamily="34" charset="0"/>
              </a:rPr>
              <a:t>Haga clic en Aceptar.</a:t>
            </a:r>
          </a:p>
          <a:p>
            <a:pPr marL="0" indent="0" algn="just">
              <a:buNone/>
            </a:pPr>
            <a:r>
              <a:rPr lang="es-ES" sz="1600" dirty="0">
                <a:latin typeface="Arial" panose="020B0604020202020204" pitchFamily="34" charset="0"/>
                <a:cs typeface="Arial" panose="020B0604020202020204" pitchFamily="34" charset="0"/>
              </a:rPr>
              <a:t>En la página de bienvenida del asistente de instalación, haga clic en Siguiente.</a:t>
            </a:r>
          </a:p>
          <a:p>
            <a:pPr marL="0" indent="0" algn="just">
              <a:buNone/>
            </a:pPr>
            <a:r>
              <a:rPr lang="es-ES" sz="1600" dirty="0">
                <a:latin typeface="Arial" panose="020B0604020202020204" pitchFamily="34" charset="0"/>
                <a:cs typeface="Arial" panose="020B0604020202020204" pitchFamily="34" charset="0"/>
              </a:rPr>
              <a:t>En la página del acuerdo de licencia, revise el acuerdo de licencia, haga clic en la casilla de verificación de aceptación y haga clic en Siguiente.</a:t>
            </a:r>
          </a:p>
          <a:p>
            <a:pPr marL="0" indent="0" algn="just">
              <a:buNone/>
            </a:pPr>
            <a:r>
              <a:rPr lang="es-ES" sz="1600" dirty="0">
                <a:latin typeface="Arial" panose="020B0604020202020204" pitchFamily="34" charset="0"/>
                <a:cs typeface="Arial" panose="020B0604020202020204" pitchFamily="34" charset="0"/>
              </a:rPr>
              <a:t>En la página de instalación de NetBeans IDE, haga lo siguiente</a:t>
            </a:r>
            <a:endParaRPr lang="es-GT" sz="16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rotWithShape="1">
          <a:blip r:embed="rId2"/>
          <a:srcRect l="1086" t="1740" r="1582" b="2791"/>
          <a:stretch/>
        </p:blipFill>
        <p:spPr>
          <a:xfrm>
            <a:off x="1106904" y="517360"/>
            <a:ext cx="5498431" cy="4620126"/>
          </a:xfrm>
          <a:prstGeom prst="rect">
            <a:avLst/>
          </a:prstGeom>
        </p:spPr>
      </p:pic>
    </p:spTree>
    <p:extLst>
      <p:ext uri="{BB962C8B-B14F-4D97-AF65-F5344CB8AC3E}">
        <p14:creationId xmlns:p14="http://schemas.microsoft.com/office/powerpoint/2010/main" val="2979249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a:t>App Tonys Kinal</a:t>
            </a:r>
            <a:r>
              <a:rPr lang="es-GT" dirty="0"/>
              <a:t/>
            </a:r>
            <a:br>
              <a:rPr lang="es-GT" dirty="0"/>
            </a:br>
            <a:endParaRPr lang="es-GT" dirty="0"/>
          </a:p>
        </p:txBody>
      </p:sp>
      <p:sp>
        <p:nvSpPr>
          <p:cNvPr id="3" name="Marcador de contenido 2"/>
          <p:cNvSpPr>
            <a:spLocks noGrp="1"/>
          </p:cNvSpPr>
          <p:nvPr>
            <p:ph idx="1"/>
          </p:nvPr>
        </p:nvSpPr>
        <p:spPr/>
        <p:txBody>
          <a:bodyPr/>
          <a:lstStyle/>
          <a:p>
            <a:r>
              <a:rPr lang="es-ES" dirty="0" smtClean="0"/>
              <a:t>Programas………………………………………………………………………………………..</a:t>
            </a:r>
          </a:p>
          <a:p>
            <a:r>
              <a:rPr lang="es-ES" dirty="0" smtClean="0"/>
              <a:t>Instalación de los Programas …………………………………………………………………….</a:t>
            </a:r>
          </a:p>
          <a:p>
            <a:r>
              <a:rPr lang="es-ES" dirty="0" smtClean="0"/>
              <a:t>Funcionamiento de la aplicación…………………………………………………………………</a:t>
            </a:r>
          </a:p>
          <a:p>
            <a:r>
              <a:rPr lang="es-ES" dirty="0" smtClean="0"/>
              <a:t>Requisitos </a:t>
            </a:r>
            <a:r>
              <a:rPr lang="es-GT" dirty="0" smtClean="0"/>
              <a:t>………………………………………………………………………………………..</a:t>
            </a:r>
          </a:p>
          <a:p>
            <a:r>
              <a:rPr lang="es-ES" dirty="0" smtClean="0"/>
              <a:t>Errores……………………………………………………………………………………………</a:t>
            </a:r>
          </a:p>
          <a:p>
            <a:endParaRPr lang="es-ES"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0852" y="-126032"/>
            <a:ext cx="1961148" cy="1470861"/>
          </a:xfrm>
          <a:prstGeom prst="rect">
            <a:avLst/>
          </a:prstGeom>
        </p:spPr>
      </p:pic>
    </p:spTree>
    <p:extLst>
      <p:ext uri="{BB962C8B-B14F-4D97-AF65-F5344CB8AC3E}">
        <p14:creationId xmlns:p14="http://schemas.microsoft.com/office/powerpoint/2010/main" val="2670654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4794" y="733927"/>
            <a:ext cx="5173185" cy="5486400"/>
          </a:xfrm>
        </p:spPr>
        <p:txBody>
          <a:bodyPr>
            <a:normAutofit lnSpcReduction="10000"/>
          </a:bodyPr>
          <a:lstStyle/>
          <a:p>
            <a:pPr algn="just"/>
            <a:r>
              <a:rPr lang="es-ES" sz="1600" dirty="0">
                <a:latin typeface="Arial" panose="020B0604020202020204" pitchFamily="34" charset="0"/>
                <a:cs typeface="Arial" panose="020B0604020202020204" pitchFamily="34" charset="0"/>
              </a:rPr>
              <a:t>Acepte el directorio de instalación predeterminado para el IDE de NetBeans o especifique otro </a:t>
            </a:r>
            <a:r>
              <a:rPr lang="es-ES" sz="1600" dirty="0" smtClean="0">
                <a:latin typeface="Arial" panose="020B0604020202020204" pitchFamily="34" charset="0"/>
                <a:cs typeface="Arial" panose="020B0604020202020204" pitchFamily="34" charset="0"/>
              </a:rPr>
              <a:t>directorio. Nota</a:t>
            </a:r>
            <a:r>
              <a:rPr lang="es-ES" sz="1600" b="1"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El directorio de instalación debe estar vacío y el perfil de usuario que está utilizando para ejecutar el instalador debe tener permisos de lectura / escritura para este directorio.</a:t>
            </a:r>
          </a:p>
          <a:p>
            <a:pPr algn="just"/>
            <a:r>
              <a:rPr lang="es-ES" sz="1600" dirty="0">
                <a:latin typeface="Arial" panose="020B0604020202020204" pitchFamily="34" charset="0"/>
                <a:cs typeface="Arial" panose="020B0604020202020204" pitchFamily="34" charset="0"/>
              </a:rPr>
              <a:t>(Aplicable solo a </a:t>
            </a:r>
            <a:r>
              <a:rPr lang="es-ES" sz="1600" b="1" dirty="0" err="1">
                <a:latin typeface="Arial" panose="020B0604020202020204" pitchFamily="34" charset="0"/>
                <a:cs typeface="Arial" panose="020B0604020202020204" pitchFamily="34" charset="0"/>
              </a:rPr>
              <a:t>All</a:t>
            </a:r>
            <a:r>
              <a:rPr lang="es-ES" sz="1600" dirty="0">
                <a:latin typeface="Arial" panose="020B0604020202020204" pitchFamily="34" charset="0"/>
                <a:cs typeface="Arial" panose="020B0604020202020204" pitchFamily="34" charset="0"/>
              </a:rPr>
              <a:t> o </a:t>
            </a:r>
            <a:r>
              <a:rPr lang="es-ES" sz="1600" b="1" dirty="0">
                <a:latin typeface="Arial" panose="020B0604020202020204" pitchFamily="34" charset="0"/>
                <a:cs typeface="Arial" panose="020B0604020202020204" pitchFamily="34" charset="0"/>
              </a:rPr>
              <a:t>Java EE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bundle</a:t>
            </a:r>
            <a:r>
              <a:rPr lang="es-ES" sz="1600" dirty="0">
                <a:latin typeface="Arial" panose="020B0604020202020204" pitchFamily="34" charset="0"/>
                <a:cs typeface="Arial" panose="020B0604020202020204" pitchFamily="34" charset="0"/>
              </a:rPr>
              <a:t>). Acepte la instalación predeterminada de JDK para usar con NetBeans IDE o seleccione una instalación diferente de la lista desplegable. Si el asistente de instalación no encontró una instalación JDK compatible para usar con NetBeans IDE, su JDK no está instalado en la ubicación predeterminada. En este caso, especifique la ruta a un JDK instalado y haga clic en Siguiente, o cancele la instalación actual. Después de instalar la versión JDK requerida, puede reiniciar la </a:t>
            </a:r>
            <a:r>
              <a:rPr lang="es-ES" sz="1600" dirty="0" smtClean="0">
                <a:latin typeface="Arial" panose="020B0604020202020204" pitchFamily="34" charset="0"/>
                <a:cs typeface="Arial" panose="020B0604020202020204" pitchFamily="34" charset="0"/>
              </a:rPr>
              <a:t>instalación. Nota</a:t>
            </a:r>
            <a:r>
              <a:rPr lang="es-ES" sz="1600" b="1"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Si la versión JDK es anterior a la recomendada JDK 8, descargue e instale la última actualización JDK desde </a:t>
            </a:r>
            <a:r>
              <a:rPr lang="es-ES" sz="1600" dirty="0">
                <a:latin typeface="Arial" panose="020B0604020202020204" pitchFamily="34" charset="0"/>
                <a:cs typeface="Arial" panose="020B0604020202020204" pitchFamily="34" charset="0"/>
                <a:hlinkClick r:id="rId2"/>
              </a:rPr>
              <a:t>la</a:t>
            </a:r>
            <a:r>
              <a:rPr lang="es-ES" sz="1600" dirty="0">
                <a:latin typeface="Arial" panose="020B0604020202020204" pitchFamily="34" charset="0"/>
                <a:cs typeface="Arial" panose="020B0604020202020204" pitchFamily="34" charset="0"/>
              </a:rPr>
              <a:t> página de </a:t>
            </a:r>
            <a:r>
              <a:rPr lang="es-ES" sz="1600" dirty="0">
                <a:latin typeface="Arial" panose="020B0604020202020204" pitchFamily="34" charset="0"/>
                <a:cs typeface="Arial" panose="020B0604020202020204" pitchFamily="34" charset="0"/>
                <a:hlinkClick r:id="rId2"/>
              </a:rPr>
              <a:t>descargas</a:t>
            </a:r>
            <a:r>
              <a:rPr lang="es-ES" sz="1600" dirty="0">
                <a:latin typeface="Arial" panose="020B0604020202020204" pitchFamily="34" charset="0"/>
                <a:cs typeface="Arial" panose="020B0604020202020204" pitchFamily="34" charset="0"/>
              </a:rPr>
              <a:t> de </a:t>
            </a:r>
            <a:r>
              <a:rPr lang="es-ES" sz="1600" dirty="0">
                <a:latin typeface="Arial" panose="020B0604020202020204" pitchFamily="34" charset="0"/>
                <a:cs typeface="Arial" panose="020B0604020202020204" pitchFamily="34" charset="0"/>
                <a:hlinkClick r:id="rId2"/>
              </a:rPr>
              <a:t>Java SE</a:t>
            </a:r>
            <a:r>
              <a:rPr lang="es-ES" sz="1600" dirty="0">
                <a:latin typeface="Arial" panose="020B0604020202020204" pitchFamily="34" charset="0"/>
                <a:cs typeface="Arial" panose="020B0604020202020204" pitchFamily="34" charset="0"/>
              </a:rPr>
              <a:t> y reinicie el instalador IDE de NetBeans.</a:t>
            </a:r>
          </a:p>
          <a:p>
            <a:endParaRPr lang="es-GT" dirty="0"/>
          </a:p>
        </p:txBody>
      </p:sp>
      <p:pic>
        <p:nvPicPr>
          <p:cNvPr id="5" name="Imagen 4"/>
          <p:cNvPicPr>
            <a:picLocks noChangeAspect="1"/>
          </p:cNvPicPr>
          <p:nvPr/>
        </p:nvPicPr>
        <p:blipFill>
          <a:blip r:embed="rId3"/>
          <a:stretch>
            <a:fillRect/>
          </a:stretch>
        </p:blipFill>
        <p:spPr>
          <a:xfrm>
            <a:off x="6244390" y="733927"/>
            <a:ext cx="5089751" cy="4842709"/>
          </a:xfrm>
          <a:prstGeom prst="rect">
            <a:avLst/>
          </a:prstGeom>
        </p:spPr>
      </p:pic>
    </p:spTree>
    <p:extLst>
      <p:ext uri="{BB962C8B-B14F-4D97-AF65-F5344CB8AC3E}">
        <p14:creationId xmlns:p14="http://schemas.microsoft.com/office/powerpoint/2010/main" val="243982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8779" y="216569"/>
            <a:ext cx="10142621" cy="3513221"/>
          </a:xfrm>
        </p:spPr>
        <p:txBody>
          <a:bodyPr>
            <a:normAutofit/>
          </a:bodyPr>
          <a:lstStyle/>
          <a:p>
            <a:pPr algn="just"/>
            <a:r>
              <a:rPr lang="es-ES" sz="1600" dirty="0">
                <a:latin typeface="Arial" panose="020B0604020202020204" pitchFamily="34" charset="0"/>
                <a:cs typeface="Arial" panose="020B0604020202020204" pitchFamily="34" charset="0"/>
              </a:rPr>
              <a:t>Acepte el directorio de instalación predeterminado para el IDE de NetBeans o especifique otro </a:t>
            </a:r>
            <a:r>
              <a:rPr lang="es-ES" sz="1600" dirty="0" smtClean="0">
                <a:latin typeface="Arial" panose="020B0604020202020204" pitchFamily="34" charset="0"/>
                <a:cs typeface="Arial" panose="020B0604020202020204" pitchFamily="34" charset="0"/>
              </a:rPr>
              <a:t>directorio. Nota</a:t>
            </a:r>
            <a:r>
              <a:rPr lang="es-ES" sz="1600" b="1"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El directorio de instalación debe estar vacío y el perfil de usuario que está utilizando para ejecutar el instalador debe tener permisos de lectura / escritura para este directorio.</a:t>
            </a:r>
          </a:p>
          <a:p>
            <a:pPr algn="just"/>
            <a:r>
              <a:rPr lang="es-ES" sz="1600" dirty="0">
                <a:latin typeface="Arial" panose="020B0604020202020204" pitchFamily="34" charset="0"/>
                <a:cs typeface="Arial" panose="020B0604020202020204" pitchFamily="34" charset="0"/>
              </a:rPr>
              <a:t>(Aplicable solo a </a:t>
            </a:r>
            <a:r>
              <a:rPr lang="es-ES" sz="1600" b="1" dirty="0" err="1">
                <a:latin typeface="Arial" panose="020B0604020202020204" pitchFamily="34" charset="0"/>
                <a:cs typeface="Arial" panose="020B0604020202020204" pitchFamily="34" charset="0"/>
              </a:rPr>
              <a:t>All</a:t>
            </a:r>
            <a:r>
              <a:rPr lang="es-ES" sz="1600" dirty="0">
                <a:latin typeface="Arial" panose="020B0604020202020204" pitchFamily="34" charset="0"/>
                <a:cs typeface="Arial" panose="020B0604020202020204" pitchFamily="34" charset="0"/>
              </a:rPr>
              <a:t> o </a:t>
            </a:r>
            <a:r>
              <a:rPr lang="es-ES" sz="1600" b="1" dirty="0">
                <a:latin typeface="Arial" panose="020B0604020202020204" pitchFamily="34" charset="0"/>
                <a:cs typeface="Arial" panose="020B0604020202020204" pitchFamily="34" charset="0"/>
              </a:rPr>
              <a:t>Java EE</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bundle</a:t>
            </a:r>
            <a:r>
              <a:rPr lang="es-ES" sz="1600" dirty="0">
                <a:latin typeface="Arial" panose="020B0604020202020204" pitchFamily="34" charset="0"/>
                <a:cs typeface="Arial" panose="020B0604020202020204" pitchFamily="34" charset="0"/>
              </a:rPr>
              <a:t>). Acepte la instalación predeterminada de JDK para usar con NetBeans IDE o seleccione una instalación diferente de la lista desplegable. Si el asistente de instalación no encontró una instalación JDK compatible para usar con NetBeans IDE, su JDK no está instalado en la ubicación predeterminada. En este caso, especifique la ruta a un JDK instalado y haga clic en Siguiente, o cancele la instalación actual. Después de instalar la versión JDK requerida, puede reiniciar la </a:t>
            </a:r>
            <a:r>
              <a:rPr lang="es-ES" sz="1600" dirty="0" smtClean="0">
                <a:latin typeface="Arial" panose="020B0604020202020204" pitchFamily="34" charset="0"/>
                <a:cs typeface="Arial" panose="020B0604020202020204" pitchFamily="34" charset="0"/>
              </a:rPr>
              <a:t>instalación. Nota</a:t>
            </a:r>
            <a:r>
              <a:rPr lang="es-ES" sz="1600" b="1"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Si la versión JDK es anterior a la recomendada JDK 8, descargue e instale la última actualización JDK desde </a:t>
            </a:r>
            <a:r>
              <a:rPr lang="es-ES" sz="1600" dirty="0">
                <a:latin typeface="Arial" panose="020B0604020202020204" pitchFamily="34" charset="0"/>
                <a:cs typeface="Arial" panose="020B0604020202020204" pitchFamily="34" charset="0"/>
                <a:hlinkClick r:id="rId2"/>
              </a:rPr>
              <a:t>la</a:t>
            </a:r>
            <a:r>
              <a:rPr lang="es-ES" sz="1600" dirty="0">
                <a:latin typeface="Arial" panose="020B0604020202020204" pitchFamily="34" charset="0"/>
                <a:cs typeface="Arial" panose="020B0604020202020204" pitchFamily="34" charset="0"/>
              </a:rPr>
              <a:t> página de </a:t>
            </a:r>
            <a:r>
              <a:rPr lang="es-ES" sz="1600" dirty="0">
                <a:latin typeface="Arial" panose="020B0604020202020204" pitchFamily="34" charset="0"/>
                <a:cs typeface="Arial" panose="020B0604020202020204" pitchFamily="34" charset="0"/>
                <a:hlinkClick r:id="rId2"/>
              </a:rPr>
              <a:t>descargas</a:t>
            </a:r>
            <a:r>
              <a:rPr lang="es-ES" sz="1600" dirty="0">
                <a:latin typeface="Arial" panose="020B0604020202020204" pitchFamily="34" charset="0"/>
                <a:cs typeface="Arial" panose="020B0604020202020204" pitchFamily="34" charset="0"/>
              </a:rPr>
              <a:t> de </a:t>
            </a:r>
            <a:r>
              <a:rPr lang="es-ES" sz="1600" dirty="0">
                <a:latin typeface="Arial" panose="020B0604020202020204" pitchFamily="34" charset="0"/>
                <a:cs typeface="Arial" panose="020B0604020202020204" pitchFamily="34" charset="0"/>
                <a:hlinkClick r:id="rId2"/>
              </a:rPr>
              <a:t>Java SE</a:t>
            </a:r>
            <a:r>
              <a:rPr lang="es-ES" sz="1600" dirty="0">
                <a:latin typeface="Arial" panose="020B0604020202020204" pitchFamily="34" charset="0"/>
                <a:cs typeface="Arial" panose="020B0604020202020204" pitchFamily="34" charset="0"/>
              </a:rPr>
              <a:t> y reinicie el instalador IDE de NetBeans.</a:t>
            </a:r>
          </a:p>
          <a:p>
            <a:endParaRPr lang="es-GT" dirty="0"/>
          </a:p>
        </p:txBody>
      </p:sp>
      <p:pic>
        <p:nvPicPr>
          <p:cNvPr id="5" name="Imagen 4"/>
          <p:cNvPicPr>
            <a:picLocks noChangeAspect="1"/>
          </p:cNvPicPr>
          <p:nvPr/>
        </p:nvPicPr>
        <p:blipFill>
          <a:blip r:embed="rId3"/>
          <a:stretch>
            <a:fillRect/>
          </a:stretch>
        </p:blipFill>
        <p:spPr>
          <a:xfrm>
            <a:off x="2773279" y="3164305"/>
            <a:ext cx="6713620" cy="3555332"/>
          </a:xfrm>
          <a:prstGeom prst="rect">
            <a:avLst/>
          </a:prstGeom>
        </p:spPr>
      </p:pic>
    </p:spTree>
    <p:extLst>
      <p:ext uri="{BB962C8B-B14F-4D97-AF65-F5344CB8AC3E}">
        <p14:creationId xmlns:p14="http://schemas.microsoft.com/office/powerpoint/2010/main" val="3647278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1657732"/>
            <a:ext cx="10178322" cy="1492132"/>
          </a:xfrm>
        </p:spPr>
        <p:txBody>
          <a:bodyPr/>
          <a:lstStyle/>
          <a:p>
            <a:pPr algn="ctr"/>
            <a:r>
              <a:rPr lang="nl-NL" dirty="0"/>
              <a:t>Instalación de </a:t>
            </a:r>
            <a:r>
              <a:rPr lang="nl-NL" dirty="0" smtClean="0"/>
              <a:t>ireport en </a:t>
            </a:r>
            <a:r>
              <a:rPr lang="nl-NL" dirty="0"/>
              <a:t>Windows</a:t>
            </a:r>
            <a:endParaRPr lang="es-GT" dirty="0"/>
          </a:p>
        </p:txBody>
      </p:sp>
      <p:pic>
        <p:nvPicPr>
          <p:cNvPr id="4" name="Picture 12" descr="Ireport no abre - NullPointerExce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618" y="3621503"/>
            <a:ext cx="3904694" cy="2165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28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491916" y="663202"/>
            <a:ext cx="399448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01:</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Descargamos el instalador de la aplicación, así que nos vamos al siguiente link </a:t>
            </a:r>
            <a:r>
              <a:rPr kumimoji="0" lang="es-GT" altLang="es-GT" sz="1600" b="0" i="0" u="none" strike="noStrike" cap="none" normalizeH="0" baseline="0" dirty="0" smtClean="0">
                <a:ln>
                  <a:noFill/>
                </a:ln>
                <a:solidFill>
                  <a:srgbClr val="771100"/>
                </a:solidFill>
                <a:effectLst/>
                <a:latin typeface="Arial" panose="020B0604020202020204" pitchFamily="34" charset="0"/>
                <a:ea typeface="Times New Roman" panose="02020603050405020304" pitchFamily="18" charset="0"/>
                <a:cs typeface="Arial" panose="020B0604020202020204" pitchFamily="34" charset="0"/>
                <a:hlinkClick r:id="rId2"/>
              </a:rPr>
              <a:t>http://community.jaspersoft.com/project/ireport-designer</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que nos muestra la siguiente página:</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pic>
        <p:nvPicPr>
          <p:cNvPr id="3076" name="Imagen 16" descr="https://1.bp.blogspot.com/-JoMsGyzkwVI/U-J9ZcdPHjI/AAAAAAAAAkU/8V_iRcXwnfU/s1600/01.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95" y="2358025"/>
            <a:ext cx="4572925" cy="42479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1491916" y="6511591"/>
            <a:ext cx="9330572"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GT"/>
          </a:p>
        </p:txBody>
      </p:sp>
      <p:sp>
        <p:nvSpPr>
          <p:cNvPr id="8" name="Rectangle 8"/>
          <p:cNvSpPr>
            <a:spLocks noChangeArrowheads="1"/>
          </p:cNvSpPr>
          <p:nvPr/>
        </p:nvSpPr>
        <p:spPr bwMode="auto">
          <a:xfrm>
            <a:off x="5775620" y="728019"/>
            <a:ext cx="583020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02:</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Damos clic en el botón verde </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r>
              <a:rPr kumimoji="0" lang="es-GT" altLang="es-GT" sz="1600" b="0" i="1" u="none" strike="noStrike" cap="none" normalizeH="0" baseline="0" dirty="0"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Down load iReport Designer</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que nos muestra la siguiente página:</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pic>
        <p:nvPicPr>
          <p:cNvPr id="3079" name="Imagen 15" descr="https://3.bp.blogspot.com/-DvAmhfdqR2A/U-J-HxE_YFI/AAAAAAAAAkc/6Hps8teUpW8/s1600/02.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1112" y="2417393"/>
            <a:ext cx="4739140" cy="41885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7214991" y="53203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850444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106738" y="370557"/>
            <a:ext cx="980343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03:</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Del lado izquierdo, sobre la sección </a:t>
            </a:r>
            <a:r>
              <a:rPr kumimoji="0" lang="es-GT" altLang="es-GT" sz="1600" b="0" i="1" u="none" strike="noStrike" cap="none" normalizeH="0" baseline="0" dirty="0" err="1"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Community</a:t>
            </a:r>
            <a:r>
              <a:rPr kumimoji="0" lang="es-GT" altLang="es-GT" sz="1600" b="0" i="1" u="none" strike="noStrike" cap="none" normalizeH="0" baseline="0" dirty="0"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 </a:t>
            </a:r>
            <a:r>
              <a:rPr kumimoji="0" lang="es-GT" altLang="es-GT" sz="1600" b="0" i="1" u="none" strike="noStrike" cap="none" normalizeH="0" baseline="0" dirty="0" err="1"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Editions</a:t>
            </a:r>
            <a:r>
              <a:rPr kumimoji="0" lang="es-GT" altLang="es-GT" sz="1600" b="0" i="0" u="none" strike="noStrike" cap="none" normalizeH="0" baseline="0" dirty="0"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 nos desplazamos hasta donde dice </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iReport Designer</a:t>
            </a:r>
            <a:r>
              <a:rPr kumimoji="0" lang="es-GT" altLang="es-GT" sz="1600" b="0" i="0" u="none" strike="noStrike" cap="none" normalizeH="0" baseline="0" dirty="0"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 damos click en </a:t>
            </a:r>
            <a:r>
              <a:rPr kumimoji="0" lang="es-GT" altLang="es-GT" sz="1600" b="0" i="0" u="none" strike="noStrike" cap="none" normalizeH="0" baseline="0" dirty="0" err="1"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Download</a:t>
            </a:r>
            <a:r>
              <a:rPr kumimoji="0" lang="es-GT" altLang="es-GT" sz="1600" b="0" i="0" u="none" strike="noStrike" cap="none" normalizeH="0" baseline="0" dirty="0" smtClean="0">
                <a:ln>
                  <a:noFill/>
                </a:ln>
                <a:solidFill>
                  <a:srgbClr val="2B2622"/>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4097" name="Imagen 14" descr="https://2.bp.blogspot.com/-HEtOzLs4wik/U-J-36h6agI/AAAAAAAAAko/jIuScgh6saE/s1600/Sin+t%C3%ADtulo.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892" y="1399305"/>
            <a:ext cx="7160439" cy="10740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70202" y="356052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
        <p:nvSpPr>
          <p:cNvPr id="6" name="Rectangle 5"/>
          <p:cNvSpPr>
            <a:spLocks noChangeArrowheads="1"/>
          </p:cNvSpPr>
          <p:nvPr/>
        </p:nvSpPr>
        <p:spPr bwMode="auto">
          <a:xfrm>
            <a:off x="1210984" y="2646972"/>
            <a:ext cx="1046327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04:</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Se nos muestran las opciones de descarga para el </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iReport Designer 5.6.0. </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Recomiendo descargar </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iReport-5.6.0-windows-installer.exe</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pic>
        <p:nvPicPr>
          <p:cNvPr id="4100" name="Imagen 13" descr="https://2.bp.blogspot.com/-FO1VlqwDvqM/U-J_s3HHcqI/AAAAAAAAAkw/f2ckE4GckYo/s1600/04.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1714" y="3508746"/>
            <a:ext cx="4822521" cy="30363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814192" y="619712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1459267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n 12" descr="https://2.bp.blogspot.com/-zxIGpl1i9KQ/U-KAaW5C9dI/AAAAAAAAAk8/4xwrgMjeY6Y/s1600/05.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276" y="223202"/>
            <a:ext cx="380047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n 11" descr="https://2.bp.blogspot.com/-rBqcPxnSnZU/U-KAnAO1E5I/AAAAAAAAAlE/IoF2sk6FwHA/s1600/06.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2264" y="3343337"/>
            <a:ext cx="5774498" cy="31576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464721" y="721865"/>
            <a:ext cx="44492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05:</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Se procederá a iniciar la descarga del instalador.</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1250101" y="3248395"/>
            <a:ext cx="4475311"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06:</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Lo guardamos en el lugar de nuestra preferencia.</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1390389" y="546448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Tree>
    <p:extLst>
      <p:ext uri="{BB962C8B-B14F-4D97-AF65-F5344CB8AC3E}">
        <p14:creationId xmlns:p14="http://schemas.microsoft.com/office/powerpoint/2010/main" val="3980143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Imagen 10" descr="https://4.bp.blogspot.com/-T7c0nD0sMtA/U-KBD_2WWqI/AAAAAAAAAlM/4nrtaRWabNo/s1600/07.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452" y="319773"/>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Imagen 9" descr="https://4.bp.blogspot.com/-RTfl7vT0tfY/U-KBiMuvEYI/AAAAAAAAAlU/pBezgzNXaEg/s1600/08.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5811" y="3240285"/>
            <a:ext cx="4403557" cy="34158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082842" y="551854"/>
            <a:ext cx="541421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07:</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Una vez que tenemos el instalador (</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iReport-5.6.0-windows-installer</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procedemos a ejecutarlo:</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5"/>
          <p:cNvSpPr>
            <a:spLocks noChangeArrowheads="1"/>
          </p:cNvSpPr>
          <p:nvPr/>
        </p:nvSpPr>
        <p:spPr bwMode="auto">
          <a:xfrm>
            <a:off x="0" y="51149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
        <p:nvSpPr>
          <p:cNvPr id="7" name="Rectángulo 6"/>
          <p:cNvSpPr/>
          <p:nvPr/>
        </p:nvSpPr>
        <p:spPr>
          <a:xfrm>
            <a:off x="1175085" y="3240285"/>
            <a:ext cx="4804610" cy="1146211"/>
          </a:xfrm>
          <a:prstGeom prst="rect">
            <a:avLst/>
          </a:prstGeom>
        </p:spPr>
        <p:txBody>
          <a:bodyPr wrap="square">
            <a:spAutoFit/>
          </a:bodyPr>
          <a:lstStyle/>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08:</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Nos aparece la ventana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 Setup"</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la cual nos da la bienvenida al instalador con el mensaje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"Welcome to the iReport 5.6.0 Setup Wizard"</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Damos click en el botón </a:t>
            </a: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Next </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8880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99674" y="504107"/>
            <a:ext cx="4844715" cy="1146211"/>
          </a:xfrm>
          <a:prstGeom prst="rect">
            <a:avLst/>
          </a:prstGeom>
        </p:spPr>
        <p:txBody>
          <a:bodyPr wrap="square">
            <a:spAutoFit/>
          </a:bodyPr>
          <a:lstStyle/>
          <a:p>
            <a:pPr>
              <a:lnSpc>
                <a:spcPct val="107000"/>
              </a:lnSpc>
              <a:spcAft>
                <a:spcPts val="0"/>
              </a:spcAft>
            </a:pP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Paso 09</a:t>
            </a: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Se visualiza ahora la ventana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 Setup - Licence Agreement"</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donde debemos aceptar los términos de la licencia, damos click en el botón </a:t>
            </a: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I </a:t>
            </a:r>
            <a:r>
              <a:rPr lang="es-GT" sz="1600" b="1"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Agree</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n 4" descr="https://3.bp.blogspot.com/-ybxARxZBDLg/U-KChgl05sI/AAAAAAAAAlc/YGAH91XP9Og/s1600/09.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5314" y="239412"/>
            <a:ext cx="4241233" cy="3129430"/>
          </a:xfrm>
          <a:prstGeom prst="rect">
            <a:avLst/>
          </a:prstGeom>
          <a:noFill/>
          <a:ln>
            <a:noFill/>
          </a:ln>
        </p:spPr>
      </p:pic>
      <p:sp>
        <p:nvSpPr>
          <p:cNvPr id="6" name="Rectángulo 5"/>
          <p:cNvSpPr/>
          <p:nvPr/>
        </p:nvSpPr>
        <p:spPr>
          <a:xfrm>
            <a:off x="1050758" y="3862137"/>
            <a:ext cx="5193631" cy="1146211"/>
          </a:xfrm>
          <a:prstGeom prst="rect">
            <a:avLst/>
          </a:prstGeom>
        </p:spPr>
        <p:txBody>
          <a:bodyPr wrap="square">
            <a:spAutoFit/>
          </a:bodyPr>
          <a:lstStyle/>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10:</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Se nos muestra la ventana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 Setup - Choose Components"</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donde se nos indica los componentes que se van a instalar, se deja por default la opción seleccionada. Damos click en el botón </a:t>
            </a: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Next </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Imagen 6" descr="https://1.bp.blogspot.com/-iYPiWpz0LpM/U-KC_3H2iyI/AAAAAAAAAlk/aydO-wD9pGg/s1600/10.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6635314" y="3621505"/>
            <a:ext cx="4481866" cy="3207352"/>
          </a:xfrm>
          <a:prstGeom prst="rect">
            <a:avLst/>
          </a:prstGeom>
          <a:noFill/>
          <a:ln>
            <a:noFill/>
          </a:ln>
        </p:spPr>
      </p:pic>
    </p:spTree>
    <p:extLst>
      <p:ext uri="{BB962C8B-B14F-4D97-AF65-F5344CB8AC3E}">
        <p14:creationId xmlns:p14="http://schemas.microsoft.com/office/powerpoint/2010/main" val="3689230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53152" y="763734"/>
            <a:ext cx="5936787"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Paso 11:</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La siguiente ventana </a:t>
            </a:r>
            <a:r>
              <a:rPr kumimoji="0" lang="es-GT" altLang="es-GT" sz="1600" b="0" i="1"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"iReport 5.6.0 Setup - Choose Install Location"</a:t>
            </a:r>
            <a:r>
              <a:rPr kumimoji="0" lang="es-GT" altLang="es-GT" sz="16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 nos muestra el folder destino donde se instalara la aplicación. Damos click en el botón </a:t>
            </a:r>
            <a:r>
              <a:rPr kumimoji="0" lang="es-GT" altLang="es-GT" sz="1600" b="1"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cs typeface="Arial" panose="020B0604020202020204" pitchFamily="34" charset="0"/>
              </a:rPr>
              <a:t>Next </a:t>
            </a:r>
            <a:endParaRPr kumimoji="0" lang="es-GT" altLang="es-GT"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GT" altLang="es-GT"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7169" name="Imagen 6" descr="https://4.bp.blogspot.com/-adbxjM27KDI/U-KDbbuthxI/AAAAAAAAAls/oRB2arn8jw4/s1600/1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122" y="285852"/>
            <a:ext cx="3810000" cy="2971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612232" y="4620126"/>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GT"/>
          </a:p>
        </p:txBody>
      </p:sp>
      <p:sp>
        <p:nvSpPr>
          <p:cNvPr id="6" name="Rectángulo 5"/>
          <p:cNvSpPr/>
          <p:nvPr/>
        </p:nvSpPr>
        <p:spPr>
          <a:xfrm>
            <a:off x="1253153" y="3418988"/>
            <a:ext cx="6096000" cy="1179105"/>
          </a:xfrm>
          <a:prstGeom prst="rect">
            <a:avLst/>
          </a:prstGeom>
        </p:spPr>
        <p:txBody>
          <a:bodyPr>
            <a:spAutoFit/>
          </a:bodyPr>
          <a:lstStyle/>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12:</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La siguiente ventana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 Setup - Choose </a:t>
            </a:r>
            <a:r>
              <a:rPr lang="es-GT" sz="1600"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Start</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GT" sz="1600"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Menu</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 Folder"</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nos da la opción de elegir el </a:t>
            </a:r>
            <a:r>
              <a:rPr lang="es-GT" sz="1600"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Start</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GT" sz="1600"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Menu</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 folder</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donde se crearan los accesos directos de la aplicación, dejamos la opción por default. Damos click en el botón </a:t>
            </a: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Install</a:t>
            </a:r>
            <a:r>
              <a:rPr lang="es-GT" sz="1600" dirty="0" smtClean="0">
                <a:latin typeface="Arial" panose="020B0604020202020204" pitchFamily="34" charset="0"/>
                <a:ea typeface="Times New Roman" panose="02020603050405020304" pitchFamily="18" charset="0"/>
                <a:cs typeface="Arial" panose="020B0604020202020204" pitchFamily="34" charset="0"/>
              </a:rPr>
              <a:t>.</a:t>
            </a:r>
            <a:r>
              <a:rPr lang="es-GT"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s-G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descr="https://3.bp.blogspot.com/-wMFIuiJ0hbA/U-KD_qvBORI/AAAAAAAAAl0/wZGCJg91oVg/s1600/12.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7574932" y="3711810"/>
            <a:ext cx="3806190" cy="2966720"/>
          </a:xfrm>
          <a:prstGeom prst="rect">
            <a:avLst/>
          </a:prstGeom>
          <a:noFill/>
          <a:ln>
            <a:noFill/>
          </a:ln>
        </p:spPr>
      </p:pic>
    </p:spTree>
    <p:extLst>
      <p:ext uri="{BB962C8B-B14F-4D97-AF65-F5344CB8AC3E}">
        <p14:creationId xmlns:p14="http://schemas.microsoft.com/office/powerpoint/2010/main" val="1996976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19825" y="560474"/>
            <a:ext cx="6096000" cy="1133002"/>
          </a:xfrm>
          <a:prstGeom prst="rect">
            <a:avLst/>
          </a:prstGeom>
        </p:spPr>
        <p:txBody>
          <a:bodyPr>
            <a:spAutoFit/>
          </a:bodyPr>
          <a:lstStyle/>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13:</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Aparece la ventana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 Setup - </a:t>
            </a:r>
            <a:r>
              <a:rPr lang="es-GT" sz="1600"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Installing</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donde se nos indica que esperemos mientras la aplicación es instalada al mismo tiempo que nos muestra el progreso de dicha instalación.</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5" name="Imagen 4" descr="https://2.bp.blogspot.com/-RAi4cgYnoqE/U-N36S1643I/AAAAAAAAAmE/tEoerRfbuG0/s1600/13.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800401" y="404938"/>
            <a:ext cx="3806190" cy="2966720"/>
          </a:xfrm>
          <a:prstGeom prst="rect">
            <a:avLst/>
          </a:prstGeom>
          <a:noFill/>
          <a:ln>
            <a:noFill/>
          </a:ln>
        </p:spPr>
      </p:pic>
      <p:sp>
        <p:nvSpPr>
          <p:cNvPr id="6" name="Rectángulo 5"/>
          <p:cNvSpPr/>
          <p:nvPr/>
        </p:nvSpPr>
        <p:spPr>
          <a:xfrm>
            <a:off x="1519825" y="3199822"/>
            <a:ext cx="6096000" cy="1475469"/>
          </a:xfrm>
          <a:prstGeom prst="rect">
            <a:avLst/>
          </a:prstGeom>
        </p:spPr>
        <p:txBody>
          <a:bodyPr>
            <a:spAutoFit/>
          </a:bodyPr>
          <a:lstStyle/>
          <a:p>
            <a:pPr algn="ctr">
              <a:lnSpc>
                <a:spcPct val="107000"/>
              </a:lnSpc>
              <a:spcAft>
                <a:spcPts val="0"/>
              </a:spcAft>
            </a:pPr>
            <a:r>
              <a:rPr lang="es-GT"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s-GT"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14:</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Finalmente (al fin!!) aparece la ventana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 Setup - </a:t>
            </a:r>
            <a:r>
              <a:rPr lang="es-GT" sz="1600" i="1" dirty="0" err="1">
                <a:solidFill>
                  <a:srgbClr val="333333"/>
                </a:solidFill>
                <a:latin typeface="Arial" panose="020B0604020202020204" pitchFamily="34" charset="0"/>
                <a:ea typeface="Times New Roman" panose="02020603050405020304" pitchFamily="18" charset="0"/>
                <a:cs typeface="Arial" panose="020B0604020202020204" pitchFamily="34" charset="0"/>
              </a:rPr>
              <a:t>Completing</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 the iReport 5.6.0 Setup Wizard"</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la cual no</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s </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indica que la aplicación ha sido instalada en nuestra computadora. Damos click en el botón </a:t>
            </a:r>
            <a:r>
              <a:rPr lang="es-GT" sz="1600"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Finish</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Imagen 6" descr="https://2.bp.blogspot.com/-FWOOgr3IZtc/U-N4-iEm5-I/AAAAAAAAAmM/XkNBUwWmVbM/s1600/14.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7800401" y="3701719"/>
            <a:ext cx="3806190" cy="2966720"/>
          </a:xfrm>
          <a:prstGeom prst="rect">
            <a:avLst/>
          </a:prstGeom>
          <a:noFill/>
          <a:ln>
            <a:noFill/>
          </a:ln>
        </p:spPr>
      </p:pic>
    </p:spTree>
    <p:extLst>
      <p:ext uri="{BB962C8B-B14F-4D97-AF65-F5344CB8AC3E}">
        <p14:creationId xmlns:p14="http://schemas.microsoft.com/office/powerpoint/2010/main" val="252890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4400" dirty="0" smtClean="0"/>
              <a:t>Programas</a:t>
            </a:r>
            <a:r>
              <a:rPr lang="es-ES" dirty="0" smtClean="0"/>
              <a:t> </a:t>
            </a:r>
            <a:endParaRPr lang="es-GT" dirty="0"/>
          </a:p>
        </p:txBody>
      </p:sp>
      <p:sp>
        <p:nvSpPr>
          <p:cNvPr id="3" name="Marcador de contenido 2"/>
          <p:cNvSpPr>
            <a:spLocks noGrp="1"/>
          </p:cNvSpPr>
          <p:nvPr>
            <p:ph idx="1"/>
          </p:nvPr>
        </p:nvSpPr>
        <p:spPr>
          <a:xfrm>
            <a:off x="1251678" y="1600202"/>
            <a:ext cx="10178322" cy="3380873"/>
          </a:xfrm>
        </p:spPr>
        <p:txBody>
          <a:bodyPr>
            <a:normAutofit fontScale="77500" lnSpcReduction="20000"/>
          </a:bodyPr>
          <a:lstStyle/>
          <a:p>
            <a:r>
              <a:rPr lang="es-ES" dirty="0" smtClean="0">
                <a:latin typeface="Arial" panose="020B0604020202020204" pitchFamily="34" charset="0"/>
                <a:cs typeface="Arial" panose="020B0604020202020204" pitchFamily="34" charset="0"/>
              </a:rPr>
              <a:t>Mysql</a:t>
            </a:r>
          </a:p>
          <a:p>
            <a:pPr marL="0" indent="0">
              <a:buNone/>
            </a:pPr>
            <a:r>
              <a:rPr lang="es-ES" dirty="0">
                <a:latin typeface="Arial" panose="020B0604020202020204" pitchFamily="34" charset="0"/>
                <a:cs typeface="Arial" panose="020B0604020202020204" pitchFamily="34" charset="0"/>
              </a:rPr>
              <a:t>E</a:t>
            </a:r>
            <a:r>
              <a:rPr lang="es-ES" dirty="0" smtClean="0">
                <a:latin typeface="Arial" panose="020B0604020202020204" pitchFamily="34" charset="0"/>
                <a:cs typeface="Arial" panose="020B0604020202020204" pitchFamily="34" charset="0"/>
              </a:rPr>
              <a:t>s </a:t>
            </a:r>
            <a:r>
              <a:rPr lang="es-ES" dirty="0">
                <a:latin typeface="Arial" panose="020B0604020202020204" pitchFamily="34" charset="0"/>
                <a:cs typeface="Arial" panose="020B0604020202020204" pitchFamily="34" charset="0"/>
              </a:rPr>
              <a:t>un sistema de gestión de bases de datos relacional </a:t>
            </a:r>
            <a:r>
              <a:rPr lang="es-ES" dirty="0" smtClean="0">
                <a:latin typeface="Arial" panose="020B0604020202020204" pitchFamily="34" charset="0"/>
                <a:cs typeface="Arial" panose="020B0604020202020204" pitchFamily="34" charset="0"/>
              </a:rPr>
              <a:t>desarrollado</a:t>
            </a:r>
          </a:p>
          <a:p>
            <a:r>
              <a:rPr lang="es-ES" dirty="0" err="1" smtClean="0">
                <a:latin typeface="Arial" panose="020B0604020202020204" pitchFamily="34" charset="0"/>
                <a:cs typeface="Arial" panose="020B0604020202020204" pitchFamily="34" charset="0"/>
              </a:rPr>
              <a:t>Netbeans</a:t>
            </a:r>
            <a:r>
              <a:rPr lang="es-ES" dirty="0" smtClean="0">
                <a:latin typeface="Arial" panose="020B0604020202020204" pitchFamily="34" charset="0"/>
                <a:cs typeface="Arial" panose="020B0604020202020204" pitchFamily="34" charset="0"/>
              </a:rPr>
              <a:t> </a:t>
            </a:r>
          </a:p>
          <a:p>
            <a:pPr marL="0" indent="0">
              <a:buNone/>
            </a:pPr>
            <a:r>
              <a:rPr lang="es-ES" dirty="0">
                <a:latin typeface="Arial" panose="020B0604020202020204" pitchFamily="34" charset="0"/>
                <a:cs typeface="Arial" panose="020B0604020202020204" pitchFamily="34" charset="0"/>
              </a:rPr>
              <a:t>E</a:t>
            </a:r>
            <a:r>
              <a:rPr lang="es-ES" dirty="0" smtClean="0">
                <a:latin typeface="Arial" panose="020B0604020202020204" pitchFamily="34" charset="0"/>
                <a:cs typeface="Arial" panose="020B0604020202020204" pitchFamily="34" charset="0"/>
              </a:rPr>
              <a:t>s </a:t>
            </a:r>
            <a:r>
              <a:rPr lang="es-ES" dirty="0">
                <a:latin typeface="Arial" panose="020B0604020202020204" pitchFamily="34" charset="0"/>
                <a:cs typeface="Arial" panose="020B0604020202020204" pitchFamily="34" charset="0"/>
              </a:rPr>
              <a:t>un entorno de desarrollo integrado libre, hecho principalmente para el lenguaje de programación Java.</a:t>
            </a:r>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Ireport </a:t>
            </a:r>
          </a:p>
          <a:p>
            <a:pPr marL="0" indent="0">
              <a:buNone/>
            </a:pPr>
            <a:r>
              <a:rPr lang="es-ES" dirty="0">
                <a:latin typeface="Arial" panose="020B0604020202020204" pitchFamily="34" charset="0"/>
                <a:cs typeface="Arial" panose="020B0604020202020204" pitchFamily="34" charset="0"/>
              </a:rPr>
              <a:t>E</a:t>
            </a:r>
            <a:r>
              <a:rPr lang="es-ES" dirty="0" smtClean="0">
                <a:latin typeface="Arial" panose="020B0604020202020204" pitchFamily="34" charset="0"/>
                <a:cs typeface="Arial" panose="020B0604020202020204" pitchFamily="34" charset="0"/>
              </a:rPr>
              <a:t>s </a:t>
            </a:r>
            <a:r>
              <a:rPr lang="es-ES" dirty="0">
                <a:latin typeface="Arial" panose="020B0604020202020204" pitchFamily="34" charset="0"/>
                <a:cs typeface="Arial" panose="020B0604020202020204" pitchFamily="34" charset="0"/>
              </a:rPr>
              <a:t>una biblioteca de creación de informes que tiene la habilidad de entregar contenido enriquecido al monitor, a la impresora o a ficheros PDF, HTML, XLS, CSV y XML</a:t>
            </a:r>
            <a:endParaRPr lang="es-ES" dirty="0" smtClean="0">
              <a:latin typeface="Arial" panose="020B0604020202020204" pitchFamily="34" charset="0"/>
              <a:cs typeface="Arial" panose="020B0604020202020204" pitchFamily="34" charset="0"/>
            </a:endParaRPr>
          </a:p>
          <a:p>
            <a:r>
              <a:rPr lang="es-ES" dirty="0" smtClean="0">
                <a:latin typeface="Arial" panose="020B0604020202020204" pitchFamily="34" charset="0"/>
                <a:cs typeface="Arial" panose="020B0604020202020204" pitchFamily="34" charset="0"/>
              </a:rPr>
              <a:t>Java </a:t>
            </a:r>
            <a:r>
              <a:rPr lang="es-ES" dirty="0" err="1" smtClean="0">
                <a:latin typeface="Arial" panose="020B0604020202020204" pitchFamily="34" charset="0"/>
                <a:cs typeface="Arial" panose="020B0604020202020204" pitchFamily="34" charset="0"/>
              </a:rPr>
              <a:t>Fx</a:t>
            </a:r>
            <a:r>
              <a:rPr lang="es-ES" dirty="0" smtClean="0">
                <a:latin typeface="Arial" panose="020B0604020202020204" pitchFamily="34" charset="0"/>
                <a:cs typeface="Arial" panose="020B0604020202020204" pitchFamily="34" charset="0"/>
              </a:rPr>
              <a:t> 2.0</a:t>
            </a:r>
          </a:p>
          <a:p>
            <a:r>
              <a:rPr lang="es-ES" dirty="0">
                <a:latin typeface="Arial" panose="020B0604020202020204" pitchFamily="34" charset="0"/>
                <a:cs typeface="Arial" panose="020B0604020202020204" pitchFamily="34" charset="0"/>
              </a:rPr>
              <a:t>es una familia de productos y tecnologías de Oracle </a:t>
            </a:r>
            <a:r>
              <a:rPr lang="es-ES" dirty="0" smtClean="0">
                <a:latin typeface="Arial" panose="020B0604020202020204" pitchFamily="34" charset="0"/>
                <a:cs typeface="Arial" panose="020B0604020202020204" pitchFamily="34" charset="0"/>
              </a:rPr>
              <a:t>Corporación, </a:t>
            </a:r>
            <a:r>
              <a:rPr lang="es-ES" dirty="0">
                <a:latin typeface="Arial" panose="020B0604020202020204" pitchFamily="34" charset="0"/>
                <a:cs typeface="Arial" panose="020B0604020202020204" pitchFamily="34" charset="0"/>
              </a:rPr>
              <a:t>para la creación de </a:t>
            </a:r>
            <a:r>
              <a:rPr lang="es-ES" dirty="0" err="1">
                <a:latin typeface="Arial" panose="020B0604020202020204" pitchFamily="34" charset="0"/>
                <a:cs typeface="Arial" panose="020B0604020202020204" pitchFamily="34" charset="0"/>
              </a:rPr>
              <a:t>Rich</a:t>
            </a:r>
            <a:r>
              <a:rPr lang="es-ES" dirty="0">
                <a:latin typeface="Arial" panose="020B0604020202020204" pitchFamily="34" charset="0"/>
                <a:cs typeface="Arial" panose="020B0604020202020204" pitchFamily="34" charset="0"/>
              </a:rPr>
              <a:t> Internet Applications, esto es, aplicaciones web que tienen las características y capacidades de aplicaciones de escritorio, incluyendo aplicaciones multimedia interactivas</a:t>
            </a:r>
            <a:endParaRPr lang="es-ES" dirty="0" smtClean="0">
              <a:latin typeface="Arial" panose="020B0604020202020204" pitchFamily="34" charset="0"/>
              <a:cs typeface="Arial" panose="020B0604020202020204" pitchFamily="34" charset="0"/>
            </a:endParaRPr>
          </a:p>
        </p:txBody>
      </p:sp>
      <p:pic>
        <p:nvPicPr>
          <p:cNvPr id="4" name="Picture 8" descr="MYSQL, ¡¿MYSQQUÉ?! – Su Sys Adm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000" y="4981075"/>
            <a:ext cx="2165509" cy="10393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Que es NetBeans - Portafolio Netbea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224" y="5025318"/>
            <a:ext cx="2600445" cy="14302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report no abre - NullPointerExcep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902" y="5239113"/>
            <a:ext cx="1807771" cy="1002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ener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1906" y="4697119"/>
            <a:ext cx="2046204" cy="180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96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81648" y="441347"/>
            <a:ext cx="9679253" cy="639021"/>
          </a:xfrm>
          <a:prstGeom prst="rect">
            <a:avLst/>
          </a:prstGeom>
        </p:spPr>
        <p:txBody>
          <a:bodyPr wrap="none">
            <a:spAutoFit/>
          </a:bodyPr>
          <a:lstStyle/>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15:</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luego de  que halla terminado la instalación debe de </a:t>
            </a:r>
            <a:r>
              <a:rPr lang="es-GT" sz="1600"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daler</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click derecho solo el acceso directo </a:t>
            </a:r>
          </a:p>
          <a:p>
            <a:pPr algn="just">
              <a:lnSpc>
                <a:spcPct val="107000"/>
              </a:lnSpc>
              <a:spcAft>
                <a:spcPts val="0"/>
              </a:spcAft>
            </a:pPr>
            <a:r>
              <a:rPr lang="es-ES" dirty="0" smtClean="0">
                <a:effectLst/>
                <a:latin typeface="Calibri" panose="020F0502020204030204" pitchFamily="34" charset="0"/>
                <a:ea typeface="Calibri" panose="020F0502020204030204" pitchFamily="34" charset="0"/>
                <a:cs typeface="Times New Roman" panose="02020603050405020304" pitchFamily="18" charset="0"/>
              </a:rPr>
              <a:t>Y buscar  la opción Propiedades</a:t>
            </a:r>
            <a:endParaRPr lang="es-G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rotWithShape="1">
          <a:blip r:embed="rId2"/>
          <a:srcRect l="25077" t="3850" r="3944" b="5253"/>
          <a:stretch/>
        </p:blipFill>
        <p:spPr>
          <a:xfrm>
            <a:off x="8217075" y="917530"/>
            <a:ext cx="2480153" cy="3432131"/>
          </a:xfrm>
          <a:prstGeom prst="rect">
            <a:avLst/>
          </a:prstGeom>
        </p:spPr>
      </p:pic>
      <p:sp>
        <p:nvSpPr>
          <p:cNvPr id="7" name="Rectángulo 6"/>
          <p:cNvSpPr/>
          <p:nvPr/>
        </p:nvSpPr>
        <p:spPr>
          <a:xfrm>
            <a:off x="1381648" y="2731460"/>
            <a:ext cx="4904331" cy="605935"/>
          </a:xfrm>
          <a:prstGeom prst="rect">
            <a:avLst/>
          </a:prstGeom>
        </p:spPr>
        <p:txBody>
          <a:bodyPr wrap="square">
            <a:spAutoFit/>
          </a:bodyPr>
          <a:lstStyle/>
          <a:p>
            <a:pPr algn="just">
              <a:lnSpc>
                <a:spcPct val="107000"/>
              </a:lnSpc>
              <a:spcAft>
                <a:spcPts val="0"/>
              </a:spcAft>
            </a:pP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Paso16</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:Ya en la ventana de propiedades buscarnos abrir ubicación y la seleccionamos </a:t>
            </a:r>
            <a:endParaRPr lang="es-G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a:blip r:embed="rId3"/>
          <a:stretch>
            <a:fillRect/>
          </a:stretch>
        </p:blipFill>
        <p:spPr>
          <a:xfrm>
            <a:off x="1659603" y="3622645"/>
            <a:ext cx="5705702" cy="3035271"/>
          </a:xfrm>
          <a:prstGeom prst="rect">
            <a:avLst/>
          </a:prstGeom>
        </p:spPr>
      </p:pic>
    </p:spTree>
    <p:extLst>
      <p:ext uri="{BB962C8B-B14F-4D97-AF65-F5344CB8AC3E}">
        <p14:creationId xmlns:p14="http://schemas.microsoft.com/office/powerpoint/2010/main" val="1017420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82273" y="727295"/>
            <a:ext cx="9816620" cy="619272"/>
          </a:xfrm>
          <a:prstGeom prst="rect">
            <a:avLst/>
          </a:prstGeom>
        </p:spPr>
        <p:txBody>
          <a:bodyPr wrap="square">
            <a:spAutoFit/>
          </a:bodyPr>
          <a:lstStyle/>
          <a:p>
            <a:pPr algn="just">
              <a:lnSpc>
                <a:spcPct val="107000"/>
              </a:lnSpc>
              <a:spcAft>
                <a:spcPts val="0"/>
              </a:spcAft>
            </a:pP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Paso17</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ya en la ubicación de los archivos buscamos el apartado de </a:t>
            </a:r>
            <a:r>
              <a:rPr lang="es-GT" sz="1600"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Ireport</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el la barra superior y lo seleccionamos  </a:t>
            </a:r>
            <a:endParaRPr lang="es-G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2518137" y="1610037"/>
            <a:ext cx="6354062" cy="266737"/>
          </a:xfrm>
          <a:prstGeom prst="rect">
            <a:avLst/>
          </a:prstGeom>
        </p:spPr>
      </p:pic>
      <p:sp>
        <p:nvSpPr>
          <p:cNvPr id="6" name="Rectángulo 5"/>
          <p:cNvSpPr/>
          <p:nvPr/>
        </p:nvSpPr>
        <p:spPr>
          <a:xfrm>
            <a:off x="1682272" y="2117828"/>
            <a:ext cx="9929355" cy="915635"/>
          </a:xfrm>
          <a:prstGeom prst="rect">
            <a:avLst/>
          </a:prstGeom>
        </p:spPr>
        <p:txBody>
          <a:bodyPr wrap="square">
            <a:spAutoFit/>
          </a:bodyPr>
          <a:lstStyle/>
          <a:p>
            <a:pPr algn="just">
              <a:lnSpc>
                <a:spcPct val="107000"/>
              </a:lnSpc>
              <a:spcAft>
                <a:spcPts val="0"/>
              </a:spcAft>
            </a:pP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Paso 18</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Luego  buscamos la carpeta con nombre de etc  y veremos  un archivo con el nombre de  </a:t>
            </a:r>
            <a:r>
              <a:rPr lang="es-GT" sz="1600"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ireport.conf</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a:t>
            </a:r>
          </a:p>
          <a:p>
            <a:pPr algn="just">
              <a:lnSpc>
                <a:spcPct val="107000"/>
              </a:lnSpc>
              <a:spcAft>
                <a:spcPts val="0"/>
              </a:spcAft>
            </a:pPr>
            <a:endParaRPr lang="es-G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3029577" y="3424815"/>
            <a:ext cx="5982535" cy="733527"/>
          </a:xfrm>
          <a:prstGeom prst="rect">
            <a:avLst/>
          </a:prstGeom>
        </p:spPr>
      </p:pic>
      <p:sp>
        <p:nvSpPr>
          <p:cNvPr id="8" name="Rectángulo 7"/>
          <p:cNvSpPr/>
          <p:nvPr/>
        </p:nvSpPr>
        <p:spPr>
          <a:xfrm>
            <a:off x="1534047" y="4831829"/>
            <a:ext cx="10077580" cy="915635"/>
          </a:xfrm>
          <a:prstGeom prst="rect">
            <a:avLst/>
          </a:prstGeom>
        </p:spPr>
        <p:txBody>
          <a:bodyPr wrap="square">
            <a:spAutoFit/>
          </a:bodyPr>
          <a:lstStyle/>
          <a:p>
            <a:pPr>
              <a:lnSpc>
                <a:spcPct val="107000"/>
              </a:lnSpc>
              <a:spcAft>
                <a:spcPts val="0"/>
              </a:spcAft>
            </a:pP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Paso 19</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Lo </a:t>
            </a:r>
            <a:r>
              <a:rPr lang="es-GT" sz="1600"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abreiremos</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  agregaremos la siguiente ruta </a:t>
            </a:r>
            <a:r>
              <a:rPr lang="es-GT" sz="1600" dirty="0" err="1" smtClean="0">
                <a:solidFill>
                  <a:srgbClr val="333333"/>
                </a:solidFill>
                <a:latin typeface="Arial" panose="020B0604020202020204" pitchFamily="34" charset="0"/>
                <a:ea typeface="Times New Roman" panose="02020603050405020304" pitchFamily="18" charset="0"/>
                <a:cs typeface="Arial" panose="020B0604020202020204" pitchFamily="34" charset="0"/>
              </a:rPr>
              <a:t>jdkhome</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="C:\Program </a:t>
            </a:r>
            <a:r>
              <a:rPr lang="es-GT" sz="1600"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Files\Java\jdk1.7.0_79“ esto nos servirá para que sea compatible con  nuestro programa</a:t>
            </a:r>
          </a:p>
          <a:p>
            <a:pPr>
              <a:lnSpc>
                <a:spcPct val="107000"/>
              </a:lnSpc>
              <a:spcAft>
                <a:spcPts val="0"/>
              </a:spcAft>
            </a:pPr>
            <a:endParaRPr lang="es-GT"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p:cNvPicPr>
            <a:picLocks noChangeAspect="1"/>
          </p:cNvPicPr>
          <p:nvPr/>
        </p:nvPicPr>
        <p:blipFill>
          <a:blip r:embed="rId4"/>
          <a:stretch>
            <a:fillRect/>
          </a:stretch>
        </p:blipFill>
        <p:spPr>
          <a:xfrm>
            <a:off x="3207778" y="5747464"/>
            <a:ext cx="6230219" cy="523948"/>
          </a:xfrm>
          <a:prstGeom prst="rect">
            <a:avLst/>
          </a:prstGeom>
        </p:spPr>
      </p:pic>
    </p:spTree>
    <p:extLst>
      <p:ext uri="{BB962C8B-B14F-4D97-AF65-F5344CB8AC3E}">
        <p14:creationId xmlns:p14="http://schemas.microsoft.com/office/powerpoint/2010/main" val="3283074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35900" y="469234"/>
            <a:ext cx="10178322" cy="649704"/>
          </a:xfrm>
        </p:spPr>
        <p:txBody>
          <a:bodyPr>
            <a:normAutofit/>
          </a:bodyPr>
          <a:lstStyle/>
          <a:p>
            <a:pPr marL="0" indent="0">
              <a:buNone/>
            </a:pPr>
            <a:r>
              <a:rPr lang="es-ES" sz="1600" b="1" dirty="0" smtClean="0">
                <a:latin typeface="Arial" panose="020B0604020202020204" pitchFamily="34" charset="0"/>
                <a:cs typeface="Arial" panose="020B0604020202020204" pitchFamily="34" charset="0"/>
              </a:rPr>
              <a:t>Paso 20 </a:t>
            </a:r>
            <a:r>
              <a:rPr lang="es-ES" sz="1600" dirty="0" smtClean="0">
                <a:latin typeface="Arial" panose="020B0604020202020204" pitchFamily="34" charset="0"/>
                <a:cs typeface="Arial" panose="020B0604020202020204" pitchFamily="34" charset="0"/>
              </a:rPr>
              <a:t>:ya agregada la rute nueva   lo siguiente  seria  guardar el archivo con el mismo nombre  en el escritorio </a:t>
            </a:r>
            <a:endParaRPr lang="es-GT" sz="1600" dirty="0">
              <a:latin typeface="Arial" panose="020B0604020202020204" pitchFamily="34" charset="0"/>
              <a:cs typeface="Arial" panose="020B0604020202020204" pitchFamily="34" charset="0"/>
            </a:endParaRPr>
          </a:p>
        </p:txBody>
      </p:sp>
      <p:sp>
        <p:nvSpPr>
          <p:cNvPr id="4" name="Marcador de contenido 2"/>
          <p:cNvSpPr txBox="1">
            <a:spLocks/>
          </p:cNvSpPr>
          <p:nvPr/>
        </p:nvSpPr>
        <p:spPr>
          <a:xfrm>
            <a:off x="1335900" y="1792706"/>
            <a:ext cx="6677132" cy="6497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s-ES" sz="1600" b="1" dirty="0" smtClean="0">
                <a:latin typeface="Arial" panose="020B0604020202020204" pitchFamily="34" charset="0"/>
                <a:cs typeface="Arial" panose="020B0604020202020204" pitchFamily="34" charset="0"/>
              </a:rPr>
              <a:t>Paso 22:</a:t>
            </a:r>
            <a:r>
              <a:rPr lang="es-ES" sz="1600" dirty="0" smtClean="0">
                <a:latin typeface="Arial" panose="020B0604020202020204" pitchFamily="34" charset="0"/>
                <a:cs typeface="Arial" panose="020B0604020202020204" pitchFamily="34" charset="0"/>
              </a:rPr>
              <a:t>ya remplazado  regresamos a la ventana de donde abrimos la ubicación  de los archivos y  le daremos aplicar y aceptar </a:t>
            </a:r>
            <a:endParaRPr lang="es-GT" sz="1600" dirty="0">
              <a:latin typeface="Arial" panose="020B0604020202020204" pitchFamily="34" charset="0"/>
              <a:cs typeface="Arial" panose="020B0604020202020204" pitchFamily="34" charset="0"/>
            </a:endParaRPr>
          </a:p>
        </p:txBody>
      </p:sp>
      <p:sp>
        <p:nvSpPr>
          <p:cNvPr id="5" name="Marcador de contenido 2"/>
          <p:cNvSpPr txBox="1">
            <a:spLocks/>
          </p:cNvSpPr>
          <p:nvPr/>
        </p:nvSpPr>
        <p:spPr>
          <a:xfrm>
            <a:off x="1335900" y="1235243"/>
            <a:ext cx="10178322" cy="6497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s-ES" sz="1600" b="1" dirty="0" smtClean="0">
                <a:latin typeface="Arial" panose="020B0604020202020204" pitchFamily="34" charset="0"/>
                <a:cs typeface="Arial" panose="020B0604020202020204" pitchFamily="34" charset="0"/>
              </a:rPr>
              <a:t>Paso 21: </a:t>
            </a:r>
            <a:r>
              <a:rPr lang="es-ES" sz="1600" dirty="0" smtClean="0">
                <a:latin typeface="Arial" panose="020B0604020202020204" pitchFamily="34" charset="0"/>
                <a:cs typeface="Arial" panose="020B0604020202020204" pitchFamily="34" charset="0"/>
              </a:rPr>
              <a:t>Luego lo remplazamos el archivo anterior  con el nuestro  </a:t>
            </a:r>
            <a:endParaRPr lang="es-GT" sz="16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8781541" y="1118938"/>
            <a:ext cx="2247538" cy="3144254"/>
          </a:xfrm>
          <a:prstGeom prst="rect">
            <a:avLst/>
          </a:prstGeom>
        </p:spPr>
      </p:pic>
      <p:sp>
        <p:nvSpPr>
          <p:cNvPr id="7" name="Rectángulo 6"/>
          <p:cNvSpPr/>
          <p:nvPr/>
        </p:nvSpPr>
        <p:spPr>
          <a:xfrm>
            <a:off x="1335900" y="2798214"/>
            <a:ext cx="3312125" cy="355803"/>
          </a:xfrm>
          <a:prstGeom prst="rect">
            <a:avLst/>
          </a:prstGeom>
        </p:spPr>
        <p:txBody>
          <a:bodyPr wrap="none">
            <a:spAutoFit/>
          </a:bodyPr>
          <a:lstStyle/>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Paso </a:t>
            </a:r>
            <a:r>
              <a:rPr lang="es-GT" sz="1600" b="1" dirty="0" smtClean="0">
                <a:solidFill>
                  <a:srgbClr val="333333"/>
                </a:solidFill>
                <a:latin typeface="Arial" panose="020B0604020202020204" pitchFamily="34" charset="0"/>
                <a:ea typeface="Times New Roman" panose="02020603050405020304" pitchFamily="18" charset="0"/>
                <a:cs typeface="Arial" panose="020B0604020202020204" pitchFamily="34" charset="0"/>
              </a:rPr>
              <a:t>23:</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Disfruta tu </a:t>
            </a:r>
            <a:r>
              <a:rPr lang="es-GT" sz="1600" i="1" dirty="0">
                <a:solidFill>
                  <a:srgbClr val="333333"/>
                </a:solidFill>
                <a:latin typeface="Arial" panose="020B0604020202020204" pitchFamily="34" charset="0"/>
                <a:ea typeface="Times New Roman" panose="02020603050405020304" pitchFamily="18" charset="0"/>
                <a:cs typeface="Arial" panose="020B0604020202020204" pitchFamily="34" charset="0"/>
              </a:rPr>
              <a:t>iReport 5.6.0.</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Imagen 7" descr="https://3.bp.blogspot.com/-ice8UgrDdMU/U-N6KrE87jI/AAAAAAAAAmc/MZ2wGg21K5E/s1600/16.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322378" y="3315570"/>
            <a:ext cx="3806190" cy="3221355"/>
          </a:xfrm>
          <a:prstGeom prst="rect">
            <a:avLst/>
          </a:prstGeom>
          <a:noFill/>
          <a:ln>
            <a:noFill/>
          </a:ln>
        </p:spPr>
      </p:pic>
    </p:spTree>
    <p:extLst>
      <p:ext uri="{BB962C8B-B14F-4D97-AF65-F5344CB8AC3E}">
        <p14:creationId xmlns:p14="http://schemas.microsoft.com/office/powerpoint/2010/main" val="4052337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2152" y="2223216"/>
            <a:ext cx="10178322" cy="1492132"/>
          </a:xfrm>
        </p:spPr>
        <p:txBody>
          <a:bodyPr>
            <a:normAutofit/>
          </a:bodyPr>
          <a:lstStyle/>
          <a:p>
            <a:pPr algn="ctr"/>
            <a:r>
              <a:rPr lang="nl-NL" sz="4800" dirty="0"/>
              <a:t>Instalación de </a:t>
            </a:r>
            <a:r>
              <a:rPr lang="nl-NL" sz="4800" dirty="0" smtClean="0"/>
              <a:t>java Fx en </a:t>
            </a:r>
            <a:r>
              <a:rPr lang="nl-NL" sz="4800" dirty="0"/>
              <a:t>Windows</a:t>
            </a:r>
            <a:endParaRPr lang="es-GT" sz="4800" dirty="0"/>
          </a:p>
        </p:txBody>
      </p:sp>
      <p:pic>
        <p:nvPicPr>
          <p:cNvPr id="4" name="Picture 6" descr="Gener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211" y="3244525"/>
            <a:ext cx="2046204" cy="1802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005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11836" y="962527"/>
            <a:ext cx="10178322" cy="3593591"/>
          </a:xfrm>
        </p:spPr>
        <p:txBody>
          <a:bodyPr>
            <a:normAutofit/>
          </a:bodyPr>
          <a:lstStyle/>
          <a:p>
            <a:r>
              <a:rPr lang="es-GT" sz="1600" b="1" dirty="0">
                <a:latin typeface="Arial" panose="020B0604020202020204" pitchFamily="34" charset="0"/>
                <a:cs typeface="Arial" panose="020B0604020202020204" pitchFamily="34" charset="0"/>
              </a:rPr>
              <a:t>1.  Descargar </a:t>
            </a:r>
            <a:r>
              <a:rPr lang="es-GT" sz="1600" b="1" dirty="0" err="1">
                <a:latin typeface="Arial" panose="020B0604020202020204" pitchFamily="34" charset="0"/>
                <a:cs typeface="Arial" panose="020B0604020202020204" pitchFamily="34" charset="0"/>
              </a:rPr>
              <a:t>JavaFX</a:t>
            </a:r>
            <a:r>
              <a:rPr lang="es-GT" sz="1600" b="1" dirty="0">
                <a:latin typeface="Arial" panose="020B0604020202020204" pitchFamily="34" charset="0"/>
                <a:cs typeface="Arial" panose="020B0604020202020204" pitchFamily="34" charset="0"/>
              </a:rPr>
              <a:t> </a:t>
            </a:r>
            <a:r>
              <a:rPr lang="es-GT" sz="1600" b="1" dirty="0" err="1">
                <a:latin typeface="Arial" panose="020B0604020202020204" pitchFamily="34" charset="0"/>
                <a:cs typeface="Arial" panose="020B0604020202020204" pitchFamily="34" charset="0"/>
              </a:rPr>
              <a:t>Scene</a:t>
            </a:r>
            <a:r>
              <a:rPr lang="es-GT" sz="1600" b="1" dirty="0">
                <a:latin typeface="Arial" panose="020B0604020202020204" pitchFamily="34" charset="0"/>
                <a:cs typeface="Arial" panose="020B0604020202020204" pitchFamily="34" charset="0"/>
              </a:rPr>
              <a:t> </a:t>
            </a:r>
            <a:r>
              <a:rPr lang="es-GT" sz="1600" b="1" dirty="0" err="1">
                <a:latin typeface="Arial" panose="020B0604020202020204" pitchFamily="34" charset="0"/>
                <a:cs typeface="Arial" panose="020B0604020202020204" pitchFamily="34" charset="0"/>
              </a:rPr>
              <a:t>builder</a:t>
            </a:r>
            <a:r>
              <a:rPr lang="es-GT" sz="1600" dirty="0">
                <a:latin typeface="Arial" panose="020B0604020202020204" pitchFamily="34" charset="0"/>
                <a:cs typeface="Arial" panose="020B0604020202020204" pitchFamily="34" charset="0"/>
              </a:rPr>
              <a:t/>
            </a:r>
            <a:br>
              <a:rPr lang="es-GT" sz="1600" dirty="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Dirigirse a la siguiente URL</a:t>
            </a:r>
            <a:br>
              <a:rPr lang="es-GT" sz="1600" dirty="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 </a:t>
            </a:r>
            <a:br>
              <a:rPr lang="es-GT" sz="1600" dirty="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Http://www.oracle.com/technetwork/java/javase/downloads/javafxscenebuilder-1x-archive-2199384.html</a:t>
            </a:r>
            <a:br>
              <a:rPr lang="es-GT" sz="1600" dirty="0">
                <a:latin typeface="Arial" panose="020B0604020202020204" pitchFamily="34" charset="0"/>
                <a:cs typeface="Arial" panose="020B0604020202020204" pitchFamily="34" charset="0"/>
              </a:rPr>
            </a:br>
            <a:r>
              <a:rPr lang="es-GT" sz="1600" dirty="0">
                <a:latin typeface="Arial" panose="020B0604020202020204" pitchFamily="34" charset="0"/>
                <a:cs typeface="Arial" panose="020B0604020202020204" pitchFamily="34" charset="0"/>
              </a:rPr>
              <a:t>Para poder descargar debe aceptar licencia para </a:t>
            </a:r>
            <a:r>
              <a:rPr lang="es-GT" sz="1600" dirty="0" err="1">
                <a:latin typeface="Arial" panose="020B0604020202020204" pitchFamily="34" charset="0"/>
                <a:cs typeface="Arial" panose="020B0604020202020204" pitchFamily="34" charset="0"/>
              </a:rPr>
              <a:t>luegopoder</a:t>
            </a:r>
            <a:r>
              <a:rPr lang="es-GT" sz="1600" dirty="0">
                <a:latin typeface="Arial" panose="020B0604020202020204" pitchFamily="34" charset="0"/>
                <a:cs typeface="Arial" panose="020B0604020202020204" pitchFamily="34" charset="0"/>
              </a:rPr>
              <a:t> descargar el archivo de la </a:t>
            </a:r>
            <a:r>
              <a:rPr lang="es-GT" sz="1600" dirty="0" err="1">
                <a:latin typeface="Arial" panose="020B0604020202020204" pitchFamily="34" charset="0"/>
                <a:cs typeface="Arial" panose="020B0604020202020204" pitchFamily="34" charset="0"/>
              </a:rPr>
              <a:t>version</a:t>
            </a:r>
            <a:r>
              <a:rPr lang="es-GT" sz="1600" dirty="0">
                <a:latin typeface="Arial" panose="020B0604020202020204" pitchFamily="34" charset="0"/>
                <a:cs typeface="Arial" panose="020B0604020202020204" pitchFamily="34" charset="0"/>
              </a:rPr>
              <a:t> </a:t>
            </a:r>
            <a:r>
              <a:rPr lang="es-GT" sz="1600" dirty="0" err="1">
                <a:latin typeface="Arial" panose="020B0604020202020204" pitchFamily="34" charset="0"/>
                <a:cs typeface="Arial" panose="020B0604020202020204" pitchFamily="34" charset="0"/>
              </a:rPr>
              <a:t>segun</a:t>
            </a:r>
            <a:r>
              <a:rPr lang="es-GT" sz="1600" dirty="0">
                <a:latin typeface="Arial" panose="020B0604020202020204" pitchFamily="34" charset="0"/>
                <a:cs typeface="Arial" panose="020B0604020202020204" pitchFamily="34" charset="0"/>
              </a:rPr>
              <a:t> el SO que utilice</a:t>
            </a:r>
            <a:br>
              <a:rPr lang="es-GT" sz="1600" dirty="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pic>
        <p:nvPicPr>
          <p:cNvPr id="4" name="Imagen 3" descr="https://2.bp.blogspot.com/-yY-n1c4S0Os/WWvtB5kih4I/AAAAAAAAAEM/R5EuTbpv1rQQBxLbTvnRaZKD6TRaOiCrACEwYBhgL/s400/link.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11836" y="3049754"/>
            <a:ext cx="4421706" cy="2785562"/>
          </a:xfrm>
          <a:prstGeom prst="rect">
            <a:avLst/>
          </a:prstGeom>
          <a:noFill/>
          <a:ln>
            <a:noFill/>
          </a:ln>
        </p:spPr>
      </p:pic>
      <p:pic>
        <p:nvPicPr>
          <p:cNvPr id="5" name="Imagen 4" descr="https://3.bp.blogspot.com/-wNrwhudHBOM/WWvvoKp0xfI/AAAAAAAAAEU/hzn-CJ7wpzYoz8J6HAAUZl2P3tFztWC3QCLcBGAs/s400/link2.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6744849" y="3049754"/>
            <a:ext cx="4083571" cy="3064019"/>
          </a:xfrm>
          <a:prstGeom prst="rect">
            <a:avLst/>
          </a:prstGeom>
          <a:noFill/>
          <a:ln>
            <a:noFill/>
          </a:ln>
        </p:spPr>
      </p:pic>
    </p:spTree>
    <p:extLst>
      <p:ext uri="{BB962C8B-B14F-4D97-AF65-F5344CB8AC3E}">
        <p14:creationId xmlns:p14="http://schemas.microsoft.com/office/powerpoint/2010/main" val="1569734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7299" y="565485"/>
            <a:ext cx="10178322" cy="1311441"/>
          </a:xfrm>
        </p:spPr>
        <p:txBody>
          <a:bodyPr/>
          <a:lstStyle/>
          <a:p>
            <a:r>
              <a:rPr lang="es-GT" b="1" dirty="0"/>
              <a:t>2</a:t>
            </a:r>
            <a:r>
              <a:rPr lang="es-GT" sz="1600" b="1" dirty="0">
                <a:latin typeface="Arial" panose="020B0604020202020204" pitchFamily="34" charset="0"/>
                <a:cs typeface="Arial" panose="020B0604020202020204" pitchFamily="34" charset="0"/>
              </a:rPr>
              <a:t>. </a:t>
            </a:r>
            <a:r>
              <a:rPr lang="es-GT" sz="1600" b="1" dirty="0" err="1">
                <a:latin typeface="Arial" panose="020B0604020202020204" pitchFamily="34" charset="0"/>
                <a:cs typeface="Arial" panose="020B0604020202020204" pitchFamily="34" charset="0"/>
              </a:rPr>
              <a:t>Instalacion</a:t>
            </a:r>
            <a:r>
              <a:rPr lang="es-GT" sz="1600" b="1" dirty="0">
                <a:latin typeface="Arial" panose="020B0604020202020204" pitchFamily="34" charset="0"/>
                <a:cs typeface="Arial" panose="020B0604020202020204" pitchFamily="34" charset="0"/>
              </a:rPr>
              <a:t> de </a:t>
            </a:r>
            <a:r>
              <a:rPr lang="es-GT" sz="1600" b="1" dirty="0" err="1">
                <a:latin typeface="Arial" panose="020B0604020202020204" pitchFamily="34" charset="0"/>
                <a:cs typeface="Arial" panose="020B0604020202020204" pitchFamily="34" charset="0"/>
              </a:rPr>
              <a:t>JavaFX</a:t>
            </a:r>
            <a:r>
              <a:rPr lang="es-GT" sz="1600" b="1" dirty="0">
                <a:latin typeface="Arial" panose="020B0604020202020204" pitchFamily="34" charset="0"/>
                <a:cs typeface="Arial" panose="020B0604020202020204" pitchFamily="34" charset="0"/>
              </a:rPr>
              <a:t> </a:t>
            </a:r>
            <a:r>
              <a:rPr lang="es-GT" sz="1600" b="1" dirty="0" err="1">
                <a:latin typeface="Arial" panose="020B0604020202020204" pitchFamily="34" charset="0"/>
                <a:cs typeface="Arial" panose="020B0604020202020204" pitchFamily="34" charset="0"/>
              </a:rPr>
              <a:t>Scene</a:t>
            </a:r>
            <a:r>
              <a:rPr lang="es-GT" sz="1600" b="1" dirty="0">
                <a:latin typeface="Arial" panose="020B0604020202020204" pitchFamily="34" charset="0"/>
                <a:cs typeface="Arial" panose="020B0604020202020204" pitchFamily="34" charset="0"/>
              </a:rPr>
              <a:t> </a:t>
            </a:r>
            <a:r>
              <a:rPr lang="es-GT" sz="1600" b="1" dirty="0" err="1">
                <a:latin typeface="Arial" panose="020B0604020202020204" pitchFamily="34" charset="0"/>
                <a:cs typeface="Arial" panose="020B0604020202020204" pitchFamily="34" charset="0"/>
              </a:rPr>
              <a:t>Builder</a:t>
            </a:r>
            <a:endParaRPr lang="es-GT" sz="1600" dirty="0">
              <a:latin typeface="Arial" panose="020B0604020202020204" pitchFamily="34" charset="0"/>
              <a:cs typeface="Arial" panose="020B0604020202020204" pitchFamily="34" charset="0"/>
            </a:endParaRPr>
          </a:p>
          <a:p>
            <a:pPr marL="0" indent="0">
              <a:buNone/>
            </a:pPr>
            <a:r>
              <a:rPr lang="es-GT" sz="1600" dirty="0">
                <a:latin typeface="Arial" panose="020B0604020202020204" pitchFamily="34" charset="0"/>
                <a:cs typeface="Arial" panose="020B0604020202020204" pitchFamily="34" charset="0"/>
              </a:rPr>
              <a:t>cuando haya descargado comience la </a:t>
            </a:r>
            <a:r>
              <a:rPr lang="es-GT" sz="1600" dirty="0" err="1">
                <a:latin typeface="Arial" panose="020B0604020202020204" pitchFamily="34" charset="0"/>
                <a:cs typeface="Arial" panose="020B0604020202020204" pitchFamily="34" charset="0"/>
              </a:rPr>
              <a:t>instalacion</a:t>
            </a:r>
            <a:r>
              <a:rPr lang="es-GT" sz="1600" dirty="0">
                <a:latin typeface="Arial" panose="020B0604020202020204" pitchFamily="34" charset="0"/>
                <a:cs typeface="Arial" panose="020B0604020202020204" pitchFamily="34" charset="0"/>
              </a:rPr>
              <a:t> </a:t>
            </a:r>
            <a:r>
              <a:rPr lang="es-GT" sz="1600" b="1" dirty="0" err="1">
                <a:latin typeface="Arial" panose="020B0604020202020204" pitchFamily="34" charset="0"/>
                <a:cs typeface="Arial" panose="020B0604020202020204" pitchFamily="34" charset="0"/>
              </a:rPr>
              <a:t>next</a:t>
            </a:r>
            <a:r>
              <a:rPr lang="es-GT" sz="1600" b="1" dirty="0">
                <a:latin typeface="Arial" panose="020B0604020202020204" pitchFamily="34" charset="0"/>
                <a:cs typeface="Arial" panose="020B0604020202020204" pitchFamily="34" charset="0"/>
              </a:rPr>
              <a:t> - </a:t>
            </a:r>
            <a:r>
              <a:rPr lang="es-GT" sz="1600" b="1" dirty="0" err="1">
                <a:latin typeface="Arial" panose="020B0604020202020204" pitchFamily="34" charset="0"/>
                <a:cs typeface="Arial" panose="020B0604020202020204" pitchFamily="34" charset="0"/>
              </a:rPr>
              <a:t>install</a:t>
            </a:r>
            <a:r>
              <a:rPr lang="es-GT" sz="1600" b="1" dirty="0">
                <a:latin typeface="Arial" panose="020B0604020202020204" pitchFamily="34" charset="0"/>
                <a:cs typeface="Arial" panose="020B0604020202020204" pitchFamily="34" charset="0"/>
              </a:rPr>
              <a:t> - </a:t>
            </a:r>
            <a:r>
              <a:rPr lang="es-GT" sz="1600" b="1" dirty="0" err="1">
                <a:latin typeface="Arial" panose="020B0604020202020204" pitchFamily="34" charset="0"/>
                <a:cs typeface="Arial" panose="020B0604020202020204" pitchFamily="34" charset="0"/>
              </a:rPr>
              <a:t>next</a:t>
            </a:r>
            <a:r>
              <a:rPr lang="es-GT" sz="1600" b="1" dirty="0">
                <a:latin typeface="Arial" panose="020B0604020202020204" pitchFamily="34" charset="0"/>
                <a:cs typeface="Arial" panose="020B0604020202020204" pitchFamily="34" charset="0"/>
              </a:rPr>
              <a:t> y </a:t>
            </a:r>
            <a:r>
              <a:rPr lang="es-GT" sz="1600" b="1" dirty="0" err="1">
                <a:latin typeface="Arial" panose="020B0604020202020204" pitchFamily="34" charset="0"/>
                <a:cs typeface="Arial" panose="020B0604020202020204" pitchFamily="34" charset="0"/>
              </a:rPr>
              <a:t>finish</a:t>
            </a:r>
            <a:endParaRPr lang="es-GT" sz="1600" dirty="0">
              <a:latin typeface="Arial" panose="020B0604020202020204" pitchFamily="34" charset="0"/>
              <a:cs typeface="Arial" panose="020B0604020202020204" pitchFamily="34" charset="0"/>
            </a:endParaRPr>
          </a:p>
          <a:p>
            <a:endParaRPr lang="es-GT" dirty="0"/>
          </a:p>
        </p:txBody>
      </p:sp>
      <p:pic>
        <p:nvPicPr>
          <p:cNvPr id="4" name="Imagen 3" descr="https://4.bp.blogspot.com/-u6QpxjhG67A/WWv4LxoI0JI/AAAAAAAAAEs/VP6Qxvco7A0nxOzhwHaWTnS0uyylvd6pQCLcBGAs/s1600/next.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433325" y="1876926"/>
            <a:ext cx="4065107" cy="3625850"/>
          </a:xfrm>
          <a:prstGeom prst="rect">
            <a:avLst/>
          </a:prstGeom>
          <a:noFill/>
          <a:ln>
            <a:noFill/>
          </a:ln>
        </p:spPr>
      </p:pic>
      <p:pic>
        <p:nvPicPr>
          <p:cNvPr id="5" name="Imagen 4" descr="https://3.bp.blogspot.com/-O3xbfKQT1Pk/WWv4LwAxOKI/AAAAAAAAAEk/79EWcYmoaqcyNnPCijD_k_CtB8qDk1LogCLcBGAs/s1600/instala.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6196460" y="1876926"/>
            <a:ext cx="4343203" cy="3625850"/>
          </a:xfrm>
          <a:prstGeom prst="rect">
            <a:avLst/>
          </a:prstGeom>
          <a:noFill/>
          <a:ln>
            <a:noFill/>
          </a:ln>
        </p:spPr>
      </p:pic>
    </p:spTree>
    <p:extLst>
      <p:ext uri="{BB962C8B-B14F-4D97-AF65-F5344CB8AC3E}">
        <p14:creationId xmlns:p14="http://schemas.microsoft.com/office/powerpoint/2010/main" val="3942544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https://2.bp.blogspot.com/-kemcUV5s4So/WWv4L1CGZsI/AAAAAAAAAEo/TmhqJ3xuD3krRQ9qdZ4xlZOXE6KZ2cBpgCLcBGAs/s1600/finish.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365517" y="100096"/>
            <a:ext cx="4455009" cy="2366378"/>
          </a:xfrm>
          <a:prstGeom prst="rect">
            <a:avLst/>
          </a:prstGeom>
          <a:noFill/>
          <a:ln>
            <a:noFill/>
          </a:ln>
        </p:spPr>
      </p:pic>
      <p:sp>
        <p:nvSpPr>
          <p:cNvPr id="5" name="Rectángulo 4"/>
          <p:cNvSpPr/>
          <p:nvPr/>
        </p:nvSpPr>
        <p:spPr>
          <a:xfrm>
            <a:off x="1231231" y="2690052"/>
            <a:ext cx="10367211" cy="1146211"/>
          </a:xfrm>
          <a:prstGeom prst="rect">
            <a:avLst/>
          </a:prstGeom>
        </p:spPr>
        <p:txBody>
          <a:bodyPr wrap="square">
            <a:spAutoFit/>
          </a:bodyPr>
          <a:lstStyle/>
          <a:p>
            <a:pPr algn="ctr">
              <a:lnSpc>
                <a:spcPct val="107000"/>
              </a:lnSpc>
              <a:spcAft>
                <a:spcPts val="0"/>
              </a:spcAft>
            </a:pP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es-GT" sz="16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0"/>
              </a:spcAft>
            </a:pP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3. </a:t>
            </a:r>
            <a:r>
              <a:rPr lang="es-GT" sz="1600" b="1" dirty="0" err="1">
                <a:solidFill>
                  <a:srgbClr val="333333"/>
                </a:solidFill>
                <a:latin typeface="Arial" panose="020B0604020202020204" pitchFamily="34" charset="0"/>
                <a:ea typeface="Times New Roman" panose="02020603050405020304" pitchFamily="18" charset="0"/>
                <a:cs typeface="Arial" panose="020B0604020202020204" pitchFamily="34" charset="0"/>
              </a:rPr>
              <a:t>Configuracion</a:t>
            </a: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 de </a:t>
            </a:r>
            <a:r>
              <a:rPr lang="es-GT" sz="1600" b="1" dirty="0" err="1">
                <a:solidFill>
                  <a:srgbClr val="333333"/>
                </a:solidFill>
                <a:latin typeface="Arial" panose="020B0604020202020204" pitchFamily="34" charset="0"/>
                <a:ea typeface="Times New Roman" panose="02020603050405020304" pitchFamily="18" charset="0"/>
                <a:cs typeface="Arial" panose="020B0604020202020204" pitchFamily="34" charset="0"/>
              </a:rPr>
              <a:t>JavaFX</a:t>
            </a: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GT" sz="1600" b="1" dirty="0" err="1">
                <a:solidFill>
                  <a:srgbClr val="333333"/>
                </a:solidFill>
                <a:latin typeface="Arial" panose="020B0604020202020204" pitchFamily="34" charset="0"/>
                <a:ea typeface="Times New Roman" panose="02020603050405020304" pitchFamily="18" charset="0"/>
                <a:cs typeface="Arial" panose="020B0604020202020204" pitchFamily="34" charset="0"/>
              </a:rPr>
              <a:t>Scene</a:t>
            </a: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s-GT" sz="1600" b="1" dirty="0" err="1">
                <a:solidFill>
                  <a:srgbClr val="333333"/>
                </a:solidFill>
                <a:latin typeface="Arial" panose="020B0604020202020204" pitchFamily="34" charset="0"/>
                <a:ea typeface="Times New Roman" panose="02020603050405020304" pitchFamily="18" charset="0"/>
                <a:cs typeface="Arial" panose="020B0604020202020204" pitchFamily="34" charset="0"/>
              </a:rPr>
              <a:t>Builder</a:t>
            </a:r>
            <a:r>
              <a:rPr lang="es-GT" sz="1600" b="1" dirty="0">
                <a:solidFill>
                  <a:srgbClr val="333333"/>
                </a:solidFill>
                <a:latin typeface="Arial" panose="020B0604020202020204" pitchFamily="34" charset="0"/>
                <a:ea typeface="Times New Roman" panose="02020603050405020304" pitchFamily="18" charset="0"/>
                <a:cs typeface="Arial" panose="020B0604020202020204" pitchFamily="34" charset="0"/>
              </a:rPr>
              <a:t> con eclipse </a:t>
            </a:r>
            <a:endParaRPr lang="es-GT" sz="16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0"/>
              </a:spcAft>
            </a:pP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endParaRPr lang="es-GT" sz="16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0"/>
              </a:spcAft>
            </a:pP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En El IDE Eclipse seleccione </a:t>
            </a:r>
            <a:r>
              <a:rPr lang="es-GT" sz="16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window</a:t>
            </a:r>
            <a:r>
              <a:rPr lang="es-GT" sz="1600" dirty="0">
                <a:solidFill>
                  <a:srgbClr val="333333"/>
                </a:solidFill>
                <a:latin typeface="Arial" panose="020B0604020202020204" pitchFamily="34" charset="0"/>
                <a:ea typeface="Times New Roman" panose="02020603050405020304" pitchFamily="18" charset="0"/>
                <a:cs typeface="Arial" panose="020B0604020202020204" pitchFamily="34" charset="0"/>
              </a:rPr>
              <a:t> / </a:t>
            </a:r>
            <a:r>
              <a:rPr lang="es-GT" sz="1600" dirty="0" err="1">
                <a:solidFill>
                  <a:srgbClr val="333333"/>
                </a:solidFill>
                <a:latin typeface="Arial" panose="020B0604020202020204" pitchFamily="34" charset="0"/>
                <a:ea typeface="Times New Roman" panose="02020603050405020304" pitchFamily="18" charset="0"/>
                <a:cs typeface="Arial" panose="020B0604020202020204" pitchFamily="34" charset="0"/>
              </a:rPr>
              <a:t>Preferences</a:t>
            </a:r>
            <a:endParaRPr lang="es-GT"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Imagen 5" descr="https://4.bp.blogspot.com/--xsiXspymdg/WWwCKswJaaI/AAAAAAAAAFE/LQJC9y_6M10Dh8HZR4BPVuxUAJizxvaKACLcBGAs/s320/conf1.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2079557" y="3836263"/>
            <a:ext cx="3051810" cy="2424430"/>
          </a:xfrm>
          <a:prstGeom prst="rect">
            <a:avLst/>
          </a:prstGeom>
          <a:noFill/>
          <a:ln>
            <a:noFill/>
          </a:ln>
        </p:spPr>
      </p:pic>
      <p:pic>
        <p:nvPicPr>
          <p:cNvPr id="7" name="Imagen 6" descr="https://4.bp.blogspot.com/-d2__iQD9A8g/WWwCdqSb5JI/AAAAAAAAAFI/UegQHPDFLSklpgPuABTsgnZm8TZKfAyQwCLcBGAs/s400/conf2.pn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6822756" y="4174958"/>
            <a:ext cx="2477654" cy="2257406"/>
          </a:xfrm>
          <a:prstGeom prst="rect">
            <a:avLst/>
          </a:prstGeom>
          <a:noFill/>
          <a:ln>
            <a:noFill/>
          </a:ln>
        </p:spPr>
      </p:pic>
    </p:spTree>
    <p:extLst>
      <p:ext uri="{BB962C8B-B14F-4D97-AF65-F5344CB8AC3E}">
        <p14:creationId xmlns:p14="http://schemas.microsoft.com/office/powerpoint/2010/main" val="1337841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227221" y="327437"/>
            <a:ext cx="10527632" cy="619272"/>
          </a:xfrm>
          <a:prstGeom prst="rect">
            <a:avLst/>
          </a:prstGeom>
        </p:spPr>
        <p:txBody>
          <a:bodyPr wrap="square">
            <a:spAutoFit/>
          </a:bodyPr>
          <a:lstStyle/>
          <a:p>
            <a:pPr algn="just">
              <a:lnSpc>
                <a:spcPct val="107000"/>
              </a:lnSpc>
              <a:spcAft>
                <a:spcPts val="0"/>
              </a:spcAft>
            </a:pP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Debe buscar la </a:t>
            </a:r>
            <a:r>
              <a:rPr lang="es-GT" sz="1600"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direccion</a:t>
            </a: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del archivo .</a:t>
            </a:r>
            <a:r>
              <a:rPr lang="es-GT" sz="1600"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exe</a:t>
            </a: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de </a:t>
            </a:r>
            <a:r>
              <a:rPr lang="es-GT" sz="1600"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JavaFX</a:t>
            </a: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r>
              <a:rPr lang="es-GT" sz="1600"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SceneBuilder</a:t>
            </a: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cuando haya seleccionado debe dar clic en </a:t>
            </a:r>
            <a:r>
              <a:rPr lang="es-GT" sz="1600"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apply</a:t>
            </a: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and </a:t>
            </a:r>
            <a:r>
              <a:rPr lang="es-GT" sz="1600" dirty="0" err="1">
                <a:solidFill>
                  <a:srgbClr val="333333"/>
                </a:solidFill>
                <a:latin typeface="Arial" panose="020B0604020202020204" pitchFamily="34" charset="0"/>
                <a:ea typeface="Times New Roman" panose="02020603050405020304" pitchFamily="18" charset="0"/>
                <a:cs typeface="Times New Roman" panose="02020603050405020304" pitchFamily="18" charset="0"/>
              </a:rPr>
              <a:t>close</a:t>
            </a:r>
            <a:r>
              <a:rPr lang="es-GT" sz="16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y listo estará configurado</a:t>
            </a:r>
            <a:endParaRPr lang="es-GT"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descr="https://3.bp.blogspot.com/-hnrZnACTvXk/WWwC2XhTtLI/AAAAAAAAAFQ/SguAuzECcIYnRYznMNRryYhLYw0wnEFQgCLcBGAs/s400/conf3.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4421" y="1121543"/>
            <a:ext cx="3968516" cy="2689860"/>
          </a:xfrm>
          <a:prstGeom prst="rect">
            <a:avLst/>
          </a:prstGeom>
          <a:noFill/>
          <a:ln>
            <a:noFill/>
          </a:ln>
        </p:spPr>
      </p:pic>
      <p:pic>
        <p:nvPicPr>
          <p:cNvPr id="9" name="Imagen 8"/>
          <p:cNvPicPr>
            <a:picLocks noChangeAspect="1"/>
          </p:cNvPicPr>
          <p:nvPr/>
        </p:nvPicPr>
        <p:blipFill>
          <a:blip r:embed="rId4"/>
          <a:stretch>
            <a:fillRect/>
          </a:stretch>
        </p:blipFill>
        <p:spPr>
          <a:xfrm>
            <a:off x="6318313" y="3378703"/>
            <a:ext cx="4793690" cy="2913812"/>
          </a:xfrm>
          <a:prstGeom prst="rect">
            <a:avLst/>
          </a:prstGeom>
        </p:spPr>
      </p:pic>
    </p:spTree>
    <p:extLst>
      <p:ext uri="{BB962C8B-B14F-4D97-AF65-F5344CB8AC3E}">
        <p14:creationId xmlns:p14="http://schemas.microsoft.com/office/powerpoint/2010/main" val="720042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238006"/>
            <a:ext cx="10178322" cy="1492132"/>
          </a:xfrm>
        </p:spPr>
        <p:txBody>
          <a:bodyPr>
            <a:normAutofit/>
          </a:bodyPr>
          <a:lstStyle/>
          <a:p>
            <a:pPr algn="ctr"/>
            <a:r>
              <a:rPr lang="es-ES" sz="4400" dirty="0" smtClean="0"/>
              <a:t>Explicacion del funcionamiento  de la aplicación de tonys kinal </a:t>
            </a:r>
            <a:endParaRPr lang="es-GT" sz="4400" dirty="0"/>
          </a:p>
        </p:txBody>
      </p:sp>
      <p:sp>
        <p:nvSpPr>
          <p:cNvPr id="3" name="Marcador de contenido 2"/>
          <p:cNvSpPr>
            <a:spLocks noGrp="1"/>
          </p:cNvSpPr>
          <p:nvPr>
            <p:ph idx="1"/>
          </p:nvPr>
        </p:nvSpPr>
        <p:spPr/>
        <p:txBody>
          <a:bodyPr>
            <a:normAutofit fontScale="85000" lnSpcReduction="10000"/>
          </a:bodyPr>
          <a:lstStyle/>
          <a:p>
            <a:pPr algn="just"/>
            <a:r>
              <a:rPr lang="es-ES" dirty="0" smtClean="0"/>
              <a:t>La aplicación es diseñada de tal forma para que sea mas fácil para el usuario,  y que pueda aprender a usarla. </a:t>
            </a:r>
          </a:p>
          <a:p>
            <a:pPr algn="just"/>
            <a:r>
              <a:rPr lang="es-GT" dirty="0" smtClean="0"/>
              <a:t>Consta de dos manuales:</a:t>
            </a:r>
          </a:p>
          <a:p>
            <a:pPr marL="457200" indent="-457200" algn="just">
              <a:buAutoNum type="alphaLcPeriod"/>
            </a:pPr>
            <a:r>
              <a:rPr lang="es-GT" dirty="0" smtClean="0"/>
              <a:t>Usuario para  aprender  a utilizarlo.</a:t>
            </a:r>
          </a:p>
          <a:p>
            <a:pPr marL="457200" indent="-457200" algn="just">
              <a:buAutoNum type="alphaLcPeriod"/>
            </a:pPr>
            <a:r>
              <a:rPr lang="es-GT" dirty="0" smtClean="0"/>
              <a:t>Los programas,requisitos,errores etc, necesarios para que la aplicación funcione correctamente .</a:t>
            </a:r>
          </a:p>
          <a:p>
            <a:pPr algn="just"/>
            <a:r>
              <a:rPr lang="es-GT" dirty="0"/>
              <a:t>El comportamiento de un programa depende del tipo de lenguaje usado para escribirlo. </a:t>
            </a:r>
          </a:p>
          <a:p>
            <a:pPr algn="just"/>
            <a:r>
              <a:rPr lang="es-GT" dirty="0"/>
              <a:t>En cualquier caso, casi todos los lenguajes de programación se basan en el mismo principio: el programa consiste en un conjunto de comandos que el equipo debe ejecutar. El equipo ejecuta los comandos a medida que va leyendo el archivo (de arriba hacia abajo)  hasta que alcanza un comando (al que a menudo se hace referencia como un comando ramificado) que ordena al equipo ir a una ubicación específica del programa. En cierto modo, se parece a la búsqueda del tesoro, donde el equipo debe seguir las pistas y ejecutar los comandos hasta alcanzar el final del programa y detenerse.</a:t>
            </a:r>
          </a:p>
          <a:p>
            <a:endParaRPr lang="es-GT" dirty="0" smtClean="0"/>
          </a:p>
        </p:txBody>
      </p:sp>
    </p:spTree>
    <p:extLst>
      <p:ext uri="{BB962C8B-B14F-4D97-AF65-F5344CB8AC3E}">
        <p14:creationId xmlns:p14="http://schemas.microsoft.com/office/powerpoint/2010/main" val="3997767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Requisitos  Para que corra el programa </a:t>
            </a:r>
            <a:endParaRPr lang="es-GT" dirty="0"/>
          </a:p>
        </p:txBody>
      </p:sp>
      <p:sp>
        <p:nvSpPr>
          <p:cNvPr id="3" name="Marcador de contenido 2"/>
          <p:cNvSpPr>
            <a:spLocks noGrp="1"/>
          </p:cNvSpPr>
          <p:nvPr>
            <p:ph idx="1"/>
          </p:nvPr>
        </p:nvSpPr>
        <p:spPr>
          <a:xfrm>
            <a:off x="1251678" y="2362361"/>
            <a:ext cx="4042611" cy="3593591"/>
          </a:xfrm>
        </p:spPr>
        <p:txBody>
          <a:bodyPr/>
          <a:lstStyle/>
          <a:p>
            <a:pPr marL="0" indent="0" algn="ctr">
              <a:buNone/>
            </a:pPr>
            <a:r>
              <a:rPr lang="es-ES" dirty="0" smtClean="0"/>
              <a:t>MÍNIMOS</a:t>
            </a:r>
          </a:p>
          <a:p>
            <a:r>
              <a:rPr lang="es-ES" dirty="0" smtClean="0"/>
              <a:t>Procesador </a:t>
            </a:r>
            <a:r>
              <a:rPr lang="es-ES" dirty="0"/>
              <a:t>C</a:t>
            </a:r>
            <a:r>
              <a:rPr lang="es-ES" dirty="0" smtClean="0"/>
              <a:t>ore  2 Dúo</a:t>
            </a:r>
          </a:p>
          <a:p>
            <a:r>
              <a:rPr lang="es-ES" dirty="0" smtClean="0"/>
              <a:t>Memoria RAM de </a:t>
            </a:r>
            <a:r>
              <a:rPr lang="es-ES" dirty="0" smtClean="0"/>
              <a:t>4 GB</a:t>
            </a:r>
            <a:endParaRPr lang="es-ES" dirty="0" smtClean="0"/>
          </a:p>
          <a:p>
            <a:r>
              <a:rPr lang="es-ES" dirty="0" smtClean="0"/>
              <a:t>Sistema operativo Windows </a:t>
            </a:r>
            <a:r>
              <a:rPr lang="es-ES" dirty="0" smtClean="0"/>
              <a:t>10 </a:t>
            </a:r>
            <a:r>
              <a:rPr lang="es-ES" dirty="0" smtClean="0"/>
              <a:t>de 32 </a:t>
            </a:r>
            <a:r>
              <a:rPr lang="es-ES" dirty="0" smtClean="0"/>
              <a:t> </a:t>
            </a:r>
            <a:r>
              <a:rPr lang="es-ES" dirty="0" smtClean="0"/>
              <a:t>bits</a:t>
            </a:r>
          </a:p>
          <a:p>
            <a:r>
              <a:rPr lang="es-ES" dirty="0" smtClean="0"/>
              <a:t>Disco de  20GB </a:t>
            </a:r>
            <a:endParaRPr lang="es-GT" dirty="0"/>
          </a:p>
        </p:txBody>
      </p:sp>
      <p:sp>
        <p:nvSpPr>
          <p:cNvPr id="4" name="Marcador de contenido 2"/>
          <p:cNvSpPr txBox="1">
            <a:spLocks/>
          </p:cNvSpPr>
          <p:nvPr/>
        </p:nvSpPr>
        <p:spPr>
          <a:xfrm>
            <a:off x="7058525" y="2362361"/>
            <a:ext cx="4042611"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None/>
            </a:pPr>
            <a:r>
              <a:rPr lang="es-ES" dirty="0" smtClean="0"/>
              <a:t>RECOMENDADOS</a:t>
            </a:r>
          </a:p>
          <a:p>
            <a:r>
              <a:rPr lang="es-ES" dirty="0" smtClean="0"/>
              <a:t>Procesador Celeron N4000</a:t>
            </a:r>
          </a:p>
          <a:p>
            <a:r>
              <a:rPr lang="es-ES" dirty="0" smtClean="0"/>
              <a:t>Memoria RAM de </a:t>
            </a:r>
            <a:r>
              <a:rPr lang="es-ES" dirty="0" smtClean="0"/>
              <a:t>8GB</a:t>
            </a:r>
            <a:endParaRPr lang="es-ES" dirty="0" smtClean="0"/>
          </a:p>
          <a:p>
            <a:r>
              <a:rPr lang="es-ES" dirty="0" smtClean="0"/>
              <a:t>Sistema operativo Windows 10 </a:t>
            </a:r>
            <a:r>
              <a:rPr lang="es-ES" smtClean="0"/>
              <a:t>de </a:t>
            </a:r>
            <a:r>
              <a:rPr lang="es-ES" smtClean="0"/>
              <a:t> </a:t>
            </a:r>
            <a:r>
              <a:rPr lang="es-ES" dirty="0" smtClean="0"/>
              <a:t>64 bits</a:t>
            </a:r>
          </a:p>
          <a:p>
            <a:r>
              <a:rPr lang="es-ES" dirty="0" smtClean="0"/>
              <a:t>Disco de  50GB </a:t>
            </a:r>
            <a:endParaRPr lang="es-GT" dirty="0"/>
          </a:p>
        </p:txBody>
      </p:sp>
    </p:spTree>
    <p:extLst>
      <p:ext uri="{BB962C8B-B14F-4D97-AF65-F5344CB8AC3E}">
        <p14:creationId xmlns:p14="http://schemas.microsoft.com/office/powerpoint/2010/main" val="316195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551" y="2548070"/>
            <a:ext cx="10178322" cy="1492132"/>
          </a:xfrm>
        </p:spPr>
        <p:txBody>
          <a:bodyPr>
            <a:noAutofit/>
          </a:bodyPr>
          <a:lstStyle/>
          <a:p>
            <a:pPr algn="ctr"/>
            <a:r>
              <a:rPr lang="es-ES" sz="6000" dirty="0" smtClean="0"/>
              <a:t>Instalación de los Programas necesarios para el Programa</a:t>
            </a:r>
            <a:endParaRPr lang="es-GT" sz="6000" dirty="0"/>
          </a:p>
        </p:txBody>
      </p:sp>
    </p:spTree>
    <p:extLst>
      <p:ext uri="{BB962C8B-B14F-4D97-AF65-F5344CB8AC3E}">
        <p14:creationId xmlns:p14="http://schemas.microsoft.com/office/powerpoint/2010/main" val="1745755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10178322" cy="880931"/>
          </a:xfrm>
        </p:spPr>
        <p:txBody>
          <a:bodyPr/>
          <a:lstStyle/>
          <a:p>
            <a:pPr algn="ctr"/>
            <a:r>
              <a:rPr lang="es-ES" dirty="0" smtClean="0"/>
              <a:t>Errores </a:t>
            </a:r>
            <a:endParaRPr lang="es-GT" dirty="0"/>
          </a:p>
        </p:txBody>
      </p:sp>
      <p:sp>
        <p:nvSpPr>
          <p:cNvPr id="3" name="Marcador de contenido 2"/>
          <p:cNvSpPr>
            <a:spLocks noGrp="1"/>
          </p:cNvSpPr>
          <p:nvPr>
            <p:ph idx="1"/>
          </p:nvPr>
        </p:nvSpPr>
        <p:spPr>
          <a:xfrm>
            <a:off x="1251678" y="2093495"/>
            <a:ext cx="10178322" cy="3593591"/>
          </a:xfrm>
        </p:spPr>
        <p:txBody>
          <a:bodyPr>
            <a:normAutofit fontScale="92500" lnSpcReduction="20000"/>
          </a:bodyPr>
          <a:lstStyle/>
          <a:p>
            <a:pPr marL="0" indent="0" algn="ctr">
              <a:buNone/>
            </a:pPr>
            <a:r>
              <a:rPr lang="es-ES" b="1" dirty="0">
                <a:solidFill>
                  <a:srgbClr val="002060"/>
                </a:solidFill>
                <a:latin typeface="Arial" panose="020B0604020202020204" pitchFamily="34" charset="0"/>
                <a:cs typeface="Arial" panose="020B0604020202020204" pitchFamily="34" charset="0"/>
              </a:rPr>
              <a:t>AGREGAR DATOS </a:t>
            </a:r>
          </a:p>
          <a:p>
            <a:pPr marL="0" indent="0">
              <a:buNone/>
            </a:pPr>
            <a:r>
              <a:rPr lang="es-ES" dirty="0">
                <a:solidFill>
                  <a:srgbClr val="002060"/>
                </a:solidFill>
                <a:latin typeface="Arial" panose="020B0604020202020204" pitchFamily="34" charset="0"/>
                <a:cs typeface="Arial" panose="020B0604020202020204" pitchFamily="34" charset="0"/>
              </a:rPr>
              <a:t>Cuando intente  agregar </a:t>
            </a:r>
            <a:r>
              <a:rPr lang="es-ES" dirty="0" smtClean="0">
                <a:solidFill>
                  <a:srgbClr val="002060"/>
                </a:solidFill>
                <a:latin typeface="Arial" panose="020B0604020202020204" pitchFamily="34" charset="0"/>
                <a:cs typeface="Arial" panose="020B0604020202020204" pitchFamily="34" charset="0"/>
              </a:rPr>
              <a:t>Datos,   </a:t>
            </a:r>
            <a:r>
              <a:rPr lang="es-ES" dirty="0">
                <a:solidFill>
                  <a:srgbClr val="002060"/>
                </a:solidFill>
                <a:latin typeface="Arial" panose="020B0604020202020204" pitchFamily="34" charset="0"/>
                <a:cs typeface="Arial" panose="020B0604020202020204" pitchFamily="34" charset="0"/>
              </a:rPr>
              <a:t>e</a:t>
            </a:r>
            <a:r>
              <a:rPr lang="es-ES" dirty="0" smtClean="0">
                <a:solidFill>
                  <a:srgbClr val="002060"/>
                </a:solidFill>
                <a:latin typeface="Arial" panose="020B0604020202020204" pitchFamily="34" charset="0"/>
                <a:cs typeface="Arial" panose="020B0604020202020204" pitchFamily="34" charset="0"/>
              </a:rPr>
              <a:t>l </a:t>
            </a:r>
            <a:r>
              <a:rPr lang="es-ES" dirty="0">
                <a:solidFill>
                  <a:srgbClr val="002060"/>
                </a:solidFill>
                <a:latin typeface="Arial" panose="020B0604020202020204" pitchFamily="34" charset="0"/>
                <a:cs typeface="Arial" panose="020B0604020202020204" pitchFamily="34" charset="0"/>
              </a:rPr>
              <a:t>código de la entidad no podrá ser ingresado ya que el programa esta </a:t>
            </a:r>
            <a:r>
              <a:rPr lang="es-ES" dirty="0" smtClean="0">
                <a:solidFill>
                  <a:srgbClr val="002060"/>
                </a:solidFill>
                <a:latin typeface="Arial" panose="020B0604020202020204" pitchFamily="34" charset="0"/>
                <a:cs typeface="Arial" panose="020B0604020202020204" pitchFamily="34" charset="0"/>
              </a:rPr>
              <a:t>diseñado </a:t>
            </a:r>
            <a:r>
              <a:rPr lang="es-ES" dirty="0">
                <a:solidFill>
                  <a:srgbClr val="002060"/>
                </a:solidFill>
                <a:latin typeface="Arial" panose="020B0604020202020204" pitchFamily="34" charset="0"/>
                <a:cs typeface="Arial" panose="020B0604020202020204" pitchFamily="34" charset="0"/>
              </a:rPr>
              <a:t>para que lo agregue automáticamente </a:t>
            </a:r>
          </a:p>
          <a:p>
            <a:pPr marL="0" indent="0">
              <a:buNone/>
            </a:pPr>
            <a:endParaRPr lang="es-ES" dirty="0">
              <a:solidFill>
                <a:srgbClr val="002060"/>
              </a:solidFill>
              <a:latin typeface="Arial" panose="020B0604020202020204" pitchFamily="34" charset="0"/>
              <a:cs typeface="Arial" panose="020B0604020202020204" pitchFamily="34" charset="0"/>
            </a:endParaRPr>
          </a:p>
          <a:p>
            <a:pPr marL="0" indent="0" algn="ctr">
              <a:buNone/>
            </a:pPr>
            <a:r>
              <a:rPr lang="es-ES" b="1" dirty="0">
                <a:solidFill>
                  <a:srgbClr val="002060"/>
                </a:solidFill>
                <a:latin typeface="Arial" panose="020B0604020202020204" pitchFamily="34" charset="0"/>
                <a:cs typeface="Arial" panose="020B0604020202020204" pitchFamily="34" charset="0"/>
              </a:rPr>
              <a:t> ACTUALIZAR PARÁMETROS </a:t>
            </a:r>
          </a:p>
          <a:p>
            <a:pPr marL="0" indent="0">
              <a:buNone/>
            </a:pPr>
            <a:r>
              <a:rPr lang="es-ES" dirty="0">
                <a:solidFill>
                  <a:srgbClr val="002060"/>
                </a:solidFill>
                <a:latin typeface="Arial" panose="020B0604020202020204" pitchFamily="34" charset="0"/>
                <a:cs typeface="Arial" panose="020B0604020202020204" pitchFamily="34" charset="0"/>
              </a:rPr>
              <a:t>Cuando intente actualizar </a:t>
            </a:r>
            <a:r>
              <a:rPr lang="es-ES" dirty="0" smtClean="0">
                <a:solidFill>
                  <a:srgbClr val="002060"/>
                </a:solidFill>
                <a:latin typeface="Arial" panose="020B0604020202020204" pitchFamily="34" charset="0"/>
                <a:cs typeface="Arial" panose="020B0604020202020204" pitchFamily="34" charset="0"/>
              </a:rPr>
              <a:t>abran algunos  </a:t>
            </a:r>
            <a:r>
              <a:rPr lang="es-ES" dirty="0">
                <a:solidFill>
                  <a:srgbClr val="002060"/>
                </a:solidFill>
                <a:latin typeface="Arial" panose="020B0604020202020204" pitchFamily="34" charset="0"/>
                <a:cs typeface="Arial" panose="020B0604020202020204" pitchFamily="34" charset="0"/>
              </a:rPr>
              <a:t>Parámetros en específicos que no podrá actualizarlos </a:t>
            </a:r>
            <a:r>
              <a:rPr lang="es-ES" dirty="0" smtClean="0">
                <a:solidFill>
                  <a:srgbClr val="002060"/>
                </a:solidFill>
                <a:latin typeface="Arial" panose="020B0604020202020204" pitchFamily="34" charset="0"/>
                <a:cs typeface="Arial" panose="020B0604020202020204" pitchFamily="34" charset="0"/>
              </a:rPr>
              <a:t>los cuales son:</a:t>
            </a:r>
          </a:p>
          <a:p>
            <a:pPr marL="0" indent="0">
              <a:buNone/>
            </a:pPr>
            <a:r>
              <a:rPr lang="es-ES" dirty="0" smtClean="0">
                <a:solidFill>
                  <a:srgbClr val="002060"/>
                </a:solidFill>
                <a:latin typeface="Arial" panose="020B0604020202020204" pitchFamily="34" charset="0"/>
                <a:cs typeface="Arial" panose="020B0604020202020204" pitchFamily="34" charset="0"/>
              </a:rPr>
              <a:t>Los Combo Box  (Caja Combo)</a:t>
            </a:r>
          </a:p>
          <a:p>
            <a:pPr marL="0" indent="0">
              <a:buNone/>
            </a:pPr>
            <a:r>
              <a:rPr lang="es-ES" dirty="0" smtClean="0">
                <a:solidFill>
                  <a:srgbClr val="002060"/>
                </a:solidFill>
                <a:latin typeface="Arial" panose="020B0604020202020204" pitchFamily="34" charset="0"/>
                <a:cs typeface="Arial" panose="020B0604020202020204" pitchFamily="34" charset="0"/>
              </a:rPr>
              <a:t>Los códigos de cada entidad </a:t>
            </a:r>
            <a:endParaRPr lang="es-ES" dirty="0" smtClean="0"/>
          </a:p>
          <a:p>
            <a:pPr marL="0" indent="0">
              <a:buNone/>
            </a:pPr>
            <a:r>
              <a:rPr lang="es-ES" dirty="0" smtClean="0">
                <a:solidFill>
                  <a:srgbClr val="002060"/>
                </a:solidFill>
                <a:latin typeface="Arial" panose="020B0604020202020204" pitchFamily="34" charset="0"/>
                <a:cs typeface="Arial" panose="020B0604020202020204" pitchFamily="34" charset="0"/>
              </a:rPr>
              <a:t>De lo contrario todos los demás parámetros si se podrán modificar </a:t>
            </a:r>
            <a:endParaRPr lang="es-GT" dirty="0" smtClean="0">
              <a:solidFill>
                <a:srgbClr val="002060"/>
              </a:solidFill>
              <a:latin typeface="Arial" panose="020B0604020202020204" pitchFamily="34" charset="0"/>
              <a:cs typeface="Arial" panose="020B0604020202020204" pitchFamily="34" charset="0"/>
            </a:endParaRPr>
          </a:p>
          <a:p>
            <a:pPr marL="0" indent="0">
              <a:buNone/>
            </a:pPr>
            <a:endParaRPr lang="es-GT" dirty="0">
              <a:solidFill>
                <a:srgbClr val="002060"/>
              </a:solidFill>
              <a:latin typeface="Arial" panose="020B0604020202020204" pitchFamily="34" charset="0"/>
              <a:cs typeface="Arial" panose="020B0604020202020204" pitchFamily="34" charset="0"/>
            </a:endParaRPr>
          </a:p>
          <a:p>
            <a:endParaRPr lang="es-GT" dirty="0"/>
          </a:p>
        </p:txBody>
      </p:sp>
    </p:spTree>
    <p:extLst>
      <p:ext uri="{BB962C8B-B14F-4D97-AF65-F5344CB8AC3E}">
        <p14:creationId xmlns:p14="http://schemas.microsoft.com/office/powerpoint/2010/main" val="933405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27616" y="2151030"/>
            <a:ext cx="10178322" cy="1492132"/>
          </a:xfrm>
        </p:spPr>
        <p:txBody>
          <a:bodyPr>
            <a:normAutofit/>
          </a:bodyPr>
          <a:lstStyle/>
          <a:p>
            <a:pPr algn="ctr"/>
            <a:r>
              <a:rPr lang="es-GT" dirty="0"/>
              <a:t>Instalar MySQL en Windows</a:t>
            </a:r>
            <a:br>
              <a:rPr lang="es-GT" dirty="0"/>
            </a:br>
            <a:endParaRPr lang="es-GT" dirty="0"/>
          </a:p>
        </p:txBody>
      </p:sp>
      <p:pic>
        <p:nvPicPr>
          <p:cNvPr id="5" name="Picture 8" descr="MYSQL, ¡¿MYSQQUÉ?! – Su Sys Adm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452" y="3643162"/>
            <a:ext cx="2165509" cy="103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741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1287773" y="348917"/>
            <a:ext cx="5028806" cy="3593591"/>
          </a:xfrm>
        </p:spPr>
        <p:txBody>
          <a:bodyPr>
            <a:normAutofit fontScale="85000" lnSpcReduction="20000"/>
          </a:bodyPr>
          <a:lstStyle/>
          <a:p>
            <a:pPr algn="just"/>
            <a:r>
              <a:rPr lang="es-ES" sz="1700" b="1" dirty="0" smtClean="0">
                <a:latin typeface="Arial" panose="020B0604020202020204" pitchFamily="34" charset="0"/>
                <a:cs typeface="Arial" panose="020B0604020202020204" pitchFamily="34" charset="0"/>
              </a:rPr>
              <a:t>Descargar </a:t>
            </a:r>
            <a:r>
              <a:rPr lang="es-ES" sz="1700" b="1" dirty="0">
                <a:latin typeface="Arial" panose="020B0604020202020204" pitchFamily="34" charset="0"/>
                <a:cs typeface="Arial" panose="020B0604020202020204" pitchFamily="34" charset="0"/>
              </a:rPr>
              <a:t>de MySQL</a:t>
            </a:r>
          </a:p>
          <a:p>
            <a:pPr algn="just"/>
            <a:r>
              <a:rPr lang="es-ES" sz="1700" dirty="0">
                <a:latin typeface="Arial" panose="020B0604020202020204" pitchFamily="34" charset="0"/>
                <a:cs typeface="Arial" panose="020B0604020202020204" pitchFamily="34" charset="0"/>
              </a:rPr>
              <a:t>Lo primero que tendremos que hacer por supuesto, es instalar la herramienta principal, el motor de bases de datos y también vamos a provechar para instalar el cliente para la gestión de las bases de datos. Para descargarlo tendremos que dirigirnos a </a:t>
            </a:r>
            <a:r>
              <a:rPr lang="es-ES" sz="1700" dirty="0" smtClean="0">
                <a:latin typeface="Arial" panose="020B0604020202020204" pitchFamily="34" charset="0"/>
                <a:cs typeface="Arial" panose="020B0604020202020204" pitchFamily="34" charset="0"/>
              </a:rPr>
              <a:t>su sitio web  </a:t>
            </a:r>
            <a:r>
              <a:rPr lang="es-ES" sz="1700" dirty="0">
                <a:latin typeface="Arial" panose="020B0604020202020204" pitchFamily="34" charset="0"/>
                <a:cs typeface="Arial" panose="020B0604020202020204" pitchFamily="34" charset="0"/>
              </a:rPr>
              <a:t>y en su página principal, pulsamos sobre “</a:t>
            </a:r>
            <a:r>
              <a:rPr lang="es-ES" sz="1700" b="1" dirty="0">
                <a:latin typeface="Arial" panose="020B0604020202020204" pitchFamily="34" charset="0"/>
                <a:cs typeface="Arial" panose="020B0604020202020204" pitchFamily="34" charset="0"/>
              </a:rPr>
              <a:t>MySQL Comunnity Server</a:t>
            </a:r>
            <a:r>
              <a:rPr lang="es-ES" sz="1700" dirty="0">
                <a:latin typeface="Arial" panose="020B0604020202020204" pitchFamily="34" charset="0"/>
                <a:cs typeface="Arial" panose="020B0604020202020204" pitchFamily="34" charset="0"/>
              </a:rPr>
              <a:t>”.</a:t>
            </a:r>
          </a:p>
          <a:p>
            <a:pPr algn="just"/>
            <a:r>
              <a:rPr lang="es-ES" sz="1700" dirty="0">
                <a:latin typeface="Arial" panose="020B0604020202020204" pitchFamily="34" charset="0"/>
                <a:cs typeface="Arial" panose="020B0604020202020204" pitchFamily="34" charset="0"/>
              </a:rPr>
              <a:t>En cualquier caso, tendremos que dirigirnos a la zona inferior de la nueva página y </a:t>
            </a:r>
            <a:r>
              <a:rPr lang="es-ES" sz="1700" b="1" dirty="0">
                <a:latin typeface="Arial" panose="020B0604020202020204" pitchFamily="34" charset="0"/>
                <a:cs typeface="Arial" panose="020B0604020202020204" pitchFamily="34" charset="0"/>
              </a:rPr>
              <a:t>seleccionar la plataforma</a:t>
            </a:r>
            <a:r>
              <a:rPr lang="es-ES" sz="1700" dirty="0">
                <a:latin typeface="Arial" panose="020B0604020202020204" pitchFamily="34" charset="0"/>
                <a:cs typeface="Arial" panose="020B0604020202020204" pitchFamily="34" charset="0"/>
              </a:rPr>
              <a:t> en la que deseamos instar MySQL. Por supuesto, será en Windows. Luego, tendremos que pulsar sobre la opción principal de “</a:t>
            </a:r>
            <a:r>
              <a:rPr lang="es-ES" sz="1700" b="1" dirty="0">
                <a:latin typeface="Arial" panose="020B0604020202020204" pitchFamily="34" charset="0"/>
                <a:cs typeface="Arial" panose="020B0604020202020204" pitchFamily="34" charset="0"/>
              </a:rPr>
              <a:t>MySQL Installer for Windows</a:t>
            </a:r>
            <a:r>
              <a:rPr lang="es-ES" sz="1700" dirty="0">
                <a:latin typeface="Arial" panose="020B0604020202020204" pitchFamily="34" charset="0"/>
                <a:cs typeface="Arial" panose="020B0604020202020204" pitchFamily="34" charset="0"/>
              </a:rPr>
              <a:t>”</a:t>
            </a:r>
          </a:p>
          <a:p>
            <a:pPr marL="0" indent="0" algn="just">
              <a:buNone/>
            </a:pPr>
            <a:r>
              <a:rPr lang="es-ES" dirty="0"/>
              <a:t/>
            </a:r>
            <a:br>
              <a:rPr lang="es-ES" dirty="0"/>
            </a:br>
            <a:r>
              <a:rPr lang="es-ES" dirty="0"/>
              <a:t/>
            </a:r>
            <a:br>
              <a:rPr lang="es-ES" dirty="0"/>
            </a:br>
            <a:endParaRPr lang="es-GT" dirty="0"/>
          </a:p>
        </p:txBody>
      </p:sp>
      <p:pic>
        <p:nvPicPr>
          <p:cNvPr id="1026" name="Picture 2" descr="https://www.profesionalreview.com/wp-content/uploads/2018/12/instalar-mysql-en-windows-10-paso-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6595" y="244722"/>
            <a:ext cx="4361668" cy="3801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stalar MySQL en Windows 10 paso 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21" y="3344780"/>
            <a:ext cx="4524709" cy="3597942"/>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contenido 2"/>
          <p:cNvSpPr txBox="1">
            <a:spLocks/>
          </p:cNvSpPr>
          <p:nvPr/>
        </p:nvSpPr>
        <p:spPr>
          <a:xfrm>
            <a:off x="6316578" y="4271461"/>
            <a:ext cx="5161547" cy="235818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gn="just"/>
            <a:r>
              <a:rPr lang="es-ES" dirty="0" smtClean="0">
                <a:latin typeface="Arial" panose="020B0604020202020204" pitchFamily="34" charset="0"/>
                <a:cs typeface="Arial" panose="020B0604020202020204" pitchFamily="34" charset="0"/>
              </a:rPr>
              <a:t>Este procedimiento será idéntico en cualquiera de los sistemas operativos que tengamos. Ahora tendremos una página muy similar a la anterior en donde tendremos que seleccionar de nuevo el tipo de sistema que tenemos y pulsaremos sobre “</a:t>
            </a:r>
            <a:r>
              <a:rPr lang="es-ES" b="1" dirty="0" smtClean="0">
                <a:latin typeface="Arial" panose="020B0604020202020204" pitchFamily="34" charset="0"/>
                <a:cs typeface="Arial" panose="020B0604020202020204" pitchFamily="34" charset="0"/>
              </a:rPr>
              <a:t>Windows (x86, 32-bit), MSI Installer</a:t>
            </a:r>
            <a:r>
              <a:rPr lang="es-ES" dirty="0" smtClean="0">
                <a:latin typeface="Arial" panose="020B0604020202020204" pitchFamily="34" charset="0"/>
                <a:cs typeface="Arial" panose="020B0604020202020204" pitchFamily="34" charset="0"/>
              </a:rPr>
              <a:t>”. La diferencia entre las dos versiones que hay es que en una descargaremos los ficheros desde Internet durante la instalación, y la otra será el paquete completo</a:t>
            </a:r>
            <a:r>
              <a:rPr lang="es-ES" dirty="0" smtClean="0"/>
              <a:t>.</a:t>
            </a:r>
            <a:br>
              <a:rPr lang="es-ES" dirty="0" smtClean="0"/>
            </a:br>
            <a:r>
              <a:rPr lang="es-ES" dirty="0" smtClean="0"/>
              <a:t/>
            </a:r>
            <a:br>
              <a:rPr lang="es-ES" dirty="0" smtClean="0"/>
            </a:br>
            <a:endParaRPr lang="es-GT" dirty="0"/>
          </a:p>
        </p:txBody>
      </p:sp>
    </p:spTree>
    <p:extLst>
      <p:ext uri="{BB962C8B-B14F-4D97-AF65-F5344CB8AC3E}">
        <p14:creationId xmlns:p14="http://schemas.microsoft.com/office/powerpoint/2010/main" val="3765247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225974"/>
            <a:ext cx="10178322" cy="832804"/>
          </a:xfrm>
        </p:spPr>
        <p:txBody>
          <a:bodyPr>
            <a:noAutofit/>
          </a:bodyPr>
          <a:lstStyle/>
          <a:p>
            <a:pPr algn="ctr"/>
            <a:r>
              <a:rPr lang="es-ES" sz="4000" dirty="0"/>
              <a:t>Proceso de instalación de MySQL </a:t>
            </a:r>
            <a:br>
              <a:rPr lang="es-ES" sz="4000" dirty="0"/>
            </a:br>
            <a:r>
              <a:rPr lang="es-ES" sz="4000" dirty="0"/>
              <a:t/>
            </a:r>
            <a:br>
              <a:rPr lang="es-ES" sz="4000" dirty="0"/>
            </a:br>
            <a:endParaRPr lang="es-GT" sz="4000" dirty="0"/>
          </a:p>
        </p:txBody>
      </p:sp>
      <p:sp>
        <p:nvSpPr>
          <p:cNvPr id="3" name="Marcador de contenido 2"/>
          <p:cNvSpPr>
            <a:spLocks noGrp="1"/>
          </p:cNvSpPr>
          <p:nvPr>
            <p:ph idx="1"/>
          </p:nvPr>
        </p:nvSpPr>
        <p:spPr>
          <a:xfrm>
            <a:off x="1251678" y="1503949"/>
            <a:ext cx="5016775" cy="4174957"/>
          </a:xfrm>
        </p:spPr>
        <p:txBody>
          <a:bodyPr>
            <a:normAutofit fontScale="77500" lnSpcReduction="20000"/>
          </a:bodyPr>
          <a:lstStyle/>
          <a:p>
            <a:pPr algn="just"/>
            <a:r>
              <a:rPr lang="es-ES" sz="2100" dirty="0">
                <a:latin typeface="Arial" panose="020B0604020202020204" pitchFamily="34" charset="0"/>
                <a:cs typeface="Arial" panose="020B0604020202020204" pitchFamily="34" charset="0"/>
              </a:rPr>
              <a:t>Antes del proceso de instalación, recomendamos </a:t>
            </a:r>
            <a:r>
              <a:rPr lang="es-ES" sz="2100" b="1" dirty="0">
                <a:latin typeface="Arial" panose="020B0604020202020204" pitchFamily="34" charset="0"/>
                <a:cs typeface="Arial" panose="020B0604020202020204" pitchFamily="34" charset="0"/>
              </a:rPr>
              <a:t>tener nuestro sistema</a:t>
            </a:r>
            <a:r>
              <a:rPr lang="es-ES" sz="2100" dirty="0">
                <a:latin typeface="Arial" panose="020B0604020202020204" pitchFamily="34" charset="0"/>
                <a:cs typeface="Arial" panose="020B0604020202020204" pitchFamily="34" charset="0"/>
              </a:rPr>
              <a:t> operativo, sea el que sea, </a:t>
            </a:r>
            <a:r>
              <a:rPr lang="es-ES" sz="2100" b="1" dirty="0">
                <a:latin typeface="Arial" panose="020B0604020202020204" pitchFamily="34" charset="0"/>
                <a:cs typeface="Arial" panose="020B0604020202020204" pitchFamily="34" charset="0"/>
              </a:rPr>
              <a:t>actualizado</a:t>
            </a:r>
            <a:r>
              <a:rPr lang="es-ES" sz="2100" dirty="0">
                <a:latin typeface="Arial" panose="020B0604020202020204" pitchFamily="34" charset="0"/>
                <a:cs typeface="Arial" panose="020B0604020202020204" pitchFamily="34" charset="0"/>
              </a:rPr>
              <a:t>, para evitar errores de última hora.</a:t>
            </a:r>
          </a:p>
          <a:p>
            <a:pPr algn="just"/>
            <a:r>
              <a:rPr lang="es-ES" sz="2100" dirty="0">
                <a:latin typeface="Arial" panose="020B0604020202020204" pitchFamily="34" charset="0"/>
                <a:cs typeface="Arial" panose="020B0604020202020204" pitchFamily="34" charset="0"/>
              </a:rPr>
              <a:t>Una vez descargado el paquete, procedemos a su ejecución, para que dé comienzo el asistente de instalación. Como queremos instalar </a:t>
            </a:r>
            <a:r>
              <a:rPr lang="es-ES" sz="2100" b="1" dirty="0">
                <a:latin typeface="Arial" panose="020B0604020202020204" pitchFamily="34" charset="0"/>
                <a:cs typeface="Arial" panose="020B0604020202020204" pitchFamily="34" charset="0"/>
              </a:rPr>
              <a:t>tanto el Server como el </a:t>
            </a:r>
            <a:r>
              <a:rPr lang="es-ES" sz="2100" b="1" dirty="0" err="1">
                <a:latin typeface="Arial" panose="020B0604020202020204" pitchFamily="34" charset="0"/>
                <a:cs typeface="Arial" panose="020B0604020202020204" pitchFamily="34" charset="0"/>
              </a:rPr>
              <a:t>Workbench</a:t>
            </a:r>
            <a:r>
              <a:rPr lang="es-ES" sz="2100" dirty="0">
                <a:latin typeface="Arial" panose="020B0604020202020204" pitchFamily="34" charset="0"/>
                <a:cs typeface="Arial" panose="020B0604020202020204" pitchFamily="34" charset="0"/>
              </a:rPr>
              <a:t>, podremos optar por dos posibilidades. Pulsar sobre “</a:t>
            </a:r>
            <a:r>
              <a:rPr lang="es-ES" sz="2100" b="1" dirty="0" err="1">
                <a:latin typeface="Arial" panose="020B0604020202020204" pitchFamily="34" charset="0"/>
                <a:cs typeface="Arial" panose="020B0604020202020204" pitchFamily="34" charset="0"/>
              </a:rPr>
              <a:t>Developer</a:t>
            </a:r>
            <a:r>
              <a:rPr lang="es-ES" sz="2100" b="1" dirty="0">
                <a:latin typeface="Arial" panose="020B0604020202020204" pitchFamily="34" charset="0"/>
                <a:cs typeface="Arial" panose="020B0604020202020204" pitchFamily="34" charset="0"/>
              </a:rPr>
              <a:t> Default</a:t>
            </a:r>
            <a:r>
              <a:rPr lang="es-ES" sz="2100" dirty="0">
                <a:latin typeface="Arial" panose="020B0604020202020204" pitchFamily="34" charset="0"/>
                <a:cs typeface="Arial" panose="020B0604020202020204" pitchFamily="34" charset="0"/>
              </a:rPr>
              <a:t>” que </a:t>
            </a:r>
            <a:r>
              <a:rPr lang="es-ES" sz="2100" b="1" dirty="0">
                <a:latin typeface="Arial" panose="020B0604020202020204" pitchFamily="34" charset="0"/>
                <a:cs typeface="Arial" panose="020B0604020202020204" pitchFamily="34" charset="0"/>
              </a:rPr>
              <a:t>instalará automáticamente todo</a:t>
            </a:r>
            <a:r>
              <a:rPr lang="es-ES" sz="2100" dirty="0">
                <a:latin typeface="Arial" panose="020B0604020202020204" pitchFamily="34" charset="0"/>
                <a:cs typeface="Arial" panose="020B0604020202020204" pitchFamily="34" charset="0"/>
              </a:rPr>
              <a:t> lo necesario para la creación y gestión de bases de datos. Para usuario que estén comenzando, recomendamos esta opción, ya que instalara MySQL de forma completa con información extra y todo tipo de soporte disponible.</a:t>
            </a:r>
          </a:p>
          <a:p>
            <a:pPr marL="0" indent="0">
              <a:buNone/>
            </a:pPr>
            <a:endParaRPr lang="es-GT" dirty="0"/>
          </a:p>
        </p:txBody>
      </p:sp>
      <p:pic>
        <p:nvPicPr>
          <p:cNvPr id="3074" name="Picture 2" descr="Instalar MySQL en Windows 10 paso 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060" y="1503948"/>
            <a:ext cx="5185414" cy="507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1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33146" y="721895"/>
            <a:ext cx="5173579" cy="4333099"/>
          </a:xfrm>
        </p:spPr>
        <p:txBody>
          <a:bodyPr>
            <a:normAutofit/>
          </a:bodyPr>
          <a:lstStyle/>
          <a:p>
            <a:r>
              <a:rPr lang="es-ES" sz="1600" dirty="0">
                <a:latin typeface="Arial" panose="020B0604020202020204" pitchFamily="34" charset="0"/>
                <a:cs typeface="Arial" panose="020B0604020202020204" pitchFamily="34" charset="0"/>
              </a:rPr>
              <a:t>Si le damos a la opción de “</a:t>
            </a:r>
            <a:r>
              <a:rPr lang="es-ES" sz="1600" b="1" dirty="0" err="1">
                <a:latin typeface="Arial" panose="020B0604020202020204" pitchFamily="34" charset="0"/>
                <a:cs typeface="Arial" panose="020B0604020202020204" pitchFamily="34" charset="0"/>
              </a:rPr>
              <a:t>Custom</a:t>
            </a:r>
            <a:r>
              <a:rPr lang="es-ES" sz="1600" dirty="0">
                <a:latin typeface="Arial" panose="020B0604020202020204" pitchFamily="34" charset="0"/>
                <a:cs typeface="Arial" panose="020B0604020202020204" pitchFamily="34" charset="0"/>
              </a:rPr>
              <a:t>” tendremos bastantes opciones parar elegir. Esta opción está dirigida a </a:t>
            </a:r>
            <a:r>
              <a:rPr lang="es-ES" sz="1600" b="1" dirty="0">
                <a:latin typeface="Arial" panose="020B0604020202020204" pitchFamily="34" charset="0"/>
                <a:cs typeface="Arial" panose="020B0604020202020204" pitchFamily="34" charset="0"/>
              </a:rPr>
              <a:t>usuarios que ya cuenta con experiencia trabajando</a:t>
            </a:r>
            <a:r>
              <a:rPr lang="es-ES" sz="1600" dirty="0">
                <a:latin typeface="Arial" panose="020B0604020202020204" pitchFamily="34" charset="0"/>
                <a:cs typeface="Arial" panose="020B0604020202020204" pitchFamily="34" charset="0"/>
              </a:rPr>
              <a:t> en otros gestores de bases de datos. Vamos a ver un poco las opciones principales de instalación:</a:t>
            </a:r>
          </a:p>
          <a:p>
            <a:r>
              <a:rPr lang="es-ES" sz="1600" b="1" dirty="0">
                <a:latin typeface="Arial" panose="020B0604020202020204" pitchFamily="34" charset="0"/>
                <a:cs typeface="Arial" panose="020B0604020202020204" pitchFamily="34" charset="0"/>
              </a:rPr>
              <a:t>MySQL Servers</a:t>
            </a:r>
            <a:r>
              <a:rPr lang="es-ES" sz="1600" dirty="0">
                <a:latin typeface="Arial" panose="020B0604020202020204" pitchFamily="34" charset="0"/>
                <a:cs typeface="Arial" panose="020B0604020202020204" pitchFamily="34" charset="0"/>
              </a:rPr>
              <a:t>: esta será la herramienta principal y básica si deseamos utilizar nuestro equipo para convertirlo en un servidor y gestor de bases de datos. En nuestro caso vamos a instalar este paquete, para poder realizar la conexión luego mediante el cliente. Por tanto, desplegamos toda la lista del apartado, y pulsamos en la flecha para mover la opción hacia a derecha</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pic>
        <p:nvPicPr>
          <p:cNvPr id="4098" name="Picture 2" descr="Instalar MySQL en Windows 10 paso 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779" y="721895"/>
            <a:ext cx="5474367" cy="5666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6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00593" y="144737"/>
            <a:ext cx="4691923" cy="3593591"/>
          </a:xfrm>
        </p:spPr>
        <p:txBody>
          <a:bodyPr>
            <a:normAutofit/>
          </a:bodyPr>
          <a:lstStyle/>
          <a:p>
            <a:r>
              <a:rPr lang="es-ES" sz="1600" b="1" dirty="0" smtClean="0">
                <a:latin typeface="Arial" panose="020B0604020202020204" pitchFamily="34" charset="0"/>
                <a:cs typeface="Arial" panose="020B0604020202020204" pitchFamily="34" charset="0"/>
              </a:rPr>
              <a:t>MySQL </a:t>
            </a:r>
            <a:r>
              <a:rPr lang="es-ES" sz="1600" b="1" dirty="0" err="1" smtClean="0">
                <a:latin typeface="Arial" panose="020B0604020202020204" pitchFamily="34" charset="0"/>
                <a:cs typeface="Arial" panose="020B0604020202020204" pitchFamily="34" charset="0"/>
              </a:rPr>
              <a:t>Workbench</a:t>
            </a:r>
            <a:r>
              <a:rPr lang="es-ES" sz="1600" dirty="0" smtClean="0">
                <a:latin typeface="Arial" panose="020B0604020202020204" pitchFamily="34" charset="0"/>
                <a:cs typeface="Arial" panose="020B0604020202020204" pitchFamily="34" charset="0"/>
              </a:rPr>
              <a:t>: estará situada en el apartado de “</a:t>
            </a:r>
            <a:r>
              <a:rPr lang="es-ES" sz="1600" b="1" dirty="0" smtClean="0">
                <a:latin typeface="Arial" panose="020B0604020202020204" pitchFamily="34" charset="0"/>
                <a:cs typeface="Arial" panose="020B0604020202020204" pitchFamily="34" charset="0"/>
              </a:rPr>
              <a:t>Applications</a:t>
            </a:r>
            <a:r>
              <a:rPr lang="es-ES" sz="1600" dirty="0" smtClean="0">
                <a:latin typeface="Arial" panose="020B0604020202020204" pitchFamily="34" charset="0"/>
                <a:cs typeface="Arial" panose="020B0604020202020204" pitchFamily="34" charset="0"/>
              </a:rPr>
              <a:t>” y será nuestro cliente de MySQL. Procedemos igual que en el punto anterior.</a:t>
            </a:r>
          </a:p>
          <a:p>
            <a:pPr marL="0" indent="0">
              <a:buNone/>
            </a:pPr>
            <a:r>
              <a:rPr lang="es-ES" sz="1600" dirty="0" smtClean="0">
                <a:latin typeface="Arial" panose="020B0604020202020204" pitchFamily="34" charset="0"/>
                <a:cs typeface="Arial" panose="020B0604020202020204" pitchFamily="34" charset="0"/>
              </a:rPr>
              <a:t/>
            </a:r>
            <a:br>
              <a:rPr lang="es-ES" sz="1600" dirty="0" smtClean="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pic>
        <p:nvPicPr>
          <p:cNvPr id="5122" name="Picture 2" descr="Instalar MySQL en Windows 10 paso 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516" y="148587"/>
            <a:ext cx="5185609" cy="3986426"/>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p:cNvSpPr txBox="1">
            <a:spLocks/>
          </p:cNvSpPr>
          <p:nvPr/>
        </p:nvSpPr>
        <p:spPr>
          <a:xfrm>
            <a:off x="1484089" y="3104147"/>
            <a:ext cx="4479366" cy="32771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ES" sz="1600" b="1" dirty="0">
                <a:latin typeface="Arial" panose="020B0604020202020204" pitchFamily="34" charset="0"/>
                <a:cs typeface="Arial" panose="020B0604020202020204" pitchFamily="34" charset="0"/>
              </a:rPr>
              <a:t>MySQL Connections</a:t>
            </a:r>
            <a:r>
              <a:rPr lang="es-ES" sz="1600" dirty="0">
                <a:latin typeface="Arial" panose="020B0604020202020204" pitchFamily="34" charset="0"/>
                <a:cs typeface="Arial" panose="020B0604020202020204" pitchFamily="34" charset="0"/>
              </a:rPr>
              <a:t>: esta opción irá en función de las conexiones que nosotros queramos realizar. Según los clientes y los lenguajes de programas que vayamos a utilizar. Lo mejor será instalar todos esto paquetes por si en un futuro necesitamos alguno de ellos.</a:t>
            </a:r>
            <a:r>
              <a:rPr lang="es-ES" sz="1600" dirty="0"/>
              <a:t/>
            </a:r>
            <a:br>
              <a:rPr lang="es-ES" sz="1600" dirty="0"/>
            </a:br>
            <a:r>
              <a:rPr lang="es-ES" sz="1600" dirty="0"/>
              <a:t/>
            </a:r>
            <a:br>
              <a:rPr lang="es-ES" sz="1600" dirty="0"/>
            </a:br>
            <a:r>
              <a:rPr lang="es-ES" sz="1600" dirty="0" smtClean="0">
                <a:latin typeface="Arial" panose="020B0604020202020204" pitchFamily="34" charset="0"/>
                <a:cs typeface="Arial" panose="020B0604020202020204" pitchFamily="34" charset="0"/>
              </a:rPr>
              <a:t/>
            </a:r>
            <a:br>
              <a:rPr lang="es-ES" sz="1600" dirty="0" smtClean="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sp>
        <p:nvSpPr>
          <p:cNvPr id="6" name="Marcador de contenido 2"/>
          <p:cNvSpPr txBox="1">
            <a:spLocks/>
          </p:cNvSpPr>
          <p:nvPr/>
        </p:nvSpPr>
        <p:spPr>
          <a:xfrm>
            <a:off x="6052078" y="4543926"/>
            <a:ext cx="4479366" cy="32771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s-ES" sz="1600" dirty="0"/>
              <a:t/>
            </a:r>
            <a:br>
              <a:rPr lang="es-ES" sz="1600" dirty="0"/>
            </a:br>
            <a:r>
              <a:rPr lang="es-ES" sz="1600" dirty="0"/>
              <a:t/>
            </a:r>
            <a:br>
              <a:rPr lang="es-ES" sz="1600" dirty="0"/>
            </a:br>
            <a:r>
              <a:rPr lang="es-ES" sz="1600" dirty="0" smtClean="0">
                <a:latin typeface="Arial" panose="020B0604020202020204" pitchFamily="34" charset="0"/>
                <a:cs typeface="Arial" panose="020B0604020202020204" pitchFamily="34" charset="0"/>
              </a:rPr>
              <a:t/>
            </a:r>
            <a:br>
              <a:rPr lang="es-ES" sz="1600" dirty="0" smtClean="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sp>
        <p:nvSpPr>
          <p:cNvPr id="7" name="Marcador de contenido 2"/>
          <p:cNvSpPr txBox="1">
            <a:spLocks/>
          </p:cNvSpPr>
          <p:nvPr/>
        </p:nvSpPr>
        <p:spPr>
          <a:xfrm>
            <a:off x="6593304" y="4578274"/>
            <a:ext cx="4584031" cy="160421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ES" sz="2300" dirty="0">
                <a:latin typeface="Arial" panose="020B0604020202020204" pitchFamily="34" charset="0"/>
                <a:cs typeface="Arial" panose="020B0604020202020204" pitchFamily="34" charset="0"/>
              </a:rPr>
              <a:t>Para instalar la conexión a </a:t>
            </a:r>
            <a:r>
              <a:rPr lang="es-ES" sz="2300" dirty="0" err="1">
                <a:latin typeface="Arial" panose="020B0604020202020204" pitchFamily="34" charset="0"/>
                <a:cs typeface="Arial" panose="020B0604020202020204" pitchFamily="34" charset="0"/>
              </a:rPr>
              <a:t>Pyton</a:t>
            </a:r>
            <a:r>
              <a:rPr lang="es-ES" sz="2300" dirty="0">
                <a:latin typeface="Arial" panose="020B0604020202020204" pitchFamily="34" charset="0"/>
                <a:cs typeface="Arial" panose="020B0604020202020204" pitchFamily="34" charset="0"/>
              </a:rPr>
              <a:t>, tendremos que tener instalado el paquete correspondiente del lenguaje de programación en nuestro sistema.</a:t>
            </a:r>
            <a:r>
              <a:rPr lang="es-ES" sz="1600" dirty="0"/>
              <a:t/>
            </a:r>
            <a:br>
              <a:rPr lang="es-ES" sz="1600" dirty="0"/>
            </a:br>
            <a:r>
              <a:rPr lang="es-ES" sz="1600" dirty="0"/>
              <a:t/>
            </a:r>
            <a:br>
              <a:rPr lang="es-ES" sz="1600" dirty="0"/>
            </a:br>
            <a:r>
              <a:rPr lang="es-ES" sz="1600" dirty="0"/>
              <a:t/>
            </a:r>
            <a:br>
              <a:rPr lang="es-ES" sz="1600" dirty="0"/>
            </a:br>
            <a:r>
              <a:rPr lang="es-ES" sz="1600" dirty="0" smtClean="0">
                <a:latin typeface="Arial" panose="020B0604020202020204" pitchFamily="34" charset="0"/>
                <a:cs typeface="Arial" panose="020B0604020202020204" pitchFamily="34" charset="0"/>
              </a:rPr>
              <a:t/>
            </a:r>
            <a:br>
              <a:rPr lang="es-ES" sz="1600" dirty="0" smtClean="0">
                <a:latin typeface="Arial" panose="020B0604020202020204" pitchFamily="34" charset="0"/>
                <a:cs typeface="Arial" panose="020B0604020202020204" pitchFamily="34" charset="0"/>
              </a:rPr>
            </a:br>
            <a:endParaRPr lang="es-G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031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0D9F5B6DE3922439FEFC171372C970F" ma:contentTypeVersion="8" ma:contentTypeDescription="Crear nuevo documento." ma:contentTypeScope="" ma:versionID="f6bf82f0a89729a675c8450403758d48">
  <xsd:schema xmlns:xsd="http://www.w3.org/2001/XMLSchema" xmlns:xs="http://www.w3.org/2001/XMLSchema" xmlns:p="http://schemas.microsoft.com/office/2006/metadata/properties" xmlns:ns2="d94b7ade-6156-455c-809b-478b90afcaa9" targetNamespace="http://schemas.microsoft.com/office/2006/metadata/properties" ma:root="true" ma:fieldsID="36a97207e9582e2ad6ea66d4ada2ba24" ns2:_="">
    <xsd:import namespace="d94b7ade-6156-455c-809b-478b90afcaa9"/>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4b7ade-6156-455c-809b-478b90afcaa9"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d94b7ade-6156-455c-809b-478b90afcaa9">a3de700c-624b-4100-bbb2-8c2a333678e0</ReferenceId>
  </documentManagement>
</p:properties>
</file>

<file path=customXml/itemProps1.xml><?xml version="1.0" encoding="utf-8"?>
<ds:datastoreItem xmlns:ds="http://schemas.openxmlformats.org/officeDocument/2006/customXml" ds:itemID="{25A94423-B788-4955-A207-8C2031B0E464}"/>
</file>

<file path=customXml/itemProps2.xml><?xml version="1.0" encoding="utf-8"?>
<ds:datastoreItem xmlns:ds="http://schemas.openxmlformats.org/officeDocument/2006/customXml" ds:itemID="{2A3E4A8A-B192-4CB0-9847-8CD0203D0369}"/>
</file>

<file path=customXml/itemProps3.xml><?xml version="1.0" encoding="utf-8"?>
<ds:datastoreItem xmlns:ds="http://schemas.openxmlformats.org/officeDocument/2006/customXml" ds:itemID="{08307F7D-398F-4DE8-B147-A8ACD172F5C2}"/>
</file>

<file path=docProps/app.xml><?xml version="1.0" encoding="utf-8"?>
<Properties xmlns="http://schemas.openxmlformats.org/officeDocument/2006/extended-properties" xmlns:vt="http://schemas.openxmlformats.org/officeDocument/2006/docPropsVTypes">
  <Template>TM10001106[[fn=Distintivo]]</Template>
  <TotalTime>302</TotalTime>
  <Words>1660</Words>
  <Application>Microsoft Office PowerPoint</Application>
  <PresentationFormat>Panorámica</PresentationFormat>
  <Paragraphs>141</Paragraphs>
  <Slides>40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-apple-system</vt:lpstr>
      <vt:lpstr>Arial</vt:lpstr>
      <vt:lpstr>Calibri</vt:lpstr>
      <vt:lpstr>Gill Sans MT</vt:lpstr>
      <vt:lpstr>Impact</vt:lpstr>
      <vt:lpstr>Times New Roman</vt:lpstr>
      <vt:lpstr>Badge</vt:lpstr>
      <vt:lpstr>Manual  Tony's Kinal </vt:lpstr>
      <vt:lpstr>App Tonys Kinal </vt:lpstr>
      <vt:lpstr>Programas </vt:lpstr>
      <vt:lpstr>Instalación de los Programas necesarios para el Programa</vt:lpstr>
      <vt:lpstr>Instalar MySQL en Windows </vt:lpstr>
      <vt:lpstr>Presentación de PowerPoint</vt:lpstr>
      <vt:lpstr>Proceso de instalación de MySQL   </vt:lpstr>
      <vt:lpstr>Presentación de PowerPoint</vt:lpstr>
      <vt:lpstr>Presentación de PowerPoint</vt:lpstr>
      <vt:lpstr>Presentación de PowerPoint</vt:lpstr>
      <vt:lpstr>Presentación de PowerPoint</vt:lpstr>
      <vt:lpstr>Configuración de MySQL  </vt:lpstr>
      <vt:lpstr>Presentación de PowerPoint</vt:lpstr>
      <vt:lpstr>Presentación de PowerPoint</vt:lpstr>
      <vt:lpstr>Presentación de PowerPoint</vt:lpstr>
      <vt:lpstr>Instalación de NetBeans en Windows </vt:lpstr>
      <vt:lpstr>Presentación de PowerPoint</vt:lpstr>
      <vt:lpstr>Presentación de PowerPoint</vt:lpstr>
      <vt:lpstr>Presentación de PowerPoint</vt:lpstr>
      <vt:lpstr>Presentación de PowerPoint</vt:lpstr>
      <vt:lpstr>Presentación de PowerPoint</vt:lpstr>
      <vt:lpstr>Instalación de ireport en Windows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Instalación de java Fx en Windows</vt:lpstr>
      <vt:lpstr>Presentación de PowerPoint</vt:lpstr>
      <vt:lpstr>Presentación de PowerPoint</vt:lpstr>
      <vt:lpstr>Presentación de PowerPoint</vt:lpstr>
      <vt:lpstr>Presentación de PowerPoint</vt:lpstr>
      <vt:lpstr>Explicacion del funcionamiento  de la aplicación de tonys kinal </vt:lpstr>
      <vt:lpstr>Requisitos  Para que corra el programa </vt:lpstr>
      <vt:lpstr>Errores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Tony's Kinal </dc:title>
  <dc:creator>DiegoCanteo</dc:creator>
  <cp:lastModifiedBy>DiegoCanteo</cp:lastModifiedBy>
  <cp:revision>34</cp:revision>
  <dcterms:created xsi:type="dcterms:W3CDTF">2020-07-28T20:56:10Z</dcterms:created>
  <dcterms:modified xsi:type="dcterms:W3CDTF">2020-07-30T01:02:30Z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0x01010040D9F5B6DE3922439FEFC171372C970F</vt:lpwstr>
  </property>
</Properties>
</file>