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4"/>
  </p:sldMasterIdLst>
  <p:sldIdLst>
    <p:sldId id="256" r:id="rId5"/>
    <p:sldId id="257" r:id="rId6"/>
    <p:sldId id="258" r:id="rId7"/>
    <p:sldId id="263" r:id="rId8"/>
    <p:sldId id="264" r:id="rId9"/>
    <p:sldId id="283" r:id="rId10"/>
    <p:sldId id="260" r:id="rId11"/>
    <p:sldId id="262" r:id="rId12"/>
    <p:sldId id="265" r:id="rId13"/>
    <p:sldId id="266" r:id="rId14"/>
    <p:sldId id="268" r:id="rId15"/>
    <p:sldId id="270" r:id="rId16"/>
    <p:sldId id="271" r:id="rId17"/>
    <p:sldId id="273" r:id="rId18"/>
    <p:sldId id="274" r:id="rId19"/>
    <p:sldId id="275" r:id="rId20"/>
    <p:sldId id="276" r:id="rId21"/>
    <p:sldId id="279" r:id="rId22"/>
    <p:sldId id="280" r:id="rId23"/>
    <p:sldId id="281" r:id="rId24"/>
    <p:sldId id="282" r:id="rId25"/>
    <p:sldId id="284" r:id="rId26"/>
    <p:sldId id="285" r:id="rId27"/>
    <p:sldId id="286" r:id="rId28"/>
    <p:sldId id="287" r:id="rId29"/>
    <p:sldId id="288" r:id="rId30"/>
    <p:sldId id="291" r:id="rId31"/>
    <p:sldId id="292"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7/18/2021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22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48185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29635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64726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7/18/2021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534468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02185030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9498566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91686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62690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7/18/2021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317901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7/18/2021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85371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7/18/2021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77764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78522" y="1955347"/>
            <a:ext cx="10318418" cy="4394988"/>
          </a:xfrm>
        </p:spPr>
        <p:txBody>
          <a:bodyPr/>
          <a:lstStyle/>
          <a:p>
            <a:r>
              <a:rPr lang="en-US" dirty="0"/>
              <a:t>Manual </a:t>
            </a:r>
            <a:br>
              <a:rPr lang="en-US" dirty="0"/>
            </a:br>
            <a:r>
              <a:rPr lang="en-US" dirty="0"/>
              <a:t>Tonys Kinal </a:t>
            </a:r>
            <a:endParaRPr lang="es-GT" dirty="0"/>
          </a:p>
        </p:txBody>
      </p:sp>
      <p:sp>
        <p:nvSpPr>
          <p:cNvPr id="3" name="Subtítulo 2"/>
          <p:cNvSpPr>
            <a:spLocks noGrp="1"/>
          </p:cNvSpPr>
          <p:nvPr>
            <p:ph type="subTitle" idx="1"/>
          </p:nvPr>
        </p:nvSpPr>
        <p:spPr/>
        <p:txBody>
          <a:bodyPr>
            <a:normAutofit fontScale="85000" lnSpcReduction="10000"/>
          </a:bodyPr>
          <a:lstStyle/>
          <a:p>
            <a:r>
              <a:rPr lang="en-US" dirty="0"/>
              <a:t>Manual  de uso aplicacion de escritorio </a:t>
            </a:r>
          </a:p>
          <a:p>
            <a:r>
              <a:rPr lang="en-US" dirty="0"/>
              <a:t>	</a:t>
            </a:r>
            <a:endParaRPr lang="es-GT" dirty="0"/>
          </a:p>
        </p:txBody>
      </p:sp>
      <p:sp>
        <p:nvSpPr>
          <p:cNvPr id="6" name="Subtítulo 2"/>
          <p:cNvSpPr txBox="1">
            <a:spLocks/>
          </p:cNvSpPr>
          <p:nvPr/>
        </p:nvSpPr>
        <p:spPr>
          <a:xfrm>
            <a:off x="442393" y="199017"/>
            <a:ext cx="2048143" cy="715384"/>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algn="l"/>
            <a:r>
              <a:rPr lang="en-US" sz="1100" dirty="0">
                <a:latin typeface="Calibri" panose="020F0502020204030204" pitchFamily="34" charset="0"/>
                <a:cs typeface="Calibri" panose="020F0502020204030204" pitchFamily="34" charset="0"/>
              </a:rPr>
              <a:t>Diego canteo PE5AM</a:t>
            </a:r>
          </a:p>
          <a:p>
            <a:pPr algn="l"/>
            <a:r>
              <a:rPr lang="en-US" sz="1100" dirty="0">
                <a:latin typeface="Calibri" panose="020F0502020204030204" pitchFamily="34" charset="0"/>
                <a:cs typeface="Calibri" panose="020F0502020204030204" pitchFamily="34" charset="0"/>
              </a:rPr>
              <a:t>2016-532</a:t>
            </a:r>
            <a:r>
              <a:rPr lang="en-US" sz="1100" dirty="0"/>
              <a:t>	</a:t>
            </a:r>
            <a:endParaRPr lang="es-GT" sz="11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253" y="556709"/>
            <a:ext cx="2887579" cy="2165684"/>
          </a:xfrm>
          <a:prstGeom prst="rect">
            <a:avLst/>
          </a:prstGeom>
        </p:spPr>
      </p:pic>
    </p:spTree>
    <p:extLst>
      <p:ext uri="{BB962C8B-B14F-4D97-AF65-F5344CB8AC3E}">
        <p14:creationId xmlns:p14="http://schemas.microsoft.com/office/powerpoint/2010/main" val="24434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201911"/>
            <a:ext cx="10178322" cy="1492132"/>
          </a:xfrm>
        </p:spPr>
        <p:txBody>
          <a:bodyPr>
            <a:normAutofit fontScale="90000"/>
          </a:bodyPr>
          <a:lstStyle/>
          <a:p>
            <a:pPr algn="ctr"/>
            <a:r>
              <a:rPr lang="en-US" sz="4000" dirty="0"/>
              <a:t>Detalles de las Partes de la  ventana Servicios</a:t>
            </a:r>
            <a:br>
              <a:rPr lang="en-US" dirty="0"/>
            </a:br>
            <a:br>
              <a:rPr lang="en-US" dirty="0"/>
            </a:br>
            <a:endParaRPr lang="es-GT" dirty="0"/>
          </a:p>
        </p:txBody>
      </p:sp>
      <p:pic>
        <p:nvPicPr>
          <p:cNvPr id="4" name="Imagen 3"/>
          <p:cNvPicPr>
            <a:picLocks noChangeAspect="1"/>
          </p:cNvPicPr>
          <p:nvPr/>
        </p:nvPicPr>
        <p:blipFill>
          <a:blip r:embed="rId2"/>
          <a:stretch>
            <a:fillRect/>
          </a:stretch>
        </p:blipFill>
        <p:spPr>
          <a:xfrm>
            <a:off x="2214513" y="1694043"/>
            <a:ext cx="7859222" cy="4658375"/>
          </a:xfrm>
          <a:prstGeom prst="rect">
            <a:avLst/>
          </a:prstGeom>
        </p:spPr>
      </p:pic>
      <p:sp>
        <p:nvSpPr>
          <p:cNvPr id="5" name="Llamada de flecha a la derecha 4"/>
          <p:cNvSpPr/>
          <p:nvPr/>
        </p:nvSpPr>
        <p:spPr>
          <a:xfrm>
            <a:off x="872286" y="1789089"/>
            <a:ext cx="1276052" cy="688210"/>
          </a:xfrm>
          <a:prstGeom prst="rightArrowCallout">
            <a:avLst>
              <a:gd name="adj1" fmla="val 25000"/>
              <a:gd name="adj2" fmla="val 25000"/>
              <a:gd name="adj3" fmla="val 25000"/>
              <a:gd name="adj4" fmla="val 7534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Retrocede</a:t>
            </a:r>
          </a:p>
          <a:p>
            <a:pPr algn="ctr"/>
            <a:r>
              <a:rPr lang="en-US" sz="1200" dirty="0"/>
              <a:t>a la entidad anterior </a:t>
            </a:r>
          </a:p>
        </p:txBody>
      </p:sp>
      <p:sp>
        <p:nvSpPr>
          <p:cNvPr id="6" name="Llamada de flecha hacia abajo 5"/>
          <p:cNvSpPr/>
          <p:nvPr/>
        </p:nvSpPr>
        <p:spPr>
          <a:xfrm>
            <a:off x="2419445" y="1057572"/>
            <a:ext cx="1130968" cy="878306"/>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Retroceder al Menu</a:t>
            </a:r>
            <a:endParaRPr lang="es-GT" sz="1200" dirty="0"/>
          </a:p>
        </p:txBody>
      </p:sp>
      <p:sp>
        <p:nvSpPr>
          <p:cNvPr id="7" name="Llamada de flecha a la derecha 6"/>
          <p:cNvSpPr/>
          <p:nvPr/>
        </p:nvSpPr>
        <p:spPr>
          <a:xfrm>
            <a:off x="806113" y="2708372"/>
            <a:ext cx="1408398" cy="933525"/>
          </a:xfrm>
          <a:prstGeom prst="rightArrowCallout">
            <a:avLst>
              <a:gd name="adj1" fmla="val 25000"/>
              <a:gd name="adj2" fmla="val 25000"/>
              <a:gd name="adj3" fmla="val 25000"/>
              <a:gd name="adj4" fmla="val 7705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Apartado para colocar los Datos</a:t>
            </a:r>
          </a:p>
        </p:txBody>
      </p:sp>
      <p:sp>
        <p:nvSpPr>
          <p:cNvPr id="8" name="Llamada de flecha a la izquierda 7"/>
          <p:cNvSpPr/>
          <p:nvPr/>
        </p:nvSpPr>
        <p:spPr>
          <a:xfrm>
            <a:off x="10073737" y="4328959"/>
            <a:ext cx="1356264" cy="736337"/>
          </a:xfrm>
          <a:prstGeom prst="leftArrowCallout">
            <a:avLst>
              <a:gd name="adj1" fmla="val 25000"/>
              <a:gd name="adj2" fmla="val 25000"/>
              <a:gd name="adj3" fmla="val 25000"/>
              <a:gd name="adj4" fmla="val 7315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r>
              <a:rPr lang="en-US" sz="1400" dirty="0"/>
              <a:t>Tabla  De </a:t>
            </a:r>
          </a:p>
          <a:p>
            <a:pPr algn="ctr"/>
            <a:r>
              <a:rPr lang="en-US" sz="1400" dirty="0"/>
              <a:t>Contenido</a:t>
            </a:r>
          </a:p>
          <a:p>
            <a:pPr algn="ctr"/>
            <a:r>
              <a:rPr lang="en-US" sz="1400" dirty="0"/>
              <a:t>De Datos </a:t>
            </a:r>
            <a:endParaRPr lang="es-GT" sz="1400" dirty="0"/>
          </a:p>
          <a:p>
            <a:pPr algn="ctr"/>
            <a:endParaRPr lang="es-GT" dirty="0"/>
          </a:p>
        </p:txBody>
      </p:sp>
      <p:sp>
        <p:nvSpPr>
          <p:cNvPr id="9" name="Llamada de flecha a la izquierda 8"/>
          <p:cNvSpPr/>
          <p:nvPr/>
        </p:nvSpPr>
        <p:spPr>
          <a:xfrm>
            <a:off x="9881229" y="2193247"/>
            <a:ext cx="1356265" cy="926431"/>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Conexion Con la entidad Empresa</a:t>
            </a:r>
            <a:endParaRPr lang="es-GT" sz="1200" dirty="0"/>
          </a:p>
        </p:txBody>
      </p:sp>
      <p:sp>
        <p:nvSpPr>
          <p:cNvPr id="3" name="Llamada de flecha hacia arriba 2"/>
          <p:cNvSpPr/>
          <p:nvPr/>
        </p:nvSpPr>
        <p:spPr>
          <a:xfrm>
            <a:off x="2419445" y="6244390"/>
            <a:ext cx="1238552" cy="61361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Agregar Datos</a:t>
            </a:r>
            <a:endParaRPr lang="es-GT" sz="1200" dirty="0"/>
          </a:p>
        </p:txBody>
      </p:sp>
      <p:sp>
        <p:nvSpPr>
          <p:cNvPr id="10" name="Llamada de flecha hacia arriba 9"/>
          <p:cNvSpPr/>
          <p:nvPr/>
        </p:nvSpPr>
        <p:spPr>
          <a:xfrm>
            <a:off x="4478260" y="6244390"/>
            <a:ext cx="1238552" cy="61361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Actualizar </a:t>
            </a:r>
          </a:p>
          <a:p>
            <a:pPr algn="ctr"/>
            <a:r>
              <a:rPr lang="en-US" sz="1200" dirty="0"/>
              <a:t>Parametros</a:t>
            </a:r>
            <a:endParaRPr lang="es-GT" sz="1200" dirty="0"/>
          </a:p>
        </p:txBody>
      </p:sp>
      <p:sp>
        <p:nvSpPr>
          <p:cNvPr id="11" name="Llamada de flecha hacia arriba 10"/>
          <p:cNvSpPr/>
          <p:nvPr/>
        </p:nvSpPr>
        <p:spPr>
          <a:xfrm>
            <a:off x="6710316" y="6244390"/>
            <a:ext cx="1238552" cy="61361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Levantar</a:t>
            </a:r>
          </a:p>
          <a:p>
            <a:pPr algn="ctr"/>
            <a:r>
              <a:rPr lang="en-US" sz="1200" dirty="0"/>
              <a:t>Reporte</a:t>
            </a:r>
            <a:endParaRPr lang="es-GT" sz="1200" dirty="0"/>
          </a:p>
        </p:txBody>
      </p:sp>
      <p:sp>
        <p:nvSpPr>
          <p:cNvPr id="12" name="Llamada de flecha hacia arriba 11"/>
          <p:cNvSpPr/>
          <p:nvPr/>
        </p:nvSpPr>
        <p:spPr>
          <a:xfrm>
            <a:off x="8697325" y="6238012"/>
            <a:ext cx="1238552" cy="61361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Eliminar Datos</a:t>
            </a:r>
            <a:endParaRPr lang="es-GT" sz="1200" dirty="0"/>
          </a:p>
        </p:txBody>
      </p:sp>
    </p:spTree>
    <p:extLst>
      <p:ext uri="{BB962C8B-B14F-4D97-AF65-F5344CB8AC3E}">
        <p14:creationId xmlns:p14="http://schemas.microsoft.com/office/powerpoint/2010/main" val="144927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del funcionamiento de la ventana de servicios</a:t>
            </a:r>
            <a:endParaRPr lang="es-GT" sz="3600" dirty="0"/>
          </a:p>
        </p:txBody>
      </p:sp>
      <p:sp>
        <p:nvSpPr>
          <p:cNvPr id="3" name="Marcador de contenido 2"/>
          <p:cNvSpPr>
            <a:spLocks noGrp="1"/>
          </p:cNvSpPr>
          <p:nvPr>
            <p:ph idx="1"/>
          </p:nvPr>
        </p:nvSpPr>
        <p:spPr>
          <a:xfrm>
            <a:off x="1251678" y="1714501"/>
            <a:ext cx="10178322" cy="4330192"/>
          </a:xfrm>
        </p:spPr>
        <p:txBody>
          <a:bodyPr>
            <a:normAutofit fontScale="85000" lnSpcReduction="10000"/>
          </a:bodyPr>
          <a:lstStyle/>
          <a:p>
            <a:pPr algn="just"/>
            <a:r>
              <a:rPr lang="en-US" sz="1900" dirty="0">
                <a:solidFill>
                  <a:srgbClr val="002060"/>
                </a:solidFill>
                <a:latin typeface="Arial" panose="020B0604020202020204" pitchFamily="34" charset="0"/>
                <a:cs typeface="Arial" panose="020B0604020202020204" pitchFamily="34" charset="0"/>
              </a:rPr>
              <a:t>Si desea Agregar Datos </a:t>
            </a:r>
          </a:p>
          <a:p>
            <a:pPr marL="0" indent="0" algn="just">
              <a:buNone/>
            </a:pPr>
            <a:r>
              <a:rPr lang="en-US" sz="1900" dirty="0">
                <a:solidFill>
                  <a:srgbClr val="002060"/>
                </a:solidFill>
                <a:latin typeface="Arial" panose="020B0604020202020204" pitchFamily="34" charset="0"/>
                <a:cs typeface="Arial" panose="020B0604020202020204" pitchFamily="34" charset="0"/>
              </a:rPr>
              <a:t>Debe de seleccionar el boton de  Nuevo  para que se active  Text Field (Campo de texto) luego podra ingresar los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que desee, para Archivar los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debe de seleccionar el boton de Guardar o si desea  abortar seleccionar el boton de cancelar.</a:t>
            </a:r>
          </a:p>
          <a:p>
            <a:pPr algn="just"/>
            <a:r>
              <a:rPr lang="en-US" sz="1900" dirty="0">
                <a:solidFill>
                  <a:srgbClr val="002060"/>
                </a:solidFill>
                <a:latin typeface="Arial" panose="020B0604020202020204" pitchFamily="34" charset="0"/>
                <a:cs typeface="Arial" panose="020B0604020202020204" pitchFamily="34" charset="0"/>
              </a:rPr>
              <a:t>Si desea Actualizar un Parametro </a:t>
            </a:r>
          </a:p>
          <a:p>
            <a:pPr marL="0" indent="0" algn="just">
              <a:buNone/>
            </a:pPr>
            <a:r>
              <a:rPr lang="es-ES" sz="1900" dirty="0">
                <a:solidFill>
                  <a:srgbClr val="002060"/>
                </a:solidFill>
                <a:latin typeface="Arial" panose="020B0604020202020204" pitchFamily="34" charset="0"/>
                <a:cs typeface="Arial" panose="020B0604020202020204" pitchFamily="34" charset="0"/>
              </a:rPr>
              <a:t>Debe de seleccionar un elemento de la tabla de Datos para poder presionar el botón de Editar, para poder cambiar parámetros de los Text Field (Campo de texto) ya modificados los parametros deseados para poder guardar esos cambios debe de darle en el botón de Actualizar y si desea abortar la edición de datos solo deber de seleccionar el botón de cancelar.</a:t>
            </a:r>
          </a:p>
          <a:p>
            <a:pPr algn="just"/>
            <a:r>
              <a:rPr lang="es-ES" sz="1900" dirty="0">
                <a:solidFill>
                  <a:srgbClr val="002060"/>
                </a:solidFill>
                <a:latin typeface="Arial" panose="020B0604020202020204" pitchFamily="34" charset="0"/>
                <a:cs typeface="Arial" panose="020B0604020202020204" pitchFamily="34" charset="0"/>
              </a:rPr>
              <a:t>Eliminación de un Dato</a:t>
            </a:r>
          </a:p>
          <a:p>
            <a:pPr marL="0" indent="0" algn="just">
              <a:buNone/>
            </a:pPr>
            <a:r>
              <a:rPr lang="es-ES" sz="1900" dirty="0">
                <a:solidFill>
                  <a:srgbClr val="002060"/>
                </a:solidFill>
                <a:latin typeface="Arial" panose="020B0604020202020204" pitchFamily="34" charset="0"/>
                <a:cs typeface="Arial" panose="020B0604020202020204" pitchFamily="34" charset="0"/>
              </a:rPr>
              <a:t>Primero debe de seleccionar un dato de la tabla. Luego  puede Presionar el  botón de eliminar, le surgirá una ventada donde se  le preguntara si esta seguro de eliminar ese dato y esa respuesta dependerá de el usuario </a:t>
            </a:r>
          </a:p>
          <a:p>
            <a:r>
              <a:rPr lang="en-US" sz="1800" dirty="0">
                <a:solidFill>
                  <a:srgbClr val="002060"/>
                </a:solidFill>
                <a:latin typeface="Arial" panose="020B0604020202020204" pitchFamily="34" charset="0"/>
                <a:cs typeface="Arial" panose="020B0604020202020204" pitchFamily="34" charset="0"/>
              </a:rPr>
              <a:t>Levantar el reporte </a:t>
            </a:r>
          </a:p>
          <a:p>
            <a:pPr marL="0" indent="0">
              <a:buNone/>
            </a:pPr>
            <a:r>
              <a:rPr lang="en-US" sz="1800" dirty="0">
                <a:solidFill>
                  <a:srgbClr val="002060"/>
                </a:solidFill>
                <a:latin typeface="Arial" panose="020B0604020202020204" pitchFamily="34" charset="0"/>
                <a:cs typeface="Arial" panose="020B0604020202020204" pitchFamily="34" charset="0"/>
              </a:rPr>
              <a:t>primero </a:t>
            </a:r>
            <a:r>
              <a:rPr lang="en-US" sz="1800" dirty="0" err="1">
                <a:solidFill>
                  <a:srgbClr val="002060"/>
                </a:solidFill>
                <a:latin typeface="Arial" panose="020B0604020202020204" pitchFamily="34" charset="0"/>
                <a:cs typeface="Arial" panose="020B0604020202020204" pitchFamily="34" charset="0"/>
              </a:rPr>
              <a:t>debe</a:t>
            </a:r>
            <a:r>
              <a:rPr lang="en-US" sz="1800" dirty="0">
                <a:solidFill>
                  <a:srgbClr val="002060"/>
                </a:solidFill>
                <a:latin typeface="Arial" panose="020B0604020202020204" pitchFamily="34" charset="0"/>
                <a:cs typeface="Arial" panose="020B0604020202020204" pitchFamily="34" charset="0"/>
              </a:rPr>
              <a:t> de </a:t>
            </a:r>
            <a:r>
              <a:rPr lang="en-US" sz="1800" dirty="0" err="1">
                <a:solidFill>
                  <a:srgbClr val="002060"/>
                </a:solidFill>
                <a:latin typeface="Arial" panose="020B0604020202020204" pitchFamily="34" charset="0"/>
                <a:cs typeface="Arial" panose="020B0604020202020204" pitchFamily="34" charset="0"/>
              </a:rPr>
              <a:t>selecionar</a:t>
            </a:r>
            <a:r>
              <a:rPr lang="en-US" sz="1800" dirty="0">
                <a:solidFill>
                  <a:srgbClr val="002060"/>
                </a:solidFill>
                <a:latin typeface="Arial" panose="020B0604020202020204" pitchFamily="34" charset="0"/>
                <a:cs typeface="Arial" panose="020B0604020202020204" pitchFamily="34" charset="0"/>
              </a:rPr>
              <a:t> el </a:t>
            </a:r>
            <a:r>
              <a:rPr lang="en-US" sz="1800" dirty="0" err="1">
                <a:solidFill>
                  <a:srgbClr val="002060"/>
                </a:solidFill>
                <a:latin typeface="Arial" panose="020B0604020202020204" pitchFamily="34" charset="0"/>
                <a:cs typeface="Arial" panose="020B0604020202020204" pitchFamily="34" charset="0"/>
              </a:rPr>
              <a:t>dato</a:t>
            </a:r>
            <a:r>
              <a:rPr lang="en-US" sz="1800" dirty="0">
                <a:solidFill>
                  <a:srgbClr val="002060"/>
                </a:solidFill>
                <a:latin typeface="Arial" panose="020B0604020202020204" pitchFamily="34" charset="0"/>
                <a:cs typeface="Arial" panose="020B0604020202020204" pitchFamily="34" charset="0"/>
              </a:rPr>
              <a:t> de la </a:t>
            </a:r>
            <a:r>
              <a:rPr lang="en-US" sz="1800" dirty="0" err="1">
                <a:solidFill>
                  <a:srgbClr val="002060"/>
                </a:solidFill>
                <a:latin typeface="Arial" panose="020B0604020202020204" pitchFamily="34" charset="0"/>
                <a:cs typeface="Arial" panose="020B0604020202020204" pitchFamily="34" charset="0"/>
              </a:rPr>
              <a:t>tabla</a:t>
            </a:r>
            <a:r>
              <a:rPr lang="en-US" sz="1800"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luego</a:t>
            </a:r>
            <a:r>
              <a:rPr lang="en-US" sz="1800"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ya</a:t>
            </a:r>
            <a:r>
              <a:rPr lang="en-US" sz="1800"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puede</a:t>
            </a:r>
            <a:r>
              <a:rPr lang="en-US" sz="1800"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seleccionar</a:t>
            </a:r>
            <a:r>
              <a:rPr lang="en-US" sz="1800" dirty="0">
                <a:solidFill>
                  <a:srgbClr val="002060"/>
                </a:solidFill>
                <a:latin typeface="Arial" panose="020B0604020202020204" pitchFamily="34" charset="0"/>
                <a:cs typeface="Arial" panose="020B0604020202020204" pitchFamily="34" charset="0"/>
              </a:rPr>
              <a:t>  el baton de  reporte y </a:t>
            </a:r>
            <a:r>
              <a:rPr lang="es-ES" sz="1800" dirty="0">
                <a:solidFill>
                  <a:srgbClr val="002060"/>
                </a:solidFill>
                <a:latin typeface="Arial" panose="020B0604020202020204" pitchFamily="34" charset="0"/>
                <a:cs typeface="Arial" panose="020B0604020202020204" pitchFamily="34" charset="0"/>
              </a:rPr>
              <a:t>surgirá el reporte  del dato seleccionado.</a:t>
            </a:r>
            <a:endParaRPr lang="en-US" sz="1800" dirty="0">
              <a:solidFill>
                <a:srgbClr val="002060"/>
              </a:solidFill>
              <a:latin typeface="Arial" panose="020B0604020202020204" pitchFamily="34" charset="0"/>
              <a:cs typeface="Arial" panose="020B0604020202020204" pitchFamily="34" charset="0"/>
            </a:endParaRPr>
          </a:p>
          <a:p>
            <a:pPr marL="0" indent="0" algn="just">
              <a:buNone/>
            </a:pPr>
            <a:endParaRPr lang="es-ES" sz="1900" dirty="0">
              <a:solidFill>
                <a:srgbClr val="002060"/>
              </a:solidFill>
              <a:latin typeface="Arial" panose="020B0604020202020204" pitchFamily="34" charset="0"/>
              <a:cs typeface="Arial" panose="020B0604020202020204" pitchFamily="34" charset="0"/>
            </a:endParaRPr>
          </a:p>
          <a:p>
            <a:endParaRPr lang="es-ES" dirty="0">
              <a:solidFill>
                <a:srgbClr val="002060"/>
              </a:solidFill>
              <a:latin typeface="Arial" panose="020B0604020202020204" pitchFamily="34" charset="0"/>
              <a:cs typeface="Arial" panose="020B0604020202020204" pitchFamily="34" charset="0"/>
            </a:endParaRPr>
          </a:p>
          <a:p>
            <a:endParaRPr lang="es-ES" dirty="0">
              <a:solidFill>
                <a:srgbClr val="002060"/>
              </a:solidFill>
              <a:latin typeface="Arial" panose="020B0604020202020204" pitchFamily="34" charset="0"/>
              <a:cs typeface="Arial" panose="020B0604020202020204" pitchFamily="34" charset="0"/>
            </a:endParaRPr>
          </a:p>
          <a:p>
            <a:endParaRPr lang="es-GT" dirty="0"/>
          </a:p>
        </p:txBody>
      </p:sp>
    </p:spTree>
    <p:extLst>
      <p:ext uri="{BB962C8B-B14F-4D97-AF65-F5344CB8AC3E}">
        <p14:creationId xmlns:p14="http://schemas.microsoft.com/office/powerpoint/2010/main" val="421132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3551" y="153785"/>
            <a:ext cx="10178322" cy="1492132"/>
          </a:xfrm>
        </p:spPr>
        <p:txBody>
          <a:bodyPr>
            <a:normAutofit/>
          </a:bodyPr>
          <a:lstStyle/>
          <a:p>
            <a:pPr algn="ctr"/>
            <a:r>
              <a:rPr lang="en-US" sz="3600" dirty="0"/>
              <a:t>Detalles de las Partes de la  ventana presupuesto</a:t>
            </a:r>
            <a:endParaRPr lang="es-GT" sz="3600" dirty="0"/>
          </a:p>
        </p:txBody>
      </p:sp>
      <p:pic>
        <p:nvPicPr>
          <p:cNvPr id="4" name="Marcador de contenido 3"/>
          <p:cNvPicPr>
            <a:picLocks noGrp="1" noChangeAspect="1"/>
          </p:cNvPicPr>
          <p:nvPr>
            <p:ph idx="1"/>
          </p:nvPr>
        </p:nvPicPr>
        <p:blipFill rotWithShape="1">
          <a:blip r:embed="rId2"/>
          <a:srcRect t="1633" b="1955"/>
          <a:stretch/>
        </p:blipFill>
        <p:spPr>
          <a:xfrm>
            <a:off x="4259631" y="1780674"/>
            <a:ext cx="3753340" cy="4403557"/>
          </a:xfrm>
          <a:prstGeom prst="rect">
            <a:avLst/>
          </a:prstGeom>
        </p:spPr>
      </p:pic>
      <p:sp>
        <p:nvSpPr>
          <p:cNvPr id="3" name="Llamada de flecha a la derecha 2"/>
          <p:cNvSpPr/>
          <p:nvPr/>
        </p:nvSpPr>
        <p:spPr>
          <a:xfrm>
            <a:off x="2490537" y="1870050"/>
            <a:ext cx="1693675" cy="775285"/>
          </a:xfrm>
          <a:prstGeom prst="rightArrowCallout">
            <a:avLst>
              <a:gd name="adj1" fmla="val 25000"/>
              <a:gd name="adj2" fmla="val 25000"/>
              <a:gd name="adj3" fmla="val 25000"/>
              <a:gd name="adj4" fmla="val 7511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Retrocede ala entidad anterior</a:t>
            </a:r>
          </a:p>
          <a:p>
            <a:pPr algn="ctr"/>
            <a:endParaRPr lang="es-GT" sz="1200" dirty="0"/>
          </a:p>
        </p:txBody>
      </p:sp>
      <p:sp>
        <p:nvSpPr>
          <p:cNvPr id="5" name="Llamada de flecha hacia abajo 4"/>
          <p:cNvSpPr/>
          <p:nvPr/>
        </p:nvSpPr>
        <p:spPr>
          <a:xfrm>
            <a:off x="3957874" y="1212779"/>
            <a:ext cx="1852132" cy="866273"/>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Retorna al Menú</a:t>
            </a:r>
            <a:endParaRPr lang="es-GT" sz="1600" dirty="0">
              <a:latin typeface="Arial" panose="020B0604020202020204" pitchFamily="34" charset="0"/>
              <a:cs typeface="Arial" panose="020B0604020202020204" pitchFamily="34" charset="0"/>
            </a:endParaRPr>
          </a:p>
        </p:txBody>
      </p:sp>
      <p:sp>
        <p:nvSpPr>
          <p:cNvPr id="6" name="Llamada de flecha a la izquierda 5"/>
          <p:cNvSpPr/>
          <p:nvPr/>
        </p:nvSpPr>
        <p:spPr>
          <a:xfrm>
            <a:off x="7724775" y="3390900"/>
            <a:ext cx="2057289" cy="919239"/>
          </a:xfrm>
          <a:prstGeom prst="leftArrowCallout">
            <a:avLst>
              <a:gd name="adj1" fmla="val 25000"/>
              <a:gd name="adj2" fmla="val 25000"/>
              <a:gd name="adj3" fmla="val 25000"/>
              <a:gd name="adj4" fmla="val 7901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a:p>
            <a:pPr algn="ctr"/>
            <a:r>
              <a:rPr lang="en-US" sz="1200" dirty="0"/>
              <a:t>Conexion con la entidad Empresa</a:t>
            </a:r>
            <a:endParaRPr lang="es-GT" sz="1200" dirty="0"/>
          </a:p>
          <a:p>
            <a:pPr algn="ctr"/>
            <a:endParaRPr lang="es-GT" dirty="0"/>
          </a:p>
        </p:txBody>
      </p:sp>
      <p:sp>
        <p:nvSpPr>
          <p:cNvPr id="7" name="Llamada de flecha a la izquierda 6"/>
          <p:cNvSpPr/>
          <p:nvPr/>
        </p:nvSpPr>
        <p:spPr>
          <a:xfrm>
            <a:off x="7899162" y="4624541"/>
            <a:ext cx="2147206" cy="745958"/>
          </a:xfrm>
          <a:prstGeom prst="leftArrowCallout">
            <a:avLst>
              <a:gd name="adj1" fmla="val 25000"/>
              <a:gd name="adj2" fmla="val 25000"/>
              <a:gd name="adj3" fmla="val 25000"/>
              <a:gd name="adj4" fmla="val 823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latin typeface="Arial" panose="020B0604020202020204" pitchFamily="34" charset="0"/>
                <a:cs typeface="Arial" panose="020B0604020202020204" pitchFamily="34" charset="0"/>
              </a:rPr>
              <a:t>Tabla de contenidos de datos</a:t>
            </a:r>
            <a:endParaRPr lang="es-GT" sz="1200" dirty="0">
              <a:latin typeface="Arial" panose="020B0604020202020204" pitchFamily="34" charset="0"/>
              <a:cs typeface="Arial" panose="020B0604020202020204" pitchFamily="34" charset="0"/>
            </a:endParaRPr>
          </a:p>
        </p:txBody>
      </p:sp>
      <p:sp>
        <p:nvSpPr>
          <p:cNvPr id="10" name="Llamada de flecha a la derecha 9"/>
          <p:cNvSpPr/>
          <p:nvPr/>
        </p:nvSpPr>
        <p:spPr>
          <a:xfrm>
            <a:off x="2490538" y="2869469"/>
            <a:ext cx="1919538" cy="938887"/>
          </a:xfrm>
          <a:prstGeom prst="rightArrowCallout">
            <a:avLst>
              <a:gd name="adj1" fmla="val 25000"/>
              <a:gd name="adj2" fmla="val 25000"/>
              <a:gd name="adj3" fmla="val 25000"/>
              <a:gd name="adj4" fmla="val 7161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Apartado de colocación de Datos</a:t>
            </a:r>
            <a:endParaRPr lang="es-GT" sz="1200" dirty="0"/>
          </a:p>
        </p:txBody>
      </p:sp>
      <p:sp>
        <p:nvSpPr>
          <p:cNvPr id="13" name="Llamada de flecha hacia arriba 12"/>
          <p:cNvSpPr/>
          <p:nvPr/>
        </p:nvSpPr>
        <p:spPr>
          <a:xfrm>
            <a:off x="5125195" y="6130066"/>
            <a:ext cx="1069821" cy="727933"/>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Actualizar </a:t>
            </a:r>
          </a:p>
          <a:p>
            <a:pPr algn="ctr"/>
            <a:r>
              <a:rPr lang="en-US" sz="1200" dirty="0">
                <a:latin typeface="Arial" panose="020B0604020202020204" pitchFamily="34" charset="0"/>
                <a:cs typeface="Arial" panose="020B0604020202020204" pitchFamily="34" charset="0"/>
              </a:rPr>
              <a:t>Parametros</a:t>
            </a:r>
            <a:endParaRPr lang="es-GT" sz="1200" dirty="0">
              <a:latin typeface="Arial" panose="020B0604020202020204" pitchFamily="34" charset="0"/>
              <a:cs typeface="Arial" panose="020B0604020202020204" pitchFamily="34" charset="0"/>
            </a:endParaRPr>
          </a:p>
          <a:p>
            <a:pPr algn="ctr"/>
            <a:endParaRPr lang="es-GT" dirty="0"/>
          </a:p>
        </p:txBody>
      </p:sp>
      <p:sp>
        <p:nvSpPr>
          <p:cNvPr id="14" name="Llamada de flecha hacia arriba 13"/>
          <p:cNvSpPr/>
          <p:nvPr/>
        </p:nvSpPr>
        <p:spPr>
          <a:xfrm>
            <a:off x="6292712" y="6130067"/>
            <a:ext cx="754750" cy="727932"/>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latin typeface="Arial" panose="020B0604020202020204" pitchFamily="34" charset="0"/>
              <a:cs typeface="Arial" panose="020B0604020202020204" pitchFamily="34" charset="0"/>
            </a:endParaRPr>
          </a:p>
          <a:p>
            <a:pPr algn="ctr"/>
            <a:endParaRPr lang="en-US" sz="1100" dirty="0">
              <a:latin typeface="Arial" panose="020B0604020202020204" pitchFamily="34" charset="0"/>
              <a:cs typeface="Arial" panose="020B0604020202020204" pitchFamily="34" charset="0"/>
            </a:endParaRPr>
          </a:p>
          <a:p>
            <a:pPr algn="ctr"/>
            <a:r>
              <a:rPr lang="en-US" sz="1100" dirty="0">
                <a:latin typeface="Arial" panose="020B0604020202020204" pitchFamily="34" charset="0"/>
                <a:cs typeface="Arial" panose="020B0604020202020204" pitchFamily="34" charset="0"/>
              </a:rPr>
              <a:t>Levantar</a:t>
            </a:r>
          </a:p>
          <a:p>
            <a:pPr algn="ctr"/>
            <a:r>
              <a:rPr lang="en-US" sz="1100" dirty="0">
                <a:latin typeface="Arial" panose="020B0604020202020204" pitchFamily="34" charset="0"/>
                <a:cs typeface="Arial" panose="020B0604020202020204" pitchFamily="34" charset="0"/>
              </a:rPr>
              <a:t>Reporte</a:t>
            </a:r>
            <a:endParaRPr lang="es-GT" sz="1100" dirty="0">
              <a:latin typeface="Arial" panose="020B0604020202020204" pitchFamily="34" charset="0"/>
              <a:cs typeface="Arial" panose="020B0604020202020204" pitchFamily="34" charset="0"/>
            </a:endParaRPr>
          </a:p>
          <a:p>
            <a:pPr algn="ctr"/>
            <a:endParaRPr lang="es-GT" dirty="0"/>
          </a:p>
        </p:txBody>
      </p:sp>
      <p:sp>
        <p:nvSpPr>
          <p:cNvPr id="19" name="Llamada de flecha a la derecha 18"/>
          <p:cNvSpPr/>
          <p:nvPr/>
        </p:nvSpPr>
        <p:spPr>
          <a:xfrm>
            <a:off x="3197632" y="5780808"/>
            <a:ext cx="1145252" cy="403423"/>
          </a:xfrm>
          <a:prstGeom prst="rightArrowCallout">
            <a:avLst>
              <a:gd name="adj1" fmla="val 25000"/>
              <a:gd name="adj2" fmla="val 25000"/>
              <a:gd name="adj3" fmla="val 25000"/>
              <a:gd name="adj4" fmla="val 8562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Agregar Datos</a:t>
            </a:r>
            <a:endParaRPr lang="es-GT" sz="1200" dirty="0"/>
          </a:p>
        </p:txBody>
      </p:sp>
      <p:sp>
        <p:nvSpPr>
          <p:cNvPr id="20" name="Llamada de flecha a la izquierda 19"/>
          <p:cNvSpPr/>
          <p:nvPr/>
        </p:nvSpPr>
        <p:spPr>
          <a:xfrm>
            <a:off x="7899162" y="5671288"/>
            <a:ext cx="1281326" cy="647700"/>
          </a:xfrm>
          <a:prstGeom prst="leftArrowCallout">
            <a:avLst>
              <a:gd name="adj1" fmla="val 25000"/>
              <a:gd name="adj2" fmla="val 25000"/>
              <a:gd name="adj3" fmla="val 25000"/>
              <a:gd name="adj4" fmla="val 7530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latin typeface="Arial" panose="020B0604020202020204" pitchFamily="34" charset="0"/>
                <a:cs typeface="Arial" panose="020B0604020202020204" pitchFamily="34" charset="0"/>
              </a:rPr>
              <a:t>Eliminar datos</a:t>
            </a:r>
            <a:endParaRPr lang="es-GT"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735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del funcionamiento de la ventana de Presupuesto </a:t>
            </a:r>
            <a:endParaRPr lang="es-GT" sz="3600" dirty="0"/>
          </a:p>
        </p:txBody>
      </p:sp>
      <p:sp>
        <p:nvSpPr>
          <p:cNvPr id="3" name="Marcador de contenido 2"/>
          <p:cNvSpPr>
            <a:spLocks noGrp="1"/>
          </p:cNvSpPr>
          <p:nvPr>
            <p:ph idx="1"/>
          </p:nvPr>
        </p:nvSpPr>
        <p:spPr>
          <a:xfrm>
            <a:off x="1251678" y="1549401"/>
            <a:ext cx="10178322" cy="5029199"/>
          </a:xfrm>
        </p:spPr>
        <p:txBody>
          <a:bodyPr>
            <a:normAutofit/>
          </a:bodyPr>
          <a:lstStyle/>
          <a:p>
            <a:pPr algn="just"/>
            <a:r>
              <a:rPr lang="en-US" sz="1600" dirty="0">
                <a:solidFill>
                  <a:srgbClr val="002060"/>
                </a:solidFill>
                <a:latin typeface="Arial" panose="020B0604020202020204" pitchFamily="34" charset="0"/>
                <a:cs typeface="Arial" panose="020B0604020202020204" pitchFamily="34" charset="0"/>
              </a:rPr>
              <a:t>Si desea Agregar Datos </a:t>
            </a:r>
          </a:p>
          <a:p>
            <a:pPr marL="0" indent="0" algn="just">
              <a:buNone/>
            </a:pPr>
            <a:r>
              <a:rPr lang="en-US" sz="1600" dirty="0">
                <a:solidFill>
                  <a:srgbClr val="002060"/>
                </a:solidFill>
                <a:latin typeface="Arial" panose="020B0604020202020204" pitchFamily="34" charset="0"/>
                <a:cs typeface="Arial" panose="020B0604020202020204" pitchFamily="34" charset="0"/>
              </a:rPr>
              <a:t>Debe de seleccionar el </a:t>
            </a:r>
            <a:r>
              <a:rPr lang="en-US" sz="1600" dirty="0" err="1">
                <a:solidFill>
                  <a:srgbClr val="002060"/>
                </a:solidFill>
                <a:latin typeface="Arial" panose="020B0604020202020204" pitchFamily="34" charset="0"/>
                <a:cs typeface="Arial" panose="020B0604020202020204" pitchFamily="34" charset="0"/>
              </a:rPr>
              <a:t>boton</a:t>
            </a:r>
            <a:r>
              <a:rPr lang="en-US" sz="1600" dirty="0">
                <a:solidFill>
                  <a:srgbClr val="002060"/>
                </a:solidFill>
                <a:latin typeface="Arial" panose="020B0604020202020204" pitchFamily="34" charset="0"/>
                <a:cs typeface="Arial" panose="020B0604020202020204" pitchFamily="34" charset="0"/>
              </a:rPr>
              <a:t> de  Nuevo  para que se active  Text Field (Campo de </a:t>
            </a:r>
            <a:r>
              <a:rPr lang="en-US" sz="1600" dirty="0" err="1">
                <a:solidFill>
                  <a:srgbClr val="002060"/>
                </a:solidFill>
                <a:latin typeface="Arial" panose="020B0604020202020204" pitchFamily="34" charset="0"/>
                <a:cs typeface="Arial" panose="020B0604020202020204" pitchFamily="34" charset="0"/>
              </a:rPr>
              <a:t>texto</a:t>
            </a:r>
            <a:r>
              <a:rPr lang="en-US" sz="1600" dirty="0">
                <a:solidFill>
                  <a:srgbClr val="002060"/>
                </a:solidFill>
                <a:latin typeface="Arial" panose="020B0604020202020204" pitchFamily="34" charset="0"/>
                <a:cs typeface="Arial" panose="020B0604020202020204" pitchFamily="34" charset="0"/>
              </a:rPr>
              <a:t>) luego </a:t>
            </a:r>
            <a:r>
              <a:rPr lang="en-US" sz="1600" dirty="0" err="1">
                <a:solidFill>
                  <a:srgbClr val="002060"/>
                </a:solidFill>
                <a:latin typeface="Arial" panose="020B0604020202020204" pitchFamily="34" charset="0"/>
                <a:cs typeface="Arial" panose="020B0604020202020204" pitchFamily="34" charset="0"/>
              </a:rPr>
              <a:t>podra</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ingresar</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los</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datos</a:t>
            </a:r>
            <a:r>
              <a:rPr lang="en-US" sz="1600" dirty="0">
                <a:solidFill>
                  <a:srgbClr val="002060"/>
                </a:solidFill>
                <a:latin typeface="Arial" panose="020B0604020202020204" pitchFamily="34" charset="0"/>
                <a:cs typeface="Arial" panose="020B0604020202020204" pitchFamily="34" charset="0"/>
              </a:rPr>
              <a:t> que </a:t>
            </a:r>
            <a:r>
              <a:rPr lang="en-US" sz="1600" dirty="0" err="1">
                <a:solidFill>
                  <a:srgbClr val="002060"/>
                </a:solidFill>
                <a:latin typeface="Arial" panose="020B0604020202020204" pitchFamily="34" charset="0"/>
                <a:cs typeface="Arial" panose="020B0604020202020204" pitchFamily="34" charset="0"/>
              </a:rPr>
              <a:t>desee</a:t>
            </a:r>
            <a:r>
              <a:rPr lang="en-US" sz="1600" dirty="0">
                <a:solidFill>
                  <a:srgbClr val="002060"/>
                </a:solidFill>
                <a:latin typeface="Arial" panose="020B0604020202020204" pitchFamily="34" charset="0"/>
                <a:cs typeface="Arial" panose="020B0604020202020204" pitchFamily="34" charset="0"/>
              </a:rPr>
              <a:t>, para </a:t>
            </a:r>
            <a:r>
              <a:rPr lang="en-US" sz="1600" dirty="0" err="1">
                <a:solidFill>
                  <a:srgbClr val="002060"/>
                </a:solidFill>
                <a:latin typeface="Arial" panose="020B0604020202020204" pitchFamily="34" charset="0"/>
                <a:cs typeface="Arial" panose="020B0604020202020204" pitchFamily="34" charset="0"/>
              </a:rPr>
              <a:t>Archivar</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los</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datos</a:t>
            </a:r>
            <a:r>
              <a:rPr lang="en-US" sz="1600" dirty="0">
                <a:solidFill>
                  <a:srgbClr val="002060"/>
                </a:solidFill>
                <a:latin typeface="Arial" panose="020B0604020202020204" pitchFamily="34" charset="0"/>
                <a:cs typeface="Arial" panose="020B0604020202020204" pitchFamily="34" charset="0"/>
              </a:rPr>
              <a:t> debe de seleccionar el </a:t>
            </a:r>
            <a:r>
              <a:rPr lang="en-US" sz="1600" dirty="0" err="1">
                <a:solidFill>
                  <a:srgbClr val="002060"/>
                </a:solidFill>
                <a:latin typeface="Arial" panose="020B0604020202020204" pitchFamily="34" charset="0"/>
                <a:cs typeface="Arial" panose="020B0604020202020204" pitchFamily="34" charset="0"/>
              </a:rPr>
              <a:t>boton</a:t>
            </a:r>
            <a:r>
              <a:rPr lang="en-US" sz="1600" dirty="0">
                <a:solidFill>
                  <a:srgbClr val="002060"/>
                </a:solidFill>
                <a:latin typeface="Arial" panose="020B0604020202020204" pitchFamily="34" charset="0"/>
                <a:cs typeface="Arial" panose="020B0604020202020204" pitchFamily="34" charset="0"/>
              </a:rPr>
              <a:t> de </a:t>
            </a:r>
            <a:r>
              <a:rPr lang="en-US" sz="1600" dirty="0" err="1">
                <a:solidFill>
                  <a:srgbClr val="002060"/>
                </a:solidFill>
                <a:latin typeface="Arial" panose="020B0604020202020204" pitchFamily="34" charset="0"/>
                <a:cs typeface="Arial" panose="020B0604020202020204" pitchFamily="34" charset="0"/>
              </a:rPr>
              <a:t>Guardar</a:t>
            </a:r>
            <a:r>
              <a:rPr lang="en-US" sz="1600" dirty="0">
                <a:solidFill>
                  <a:srgbClr val="002060"/>
                </a:solidFill>
                <a:latin typeface="Arial" panose="020B0604020202020204" pitchFamily="34" charset="0"/>
                <a:cs typeface="Arial" panose="020B0604020202020204" pitchFamily="34" charset="0"/>
              </a:rPr>
              <a:t> o </a:t>
            </a:r>
            <a:r>
              <a:rPr lang="en-US" sz="1600" dirty="0" err="1">
                <a:solidFill>
                  <a:srgbClr val="002060"/>
                </a:solidFill>
                <a:latin typeface="Arial" panose="020B0604020202020204" pitchFamily="34" charset="0"/>
                <a:cs typeface="Arial" panose="020B0604020202020204" pitchFamily="34" charset="0"/>
              </a:rPr>
              <a:t>si</a:t>
            </a:r>
            <a:r>
              <a:rPr lang="en-US" sz="1600" dirty="0">
                <a:solidFill>
                  <a:srgbClr val="002060"/>
                </a:solidFill>
                <a:latin typeface="Arial" panose="020B0604020202020204" pitchFamily="34" charset="0"/>
                <a:cs typeface="Arial" panose="020B0604020202020204" pitchFamily="34" charset="0"/>
              </a:rPr>
              <a:t> desea  </a:t>
            </a:r>
            <a:r>
              <a:rPr lang="en-US" sz="1600" dirty="0" err="1">
                <a:solidFill>
                  <a:srgbClr val="002060"/>
                </a:solidFill>
                <a:latin typeface="Arial" panose="020B0604020202020204" pitchFamily="34" charset="0"/>
                <a:cs typeface="Arial" panose="020B0604020202020204" pitchFamily="34" charset="0"/>
              </a:rPr>
              <a:t>abortar</a:t>
            </a:r>
            <a:r>
              <a:rPr lang="en-US" sz="1600" dirty="0">
                <a:solidFill>
                  <a:srgbClr val="002060"/>
                </a:solidFill>
                <a:latin typeface="Arial" panose="020B0604020202020204" pitchFamily="34" charset="0"/>
                <a:cs typeface="Arial" panose="020B0604020202020204" pitchFamily="34" charset="0"/>
              </a:rPr>
              <a:t> seleccionar el </a:t>
            </a:r>
            <a:r>
              <a:rPr lang="en-US" sz="1600" dirty="0" err="1">
                <a:solidFill>
                  <a:srgbClr val="002060"/>
                </a:solidFill>
                <a:latin typeface="Arial" panose="020B0604020202020204" pitchFamily="34" charset="0"/>
                <a:cs typeface="Arial" panose="020B0604020202020204" pitchFamily="34" charset="0"/>
              </a:rPr>
              <a:t>boton</a:t>
            </a:r>
            <a:r>
              <a:rPr lang="en-US" sz="1600" dirty="0">
                <a:solidFill>
                  <a:srgbClr val="002060"/>
                </a:solidFill>
                <a:latin typeface="Arial" panose="020B0604020202020204" pitchFamily="34" charset="0"/>
                <a:cs typeface="Arial" panose="020B0604020202020204" pitchFamily="34" charset="0"/>
              </a:rPr>
              <a:t> de </a:t>
            </a:r>
            <a:r>
              <a:rPr lang="en-US" sz="1600" dirty="0" err="1">
                <a:solidFill>
                  <a:srgbClr val="002060"/>
                </a:solidFill>
                <a:latin typeface="Arial" panose="020B0604020202020204" pitchFamily="34" charset="0"/>
                <a:cs typeface="Arial" panose="020B0604020202020204" pitchFamily="34" charset="0"/>
              </a:rPr>
              <a:t>cancelar</a:t>
            </a:r>
            <a:r>
              <a:rPr lang="en-US" sz="1600" dirty="0">
                <a:solidFill>
                  <a:srgbClr val="002060"/>
                </a:solidFill>
                <a:latin typeface="Arial" panose="020B0604020202020204" pitchFamily="34" charset="0"/>
                <a:cs typeface="Arial" panose="020B0604020202020204" pitchFamily="34" charset="0"/>
              </a:rPr>
              <a:t>.</a:t>
            </a:r>
          </a:p>
          <a:p>
            <a:pPr algn="just"/>
            <a:r>
              <a:rPr lang="en-US" sz="1600" dirty="0">
                <a:solidFill>
                  <a:srgbClr val="002060"/>
                </a:solidFill>
                <a:latin typeface="Arial" panose="020B0604020202020204" pitchFamily="34" charset="0"/>
                <a:cs typeface="Arial" panose="020B0604020202020204" pitchFamily="34" charset="0"/>
              </a:rPr>
              <a:t>Si desea Actualizar un </a:t>
            </a:r>
            <a:r>
              <a:rPr lang="en-US" sz="1600" dirty="0" err="1">
                <a:solidFill>
                  <a:srgbClr val="002060"/>
                </a:solidFill>
                <a:latin typeface="Arial" panose="020B0604020202020204" pitchFamily="34" charset="0"/>
                <a:cs typeface="Arial" panose="020B0604020202020204" pitchFamily="34" charset="0"/>
              </a:rPr>
              <a:t>Parametro</a:t>
            </a:r>
            <a:r>
              <a:rPr lang="en-US" sz="1600" dirty="0">
                <a:solidFill>
                  <a:srgbClr val="002060"/>
                </a:solidFill>
                <a:latin typeface="Arial" panose="020B0604020202020204" pitchFamily="34" charset="0"/>
                <a:cs typeface="Arial" panose="020B0604020202020204" pitchFamily="34" charset="0"/>
              </a:rPr>
              <a:t> </a:t>
            </a:r>
          </a:p>
          <a:p>
            <a:pPr marL="0" indent="0" algn="just">
              <a:buNone/>
            </a:pPr>
            <a:r>
              <a:rPr lang="es-ES" sz="1600" dirty="0">
                <a:solidFill>
                  <a:srgbClr val="002060"/>
                </a:solidFill>
                <a:latin typeface="Arial" panose="020B0604020202020204" pitchFamily="34" charset="0"/>
                <a:cs typeface="Arial" panose="020B0604020202020204" pitchFamily="34" charset="0"/>
              </a:rPr>
              <a:t>Debe de seleccionar un elemento de la tabla de Datos para poder presionar el botón de Editar, para poder cambiar parámetros de los Text Field (Campo de texto) ya modificados los </a:t>
            </a:r>
            <a:r>
              <a:rPr lang="es-ES" sz="1600" dirty="0" err="1">
                <a:solidFill>
                  <a:srgbClr val="002060"/>
                </a:solidFill>
                <a:latin typeface="Arial" panose="020B0604020202020204" pitchFamily="34" charset="0"/>
                <a:cs typeface="Arial" panose="020B0604020202020204" pitchFamily="34" charset="0"/>
              </a:rPr>
              <a:t>parametros</a:t>
            </a:r>
            <a:r>
              <a:rPr lang="es-ES" sz="1600" dirty="0">
                <a:solidFill>
                  <a:srgbClr val="002060"/>
                </a:solidFill>
                <a:latin typeface="Arial" panose="020B0604020202020204" pitchFamily="34" charset="0"/>
                <a:cs typeface="Arial" panose="020B0604020202020204" pitchFamily="34" charset="0"/>
              </a:rPr>
              <a:t> deseados para poder guardar esos cambios debe de darle en el botón de Actualizar y si desea abortar la edición de datos solo deber de seleccionar el botón de cancelar.</a:t>
            </a:r>
          </a:p>
          <a:p>
            <a:pPr marL="0" indent="0" algn="just">
              <a:buNone/>
            </a:pPr>
            <a:r>
              <a:rPr lang="es-ES" sz="1600" dirty="0">
                <a:solidFill>
                  <a:srgbClr val="002060"/>
                </a:solidFill>
                <a:latin typeface="Arial" panose="020B0604020202020204" pitchFamily="34" charset="0"/>
                <a:cs typeface="Arial" panose="020B0604020202020204" pitchFamily="34" charset="0"/>
              </a:rPr>
              <a:t>Eliminación de un Dato</a:t>
            </a:r>
          </a:p>
          <a:p>
            <a:pPr algn="just"/>
            <a:r>
              <a:rPr lang="es-ES" sz="1600" dirty="0">
                <a:solidFill>
                  <a:srgbClr val="002060"/>
                </a:solidFill>
                <a:latin typeface="Arial" panose="020B0604020202020204" pitchFamily="34" charset="0"/>
                <a:cs typeface="Arial" panose="020B0604020202020204" pitchFamily="34" charset="0"/>
              </a:rPr>
              <a:t>Primero debe de seleccionar un dato de la tabla. Luego  puede Presionar el  botón de eliminar, le surgirá una ventada donde se  le preguntara si esta seguro de eliminar ese dato y esa respuesta dependerá de el usuario </a:t>
            </a:r>
          </a:p>
          <a:p>
            <a:r>
              <a:rPr lang="en-US" sz="1600" dirty="0">
                <a:solidFill>
                  <a:srgbClr val="002060"/>
                </a:solidFill>
                <a:latin typeface="Arial" panose="020B0604020202020204" pitchFamily="34" charset="0"/>
                <a:cs typeface="Arial" panose="020B0604020202020204" pitchFamily="34" charset="0"/>
              </a:rPr>
              <a:t>Levantar el reporte </a:t>
            </a:r>
          </a:p>
          <a:p>
            <a:pPr marL="0" indent="0">
              <a:buNone/>
            </a:pPr>
            <a:r>
              <a:rPr lang="en-US" sz="1600" dirty="0">
                <a:solidFill>
                  <a:srgbClr val="002060"/>
                </a:solidFill>
                <a:latin typeface="Arial" panose="020B0604020202020204" pitchFamily="34" charset="0"/>
                <a:cs typeface="Arial" panose="020B0604020202020204" pitchFamily="34" charset="0"/>
              </a:rPr>
              <a:t>primero </a:t>
            </a:r>
            <a:r>
              <a:rPr lang="en-US" sz="1600" dirty="0" err="1">
                <a:solidFill>
                  <a:srgbClr val="002060"/>
                </a:solidFill>
                <a:latin typeface="Arial" panose="020B0604020202020204" pitchFamily="34" charset="0"/>
                <a:cs typeface="Arial" panose="020B0604020202020204" pitchFamily="34" charset="0"/>
              </a:rPr>
              <a:t>debe</a:t>
            </a:r>
            <a:r>
              <a:rPr lang="en-US" sz="1600" dirty="0">
                <a:solidFill>
                  <a:srgbClr val="002060"/>
                </a:solidFill>
                <a:latin typeface="Arial" panose="020B0604020202020204" pitchFamily="34" charset="0"/>
                <a:cs typeface="Arial" panose="020B0604020202020204" pitchFamily="34" charset="0"/>
              </a:rPr>
              <a:t> de </a:t>
            </a:r>
            <a:r>
              <a:rPr lang="en-US" sz="1600" dirty="0" err="1">
                <a:solidFill>
                  <a:srgbClr val="002060"/>
                </a:solidFill>
                <a:latin typeface="Arial" panose="020B0604020202020204" pitchFamily="34" charset="0"/>
                <a:cs typeface="Arial" panose="020B0604020202020204" pitchFamily="34" charset="0"/>
              </a:rPr>
              <a:t>selecionar</a:t>
            </a:r>
            <a:r>
              <a:rPr lang="en-US" sz="1600" dirty="0">
                <a:solidFill>
                  <a:srgbClr val="002060"/>
                </a:solidFill>
                <a:latin typeface="Arial" panose="020B0604020202020204" pitchFamily="34" charset="0"/>
                <a:cs typeface="Arial" panose="020B0604020202020204" pitchFamily="34" charset="0"/>
              </a:rPr>
              <a:t> el </a:t>
            </a:r>
            <a:r>
              <a:rPr lang="en-US" sz="1600" dirty="0" err="1">
                <a:solidFill>
                  <a:srgbClr val="002060"/>
                </a:solidFill>
                <a:latin typeface="Arial" panose="020B0604020202020204" pitchFamily="34" charset="0"/>
                <a:cs typeface="Arial" panose="020B0604020202020204" pitchFamily="34" charset="0"/>
              </a:rPr>
              <a:t>dato</a:t>
            </a:r>
            <a:r>
              <a:rPr lang="en-US" sz="1600" dirty="0">
                <a:solidFill>
                  <a:srgbClr val="002060"/>
                </a:solidFill>
                <a:latin typeface="Arial" panose="020B0604020202020204" pitchFamily="34" charset="0"/>
                <a:cs typeface="Arial" panose="020B0604020202020204" pitchFamily="34" charset="0"/>
              </a:rPr>
              <a:t> de la </a:t>
            </a:r>
            <a:r>
              <a:rPr lang="en-US" sz="1600" dirty="0" err="1">
                <a:solidFill>
                  <a:srgbClr val="002060"/>
                </a:solidFill>
                <a:latin typeface="Arial" panose="020B0604020202020204" pitchFamily="34" charset="0"/>
                <a:cs typeface="Arial" panose="020B0604020202020204" pitchFamily="34" charset="0"/>
              </a:rPr>
              <a:t>tabla</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luego</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ya</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puede</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seleccionar</a:t>
            </a:r>
            <a:r>
              <a:rPr lang="en-US" sz="1600" dirty="0">
                <a:solidFill>
                  <a:srgbClr val="002060"/>
                </a:solidFill>
                <a:latin typeface="Arial" panose="020B0604020202020204" pitchFamily="34" charset="0"/>
                <a:cs typeface="Arial" panose="020B0604020202020204" pitchFamily="34" charset="0"/>
              </a:rPr>
              <a:t>  el baton de  reporte y </a:t>
            </a:r>
            <a:r>
              <a:rPr lang="es-ES" sz="1600" dirty="0">
                <a:solidFill>
                  <a:srgbClr val="002060"/>
                </a:solidFill>
                <a:latin typeface="Arial" panose="020B0604020202020204" pitchFamily="34" charset="0"/>
                <a:cs typeface="Arial" panose="020B0604020202020204" pitchFamily="34" charset="0"/>
              </a:rPr>
              <a:t>surgirá el reporte del dato seleccionado  </a:t>
            </a:r>
            <a:endParaRPr lang="en-US" sz="1600" dirty="0">
              <a:solidFill>
                <a:srgbClr val="002060"/>
              </a:solidFill>
              <a:latin typeface="Arial" panose="020B0604020202020204" pitchFamily="34" charset="0"/>
              <a:cs typeface="Arial" panose="020B0604020202020204" pitchFamily="34" charset="0"/>
            </a:endParaRPr>
          </a:p>
          <a:p>
            <a:pPr algn="just"/>
            <a:endParaRPr lang="es-ES" sz="1600" dirty="0">
              <a:solidFill>
                <a:srgbClr val="002060"/>
              </a:solidFill>
              <a:latin typeface="Arial" panose="020B0604020202020204" pitchFamily="34" charset="0"/>
              <a:cs typeface="Arial" panose="020B0604020202020204" pitchFamily="34" charset="0"/>
            </a:endParaRPr>
          </a:p>
          <a:p>
            <a:endParaRPr lang="es-GT" dirty="0"/>
          </a:p>
        </p:txBody>
      </p:sp>
    </p:spTree>
    <p:extLst>
      <p:ext uri="{BB962C8B-B14F-4D97-AF65-F5344CB8AC3E}">
        <p14:creationId xmlns:p14="http://schemas.microsoft.com/office/powerpoint/2010/main" val="46252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8978" y="198117"/>
            <a:ext cx="10178322" cy="1492132"/>
          </a:xfrm>
        </p:spPr>
        <p:txBody>
          <a:bodyPr>
            <a:normAutofit fontScale="90000"/>
          </a:bodyPr>
          <a:lstStyle/>
          <a:p>
            <a:pPr algn="ctr"/>
            <a:r>
              <a:rPr lang="en-US" sz="4000" dirty="0"/>
              <a:t>Detalles de las Partes de la  ventana tipo empleado</a:t>
            </a:r>
            <a:br>
              <a:rPr lang="en-US" dirty="0"/>
            </a:br>
            <a:endParaRPr lang="es-GT" dirty="0"/>
          </a:p>
        </p:txBody>
      </p:sp>
      <p:pic>
        <p:nvPicPr>
          <p:cNvPr id="4" name="Imagen 3"/>
          <p:cNvPicPr>
            <a:picLocks noChangeAspect="1"/>
          </p:cNvPicPr>
          <p:nvPr/>
        </p:nvPicPr>
        <p:blipFill>
          <a:blip r:embed="rId2"/>
          <a:stretch>
            <a:fillRect/>
          </a:stretch>
        </p:blipFill>
        <p:spPr>
          <a:xfrm>
            <a:off x="3379943" y="1455417"/>
            <a:ext cx="6154009" cy="4734586"/>
          </a:xfrm>
          <a:prstGeom prst="rect">
            <a:avLst/>
          </a:prstGeom>
        </p:spPr>
      </p:pic>
      <p:sp>
        <p:nvSpPr>
          <p:cNvPr id="3" name="Llamada de flecha a la derecha 2"/>
          <p:cNvSpPr/>
          <p:nvPr/>
        </p:nvSpPr>
        <p:spPr>
          <a:xfrm>
            <a:off x="1672390" y="1764603"/>
            <a:ext cx="1590246" cy="383541"/>
          </a:xfrm>
          <a:prstGeom prst="rightArrowCallout">
            <a:avLst>
              <a:gd name="adj1" fmla="val 25000"/>
              <a:gd name="adj2" fmla="val 25000"/>
              <a:gd name="adj3" fmla="val 25000"/>
              <a:gd name="adj4" fmla="val 8579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Retroceder </a:t>
            </a:r>
            <a:endParaRPr lang="es-GT" sz="1600" dirty="0">
              <a:latin typeface="Arial" panose="020B0604020202020204" pitchFamily="34" charset="0"/>
              <a:cs typeface="Arial" panose="020B0604020202020204" pitchFamily="34" charset="0"/>
            </a:endParaRPr>
          </a:p>
        </p:txBody>
      </p:sp>
      <p:sp>
        <p:nvSpPr>
          <p:cNvPr id="5" name="Llamada de flecha a la derecha 4"/>
          <p:cNvSpPr/>
          <p:nvPr/>
        </p:nvSpPr>
        <p:spPr>
          <a:xfrm>
            <a:off x="1672389" y="2315797"/>
            <a:ext cx="1716577" cy="951243"/>
          </a:xfrm>
          <a:prstGeom prst="rightArrowCallout">
            <a:avLst>
              <a:gd name="adj1" fmla="val 17411"/>
              <a:gd name="adj2" fmla="val 14881"/>
              <a:gd name="adj3" fmla="val 25000"/>
              <a:gd name="adj4" fmla="val 82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Apartado de colocación de datos</a:t>
            </a:r>
            <a:endParaRPr lang="es-GT" sz="1600" dirty="0">
              <a:latin typeface="Arial" panose="020B0604020202020204" pitchFamily="34" charset="0"/>
              <a:cs typeface="Arial" panose="020B0604020202020204" pitchFamily="34" charset="0"/>
            </a:endParaRPr>
          </a:p>
        </p:txBody>
      </p:sp>
      <p:sp>
        <p:nvSpPr>
          <p:cNvPr id="6" name="Llamada de flecha hacia arriba 5"/>
          <p:cNvSpPr/>
          <p:nvPr/>
        </p:nvSpPr>
        <p:spPr>
          <a:xfrm>
            <a:off x="3519643" y="5981700"/>
            <a:ext cx="1054100" cy="69850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latin typeface="Arial" panose="020B0604020202020204" pitchFamily="34" charset="0"/>
                <a:cs typeface="Arial" panose="020B0604020202020204" pitchFamily="34" charset="0"/>
              </a:rPr>
              <a:t>Agrega datos</a:t>
            </a:r>
            <a:endParaRPr lang="es-GT" sz="1400" dirty="0">
              <a:latin typeface="Arial" panose="020B0604020202020204" pitchFamily="34" charset="0"/>
              <a:cs typeface="Arial" panose="020B0604020202020204" pitchFamily="34" charset="0"/>
            </a:endParaRPr>
          </a:p>
        </p:txBody>
      </p:sp>
      <p:sp>
        <p:nvSpPr>
          <p:cNvPr id="7" name="Llamada de flecha hacia arriba 6"/>
          <p:cNvSpPr/>
          <p:nvPr/>
        </p:nvSpPr>
        <p:spPr>
          <a:xfrm>
            <a:off x="4999120" y="5981699"/>
            <a:ext cx="1161048" cy="782901"/>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latin typeface="Arial" panose="020B0604020202020204" pitchFamily="34" charset="0"/>
                <a:cs typeface="Arial" panose="020B0604020202020204" pitchFamily="34" charset="0"/>
              </a:rPr>
              <a:t>Actualiza Parámetros</a:t>
            </a:r>
            <a:endParaRPr lang="es-GT" sz="1400" dirty="0">
              <a:latin typeface="Arial" panose="020B0604020202020204" pitchFamily="34" charset="0"/>
              <a:cs typeface="Arial" panose="020B0604020202020204" pitchFamily="34" charset="0"/>
            </a:endParaRPr>
          </a:p>
        </p:txBody>
      </p:sp>
      <p:sp>
        <p:nvSpPr>
          <p:cNvPr id="8" name="Llamada de flecha hacia arriba 7"/>
          <p:cNvSpPr/>
          <p:nvPr/>
        </p:nvSpPr>
        <p:spPr>
          <a:xfrm>
            <a:off x="6456947" y="5996405"/>
            <a:ext cx="1468724" cy="87630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latin typeface="Arial" panose="020B0604020202020204" pitchFamily="34" charset="0"/>
                <a:cs typeface="Arial" panose="020B0604020202020204" pitchFamily="34" charset="0"/>
              </a:rPr>
              <a:t>Esta entidad no cuenta con un reporte </a:t>
            </a:r>
            <a:endParaRPr lang="es-GT" sz="1400" dirty="0">
              <a:latin typeface="Arial" panose="020B0604020202020204" pitchFamily="34" charset="0"/>
              <a:cs typeface="Arial" panose="020B0604020202020204" pitchFamily="34" charset="0"/>
            </a:endParaRPr>
          </a:p>
        </p:txBody>
      </p:sp>
      <p:sp>
        <p:nvSpPr>
          <p:cNvPr id="9" name="Llamada de flecha hacia arriba 8"/>
          <p:cNvSpPr/>
          <p:nvPr/>
        </p:nvSpPr>
        <p:spPr>
          <a:xfrm>
            <a:off x="8441049" y="6066101"/>
            <a:ext cx="1054100" cy="69850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Elimina datos</a:t>
            </a:r>
            <a:endParaRPr lang="es-GT" sz="1600" dirty="0">
              <a:latin typeface="Arial" panose="020B0604020202020204" pitchFamily="34" charset="0"/>
              <a:cs typeface="Arial" panose="020B0604020202020204" pitchFamily="34" charset="0"/>
            </a:endParaRPr>
          </a:p>
        </p:txBody>
      </p:sp>
      <p:sp>
        <p:nvSpPr>
          <p:cNvPr id="10" name="Llamada de flecha a la izquierda 9"/>
          <p:cNvSpPr/>
          <p:nvPr/>
        </p:nvSpPr>
        <p:spPr>
          <a:xfrm>
            <a:off x="9495149" y="1524574"/>
            <a:ext cx="1922151" cy="863600"/>
          </a:xfrm>
          <a:prstGeom prst="leftArrowCallout">
            <a:avLst>
              <a:gd name="adj1" fmla="val 25000"/>
              <a:gd name="adj2" fmla="val 25000"/>
              <a:gd name="adj3" fmla="val 25000"/>
              <a:gd name="adj4" fmla="val 8125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Abre la ventana de Empleados</a:t>
            </a:r>
            <a:endParaRPr lang="es-GT" sz="1600" dirty="0">
              <a:latin typeface="Arial" panose="020B0604020202020204" pitchFamily="34" charset="0"/>
              <a:cs typeface="Arial" panose="020B0604020202020204" pitchFamily="34" charset="0"/>
            </a:endParaRPr>
          </a:p>
        </p:txBody>
      </p:sp>
      <p:sp>
        <p:nvSpPr>
          <p:cNvPr id="11" name="Llamada de flecha a la izquierda 10"/>
          <p:cNvSpPr/>
          <p:nvPr/>
        </p:nvSpPr>
        <p:spPr>
          <a:xfrm>
            <a:off x="9404244" y="3753137"/>
            <a:ext cx="2013056" cy="971263"/>
          </a:xfrm>
          <a:prstGeom prst="leftArrowCallout">
            <a:avLst>
              <a:gd name="adj1" fmla="val 25000"/>
              <a:gd name="adj2" fmla="val 25000"/>
              <a:gd name="adj3" fmla="val 25000"/>
              <a:gd name="adj4" fmla="val 7633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Tabla de contenidos de datos</a:t>
            </a:r>
            <a:endParaRPr lang="es-GT" sz="1600" dirty="0">
              <a:latin typeface="Arial" panose="020B0604020202020204" pitchFamily="34" charset="0"/>
              <a:cs typeface="Arial" panose="020B0604020202020204" pitchFamily="34" charset="0"/>
            </a:endParaRPr>
          </a:p>
          <a:p>
            <a:pPr algn="ctr"/>
            <a:endParaRPr lang="es-GT" dirty="0"/>
          </a:p>
        </p:txBody>
      </p:sp>
    </p:spTree>
    <p:extLst>
      <p:ext uri="{BB962C8B-B14F-4D97-AF65-F5344CB8AC3E}">
        <p14:creationId xmlns:p14="http://schemas.microsoft.com/office/powerpoint/2010/main" val="110380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del funcionamiento de la ventana de tipo empleado</a:t>
            </a:r>
            <a:endParaRPr lang="es-GT" sz="3600" dirty="0"/>
          </a:p>
        </p:txBody>
      </p:sp>
      <p:sp>
        <p:nvSpPr>
          <p:cNvPr id="3" name="Marcador de contenido 2"/>
          <p:cNvSpPr>
            <a:spLocks noGrp="1"/>
          </p:cNvSpPr>
          <p:nvPr>
            <p:ph idx="1"/>
          </p:nvPr>
        </p:nvSpPr>
        <p:spPr>
          <a:xfrm>
            <a:off x="1251678" y="2112211"/>
            <a:ext cx="10178322" cy="4380992"/>
          </a:xfrm>
        </p:spPr>
        <p:txBody>
          <a:bodyPr>
            <a:normAutofit/>
          </a:bodyPr>
          <a:lstStyle/>
          <a:p>
            <a:pPr algn="just"/>
            <a:r>
              <a:rPr lang="en-US" sz="1600" dirty="0">
                <a:solidFill>
                  <a:srgbClr val="002060"/>
                </a:solidFill>
                <a:latin typeface="Arial" panose="020B0604020202020204" pitchFamily="34" charset="0"/>
                <a:cs typeface="Arial" panose="020B0604020202020204" pitchFamily="34" charset="0"/>
              </a:rPr>
              <a:t>Si desea Agregar Datos </a:t>
            </a:r>
          </a:p>
          <a:p>
            <a:pPr marL="0" indent="0" algn="just">
              <a:buNone/>
            </a:pPr>
            <a:r>
              <a:rPr lang="en-US" sz="1600" dirty="0">
                <a:solidFill>
                  <a:srgbClr val="002060"/>
                </a:solidFill>
                <a:latin typeface="Arial" panose="020B0604020202020204" pitchFamily="34" charset="0"/>
                <a:cs typeface="Arial" panose="020B0604020202020204" pitchFamily="34" charset="0"/>
              </a:rPr>
              <a:t>Debe de seleccionar el </a:t>
            </a:r>
            <a:r>
              <a:rPr lang="en-US" sz="1600" dirty="0" err="1">
                <a:solidFill>
                  <a:srgbClr val="002060"/>
                </a:solidFill>
                <a:latin typeface="Arial" panose="020B0604020202020204" pitchFamily="34" charset="0"/>
                <a:cs typeface="Arial" panose="020B0604020202020204" pitchFamily="34" charset="0"/>
              </a:rPr>
              <a:t>boton</a:t>
            </a:r>
            <a:r>
              <a:rPr lang="en-US" sz="1600" dirty="0">
                <a:solidFill>
                  <a:srgbClr val="002060"/>
                </a:solidFill>
                <a:latin typeface="Arial" panose="020B0604020202020204" pitchFamily="34" charset="0"/>
                <a:cs typeface="Arial" panose="020B0604020202020204" pitchFamily="34" charset="0"/>
              </a:rPr>
              <a:t> de  Nuevo  para que se active  Text Field (Campo de </a:t>
            </a:r>
            <a:r>
              <a:rPr lang="en-US" sz="1600" dirty="0" err="1">
                <a:solidFill>
                  <a:srgbClr val="002060"/>
                </a:solidFill>
                <a:latin typeface="Arial" panose="020B0604020202020204" pitchFamily="34" charset="0"/>
                <a:cs typeface="Arial" panose="020B0604020202020204" pitchFamily="34" charset="0"/>
              </a:rPr>
              <a:t>texto</a:t>
            </a:r>
            <a:r>
              <a:rPr lang="en-US" sz="1600" dirty="0">
                <a:solidFill>
                  <a:srgbClr val="002060"/>
                </a:solidFill>
                <a:latin typeface="Arial" panose="020B0604020202020204" pitchFamily="34" charset="0"/>
                <a:cs typeface="Arial" panose="020B0604020202020204" pitchFamily="34" charset="0"/>
              </a:rPr>
              <a:t>) luego </a:t>
            </a:r>
            <a:r>
              <a:rPr lang="en-US" sz="1600" dirty="0" err="1">
                <a:solidFill>
                  <a:srgbClr val="002060"/>
                </a:solidFill>
                <a:latin typeface="Arial" panose="020B0604020202020204" pitchFamily="34" charset="0"/>
                <a:cs typeface="Arial" panose="020B0604020202020204" pitchFamily="34" charset="0"/>
              </a:rPr>
              <a:t>podra</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ingresar</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los</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datos</a:t>
            </a:r>
            <a:r>
              <a:rPr lang="en-US" sz="1600" dirty="0">
                <a:solidFill>
                  <a:srgbClr val="002060"/>
                </a:solidFill>
                <a:latin typeface="Arial" panose="020B0604020202020204" pitchFamily="34" charset="0"/>
                <a:cs typeface="Arial" panose="020B0604020202020204" pitchFamily="34" charset="0"/>
              </a:rPr>
              <a:t> que </a:t>
            </a:r>
            <a:r>
              <a:rPr lang="en-US" sz="1600" dirty="0" err="1">
                <a:solidFill>
                  <a:srgbClr val="002060"/>
                </a:solidFill>
                <a:latin typeface="Arial" panose="020B0604020202020204" pitchFamily="34" charset="0"/>
                <a:cs typeface="Arial" panose="020B0604020202020204" pitchFamily="34" charset="0"/>
              </a:rPr>
              <a:t>desee</a:t>
            </a:r>
            <a:r>
              <a:rPr lang="en-US" sz="1600" dirty="0">
                <a:solidFill>
                  <a:srgbClr val="002060"/>
                </a:solidFill>
                <a:latin typeface="Arial" panose="020B0604020202020204" pitchFamily="34" charset="0"/>
                <a:cs typeface="Arial" panose="020B0604020202020204" pitchFamily="34" charset="0"/>
              </a:rPr>
              <a:t>, para </a:t>
            </a:r>
            <a:r>
              <a:rPr lang="en-US" sz="1600" dirty="0" err="1">
                <a:solidFill>
                  <a:srgbClr val="002060"/>
                </a:solidFill>
                <a:latin typeface="Arial" panose="020B0604020202020204" pitchFamily="34" charset="0"/>
                <a:cs typeface="Arial" panose="020B0604020202020204" pitchFamily="34" charset="0"/>
              </a:rPr>
              <a:t>Archivar</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los</a:t>
            </a:r>
            <a:r>
              <a:rPr lang="en-US" sz="1600" dirty="0">
                <a:solidFill>
                  <a:srgbClr val="002060"/>
                </a:solidFill>
                <a:latin typeface="Arial" panose="020B0604020202020204" pitchFamily="34" charset="0"/>
                <a:cs typeface="Arial" panose="020B0604020202020204" pitchFamily="34" charset="0"/>
              </a:rPr>
              <a:t> </a:t>
            </a:r>
            <a:r>
              <a:rPr lang="en-US" sz="1600" dirty="0" err="1">
                <a:solidFill>
                  <a:srgbClr val="002060"/>
                </a:solidFill>
                <a:latin typeface="Arial" panose="020B0604020202020204" pitchFamily="34" charset="0"/>
                <a:cs typeface="Arial" panose="020B0604020202020204" pitchFamily="34" charset="0"/>
              </a:rPr>
              <a:t>datos</a:t>
            </a:r>
            <a:r>
              <a:rPr lang="en-US" sz="1600" dirty="0">
                <a:solidFill>
                  <a:srgbClr val="002060"/>
                </a:solidFill>
                <a:latin typeface="Arial" panose="020B0604020202020204" pitchFamily="34" charset="0"/>
                <a:cs typeface="Arial" panose="020B0604020202020204" pitchFamily="34" charset="0"/>
              </a:rPr>
              <a:t> debe de seleccionar el </a:t>
            </a:r>
            <a:r>
              <a:rPr lang="en-US" sz="1600" dirty="0" err="1">
                <a:solidFill>
                  <a:srgbClr val="002060"/>
                </a:solidFill>
                <a:latin typeface="Arial" panose="020B0604020202020204" pitchFamily="34" charset="0"/>
                <a:cs typeface="Arial" panose="020B0604020202020204" pitchFamily="34" charset="0"/>
              </a:rPr>
              <a:t>boton</a:t>
            </a:r>
            <a:r>
              <a:rPr lang="en-US" sz="1600" dirty="0">
                <a:solidFill>
                  <a:srgbClr val="002060"/>
                </a:solidFill>
                <a:latin typeface="Arial" panose="020B0604020202020204" pitchFamily="34" charset="0"/>
                <a:cs typeface="Arial" panose="020B0604020202020204" pitchFamily="34" charset="0"/>
              </a:rPr>
              <a:t> de </a:t>
            </a:r>
            <a:r>
              <a:rPr lang="en-US" sz="1600" dirty="0" err="1">
                <a:solidFill>
                  <a:srgbClr val="002060"/>
                </a:solidFill>
                <a:latin typeface="Arial" panose="020B0604020202020204" pitchFamily="34" charset="0"/>
                <a:cs typeface="Arial" panose="020B0604020202020204" pitchFamily="34" charset="0"/>
              </a:rPr>
              <a:t>Guardar</a:t>
            </a:r>
            <a:r>
              <a:rPr lang="en-US" sz="1600" dirty="0">
                <a:solidFill>
                  <a:srgbClr val="002060"/>
                </a:solidFill>
                <a:latin typeface="Arial" panose="020B0604020202020204" pitchFamily="34" charset="0"/>
                <a:cs typeface="Arial" panose="020B0604020202020204" pitchFamily="34" charset="0"/>
              </a:rPr>
              <a:t> o </a:t>
            </a:r>
            <a:r>
              <a:rPr lang="en-US" sz="1600" dirty="0" err="1">
                <a:solidFill>
                  <a:srgbClr val="002060"/>
                </a:solidFill>
                <a:latin typeface="Arial" panose="020B0604020202020204" pitchFamily="34" charset="0"/>
                <a:cs typeface="Arial" panose="020B0604020202020204" pitchFamily="34" charset="0"/>
              </a:rPr>
              <a:t>si</a:t>
            </a:r>
            <a:r>
              <a:rPr lang="en-US" sz="1600" dirty="0">
                <a:solidFill>
                  <a:srgbClr val="002060"/>
                </a:solidFill>
                <a:latin typeface="Arial" panose="020B0604020202020204" pitchFamily="34" charset="0"/>
                <a:cs typeface="Arial" panose="020B0604020202020204" pitchFamily="34" charset="0"/>
              </a:rPr>
              <a:t> desea  </a:t>
            </a:r>
            <a:r>
              <a:rPr lang="en-US" sz="1600" dirty="0" err="1">
                <a:solidFill>
                  <a:srgbClr val="002060"/>
                </a:solidFill>
                <a:latin typeface="Arial" panose="020B0604020202020204" pitchFamily="34" charset="0"/>
                <a:cs typeface="Arial" panose="020B0604020202020204" pitchFamily="34" charset="0"/>
              </a:rPr>
              <a:t>abortar</a:t>
            </a:r>
            <a:r>
              <a:rPr lang="en-US" sz="1600" dirty="0">
                <a:solidFill>
                  <a:srgbClr val="002060"/>
                </a:solidFill>
                <a:latin typeface="Arial" panose="020B0604020202020204" pitchFamily="34" charset="0"/>
                <a:cs typeface="Arial" panose="020B0604020202020204" pitchFamily="34" charset="0"/>
              </a:rPr>
              <a:t> seleccionar el </a:t>
            </a:r>
            <a:r>
              <a:rPr lang="en-US" sz="1600" dirty="0" err="1">
                <a:solidFill>
                  <a:srgbClr val="002060"/>
                </a:solidFill>
                <a:latin typeface="Arial" panose="020B0604020202020204" pitchFamily="34" charset="0"/>
                <a:cs typeface="Arial" panose="020B0604020202020204" pitchFamily="34" charset="0"/>
              </a:rPr>
              <a:t>boton</a:t>
            </a:r>
            <a:r>
              <a:rPr lang="en-US" sz="1600" dirty="0">
                <a:solidFill>
                  <a:srgbClr val="002060"/>
                </a:solidFill>
                <a:latin typeface="Arial" panose="020B0604020202020204" pitchFamily="34" charset="0"/>
                <a:cs typeface="Arial" panose="020B0604020202020204" pitchFamily="34" charset="0"/>
              </a:rPr>
              <a:t> de </a:t>
            </a:r>
            <a:r>
              <a:rPr lang="en-US" sz="1600" dirty="0" err="1">
                <a:solidFill>
                  <a:srgbClr val="002060"/>
                </a:solidFill>
                <a:latin typeface="Arial" panose="020B0604020202020204" pitchFamily="34" charset="0"/>
                <a:cs typeface="Arial" panose="020B0604020202020204" pitchFamily="34" charset="0"/>
              </a:rPr>
              <a:t>cancelar</a:t>
            </a:r>
            <a:r>
              <a:rPr lang="en-US" sz="1600" dirty="0">
                <a:solidFill>
                  <a:srgbClr val="002060"/>
                </a:solidFill>
                <a:latin typeface="Arial" panose="020B0604020202020204" pitchFamily="34" charset="0"/>
                <a:cs typeface="Arial" panose="020B0604020202020204" pitchFamily="34" charset="0"/>
              </a:rPr>
              <a:t>.</a:t>
            </a:r>
          </a:p>
          <a:p>
            <a:pPr algn="just"/>
            <a:r>
              <a:rPr lang="en-US" sz="1600" dirty="0">
                <a:solidFill>
                  <a:srgbClr val="002060"/>
                </a:solidFill>
                <a:latin typeface="Arial" panose="020B0604020202020204" pitchFamily="34" charset="0"/>
                <a:cs typeface="Arial" panose="020B0604020202020204" pitchFamily="34" charset="0"/>
              </a:rPr>
              <a:t>Si desea Actualizar un </a:t>
            </a:r>
            <a:r>
              <a:rPr lang="en-US" sz="1600" dirty="0" err="1">
                <a:solidFill>
                  <a:srgbClr val="002060"/>
                </a:solidFill>
                <a:latin typeface="Arial" panose="020B0604020202020204" pitchFamily="34" charset="0"/>
                <a:cs typeface="Arial" panose="020B0604020202020204" pitchFamily="34" charset="0"/>
              </a:rPr>
              <a:t>Parametro</a:t>
            </a:r>
            <a:r>
              <a:rPr lang="en-US" sz="1600" dirty="0">
                <a:solidFill>
                  <a:srgbClr val="002060"/>
                </a:solidFill>
                <a:latin typeface="Arial" panose="020B0604020202020204" pitchFamily="34" charset="0"/>
                <a:cs typeface="Arial" panose="020B0604020202020204" pitchFamily="34" charset="0"/>
              </a:rPr>
              <a:t> </a:t>
            </a:r>
          </a:p>
          <a:p>
            <a:pPr marL="0" indent="0" algn="just">
              <a:buNone/>
            </a:pPr>
            <a:r>
              <a:rPr lang="es-ES" sz="1600" dirty="0">
                <a:solidFill>
                  <a:srgbClr val="002060"/>
                </a:solidFill>
                <a:latin typeface="Arial" panose="020B0604020202020204" pitchFamily="34" charset="0"/>
                <a:cs typeface="Arial" panose="020B0604020202020204" pitchFamily="34" charset="0"/>
              </a:rPr>
              <a:t>Debe de seleccionar un elemento de la tabla de Datos para poder presionar el botón de Editar, para poder cambiar parámetros de los Text Field (Campo de texto) ya modificados los </a:t>
            </a:r>
            <a:r>
              <a:rPr lang="es-ES" sz="1600" dirty="0" err="1">
                <a:solidFill>
                  <a:srgbClr val="002060"/>
                </a:solidFill>
                <a:latin typeface="Arial" panose="020B0604020202020204" pitchFamily="34" charset="0"/>
                <a:cs typeface="Arial" panose="020B0604020202020204" pitchFamily="34" charset="0"/>
              </a:rPr>
              <a:t>parametros</a:t>
            </a:r>
            <a:r>
              <a:rPr lang="es-ES" sz="1600" dirty="0">
                <a:solidFill>
                  <a:srgbClr val="002060"/>
                </a:solidFill>
                <a:latin typeface="Arial" panose="020B0604020202020204" pitchFamily="34" charset="0"/>
                <a:cs typeface="Arial" panose="020B0604020202020204" pitchFamily="34" charset="0"/>
              </a:rPr>
              <a:t> deseados para poder guardar esos cambios debe de darle en el botón de Actualizar y si desea abortar la edición de datos solo deber de seleccionar el botón de cancelar.</a:t>
            </a:r>
          </a:p>
          <a:p>
            <a:pPr algn="just"/>
            <a:r>
              <a:rPr lang="es-ES" sz="1600" dirty="0">
                <a:solidFill>
                  <a:srgbClr val="002060"/>
                </a:solidFill>
                <a:latin typeface="Arial" panose="020B0604020202020204" pitchFamily="34" charset="0"/>
                <a:cs typeface="Arial" panose="020B0604020202020204" pitchFamily="34" charset="0"/>
              </a:rPr>
              <a:t>Eliminación de un Dato</a:t>
            </a:r>
          </a:p>
          <a:p>
            <a:pPr marL="0" indent="0" algn="just">
              <a:buNone/>
            </a:pPr>
            <a:r>
              <a:rPr lang="es-ES" sz="1600" dirty="0">
                <a:solidFill>
                  <a:srgbClr val="002060"/>
                </a:solidFill>
                <a:latin typeface="Arial" panose="020B0604020202020204" pitchFamily="34" charset="0"/>
                <a:cs typeface="Arial" panose="020B0604020202020204" pitchFamily="34" charset="0"/>
              </a:rPr>
              <a:t>Primero debe de seleccionar un dato de la tabla. Luego  puede Presionar el  botón de eliminar, le surgirá una ventada donde se  le preguntara si esta seguro de eliminar ese dato y esa respuesta dependerá de el usuario </a:t>
            </a:r>
          </a:p>
          <a:p>
            <a:endParaRPr lang="es-GT" dirty="0"/>
          </a:p>
        </p:txBody>
      </p:sp>
    </p:spTree>
    <p:extLst>
      <p:ext uri="{BB962C8B-B14F-4D97-AF65-F5344CB8AC3E}">
        <p14:creationId xmlns:p14="http://schemas.microsoft.com/office/powerpoint/2010/main" val="108543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7" y="102985"/>
            <a:ext cx="10178322" cy="1492132"/>
          </a:xfrm>
        </p:spPr>
        <p:txBody>
          <a:bodyPr>
            <a:normAutofit/>
          </a:bodyPr>
          <a:lstStyle/>
          <a:p>
            <a:pPr algn="ctr"/>
            <a:r>
              <a:rPr lang="en-US" sz="3600" dirty="0"/>
              <a:t>Detalles de las Partes de la  ventana empleado</a:t>
            </a:r>
            <a:endParaRPr lang="es-GT" sz="3600" dirty="0"/>
          </a:p>
        </p:txBody>
      </p:sp>
      <p:pic>
        <p:nvPicPr>
          <p:cNvPr id="4" name="Imagen 3"/>
          <p:cNvPicPr>
            <a:picLocks noChangeAspect="1"/>
          </p:cNvPicPr>
          <p:nvPr/>
        </p:nvPicPr>
        <p:blipFill rotWithShape="1">
          <a:blip r:embed="rId2"/>
          <a:srcRect t="1999"/>
          <a:stretch/>
        </p:blipFill>
        <p:spPr>
          <a:xfrm>
            <a:off x="2914448" y="1861679"/>
            <a:ext cx="6852779" cy="4247606"/>
          </a:xfrm>
          <a:prstGeom prst="rect">
            <a:avLst/>
          </a:prstGeom>
        </p:spPr>
      </p:pic>
      <p:sp>
        <p:nvSpPr>
          <p:cNvPr id="3" name="Llamada de flecha a la derecha 2"/>
          <p:cNvSpPr/>
          <p:nvPr/>
        </p:nvSpPr>
        <p:spPr>
          <a:xfrm>
            <a:off x="1070812" y="1850568"/>
            <a:ext cx="1843638" cy="736600"/>
          </a:xfrm>
          <a:prstGeom prst="rightArrowCallout">
            <a:avLst>
              <a:gd name="adj1" fmla="val 25000"/>
              <a:gd name="adj2" fmla="val 25000"/>
              <a:gd name="adj3" fmla="val 25000"/>
              <a:gd name="adj4" fmla="val 739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Retrocede a la entidad anterior</a:t>
            </a:r>
            <a:endParaRPr lang="es-GT" sz="1600" dirty="0">
              <a:latin typeface="Arial" panose="020B0604020202020204" pitchFamily="34" charset="0"/>
              <a:cs typeface="Arial" panose="020B0604020202020204" pitchFamily="34" charset="0"/>
            </a:endParaRPr>
          </a:p>
        </p:txBody>
      </p:sp>
      <p:sp>
        <p:nvSpPr>
          <p:cNvPr id="5" name="Llamada de flecha a la derecha 4"/>
          <p:cNvSpPr/>
          <p:nvPr/>
        </p:nvSpPr>
        <p:spPr>
          <a:xfrm>
            <a:off x="1070812" y="2946102"/>
            <a:ext cx="1814961" cy="736600"/>
          </a:xfrm>
          <a:prstGeom prst="rightArrowCallout">
            <a:avLst>
              <a:gd name="adj1" fmla="val 25000"/>
              <a:gd name="adj2" fmla="val 25000"/>
              <a:gd name="adj3" fmla="val 25000"/>
              <a:gd name="adj4" fmla="val 7413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Apartado de colocación de Datos</a:t>
            </a:r>
            <a:endParaRPr lang="es-GT" sz="1600" dirty="0">
              <a:latin typeface="Arial" panose="020B0604020202020204" pitchFamily="34" charset="0"/>
              <a:cs typeface="Arial" panose="020B0604020202020204" pitchFamily="34" charset="0"/>
            </a:endParaRPr>
          </a:p>
        </p:txBody>
      </p:sp>
      <p:sp>
        <p:nvSpPr>
          <p:cNvPr id="6" name="Llamada de flecha hacia arriba 5"/>
          <p:cNvSpPr/>
          <p:nvPr/>
        </p:nvSpPr>
        <p:spPr>
          <a:xfrm>
            <a:off x="2974672" y="5907937"/>
            <a:ext cx="1162250" cy="642332"/>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Agregar Datos</a:t>
            </a:r>
            <a:endParaRPr lang="es-GT" sz="1600" dirty="0">
              <a:latin typeface="Arial" panose="020B0604020202020204" pitchFamily="34" charset="0"/>
              <a:cs typeface="Arial" panose="020B0604020202020204" pitchFamily="34" charset="0"/>
            </a:endParaRPr>
          </a:p>
        </p:txBody>
      </p:sp>
      <p:sp>
        <p:nvSpPr>
          <p:cNvPr id="7" name="Llamada de flecha hacia arriba 6"/>
          <p:cNvSpPr/>
          <p:nvPr/>
        </p:nvSpPr>
        <p:spPr>
          <a:xfrm>
            <a:off x="4686901" y="5870490"/>
            <a:ext cx="1372810" cy="676525"/>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Actualizar Parámetros </a:t>
            </a:r>
            <a:endParaRPr lang="es-GT" sz="1600" dirty="0">
              <a:latin typeface="Arial" panose="020B0604020202020204" pitchFamily="34" charset="0"/>
              <a:cs typeface="Arial" panose="020B0604020202020204" pitchFamily="34" charset="0"/>
            </a:endParaRPr>
          </a:p>
        </p:txBody>
      </p:sp>
      <p:sp>
        <p:nvSpPr>
          <p:cNvPr id="8" name="Llamada de flecha hacia arriba 7"/>
          <p:cNvSpPr/>
          <p:nvPr/>
        </p:nvSpPr>
        <p:spPr>
          <a:xfrm>
            <a:off x="6578600" y="5948402"/>
            <a:ext cx="1638968" cy="909597"/>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Esta entidad no cuenta con un reporte </a:t>
            </a:r>
          </a:p>
          <a:p>
            <a:pPr algn="ctr"/>
            <a:endParaRPr lang="es-GT" dirty="0"/>
          </a:p>
        </p:txBody>
      </p:sp>
      <p:sp>
        <p:nvSpPr>
          <p:cNvPr id="9" name="Llamada de flecha hacia arriba 8"/>
          <p:cNvSpPr/>
          <p:nvPr/>
        </p:nvSpPr>
        <p:spPr>
          <a:xfrm>
            <a:off x="8501389" y="5941277"/>
            <a:ext cx="1229552" cy="801854"/>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Eliminar Datos</a:t>
            </a:r>
            <a:endParaRPr lang="es-GT" sz="1600" dirty="0">
              <a:latin typeface="Arial" panose="020B0604020202020204" pitchFamily="34" charset="0"/>
              <a:cs typeface="Arial" panose="020B0604020202020204" pitchFamily="34" charset="0"/>
            </a:endParaRPr>
          </a:p>
        </p:txBody>
      </p:sp>
      <p:sp>
        <p:nvSpPr>
          <p:cNvPr id="10" name="Llamada de flecha hacia abajo 9"/>
          <p:cNvSpPr/>
          <p:nvPr/>
        </p:nvSpPr>
        <p:spPr>
          <a:xfrm>
            <a:off x="2914447" y="914487"/>
            <a:ext cx="1222475" cy="863645"/>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Retorna al Menú</a:t>
            </a:r>
            <a:endParaRPr lang="es-GT" sz="1600" dirty="0">
              <a:latin typeface="Arial" panose="020B0604020202020204" pitchFamily="34" charset="0"/>
              <a:cs typeface="Arial" panose="020B0604020202020204" pitchFamily="34" charset="0"/>
            </a:endParaRPr>
          </a:p>
          <a:p>
            <a:pPr algn="ctr"/>
            <a:endParaRPr lang="es-GT" dirty="0"/>
          </a:p>
        </p:txBody>
      </p:sp>
      <p:sp>
        <p:nvSpPr>
          <p:cNvPr id="11" name="Llamada de flecha a la izquierda 10"/>
          <p:cNvSpPr/>
          <p:nvPr/>
        </p:nvSpPr>
        <p:spPr>
          <a:xfrm>
            <a:off x="9664699" y="3314402"/>
            <a:ext cx="1946164" cy="687980"/>
          </a:xfrm>
          <a:prstGeom prst="leftArrowCallout">
            <a:avLst>
              <a:gd name="adj1" fmla="val 25000"/>
              <a:gd name="adj2" fmla="val 25000"/>
              <a:gd name="adj3" fmla="val 25000"/>
              <a:gd name="adj4" fmla="val 7701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latin typeface="Arial" panose="020B0604020202020204" pitchFamily="34" charset="0"/>
                <a:cs typeface="Arial" panose="020B0604020202020204" pitchFamily="34" charset="0"/>
              </a:rPr>
              <a:t>Conexión con la Entidad de Tipo Empleado</a:t>
            </a:r>
            <a:endParaRPr lang="es-GT" sz="1400" dirty="0">
              <a:latin typeface="Arial" panose="020B0604020202020204" pitchFamily="34" charset="0"/>
              <a:cs typeface="Arial" panose="020B0604020202020204" pitchFamily="34" charset="0"/>
            </a:endParaRPr>
          </a:p>
        </p:txBody>
      </p:sp>
      <p:sp>
        <p:nvSpPr>
          <p:cNvPr id="12" name="Llamada de flecha a la izquierda 11"/>
          <p:cNvSpPr/>
          <p:nvPr/>
        </p:nvSpPr>
        <p:spPr>
          <a:xfrm>
            <a:off x="9569249" y="4468220"/>
            <a:ext cx="1957004" cy="687980"/>
          </a:xfrm>
          <a:prstGeom prst="leftArrowCallout">
            <a:avLst>
              <a:gd name="adj1" fmla="val 25000"/>
              <a:gd name="adj2" fmla="val 25000"/>
              <a:gd name="adj3" fmla="val 25000"/>
              <a:gd name="adj4" fmla="val 7701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400" dirty="0">
              <a:latin typeface="Arial" panose="020B0604020202020204" pitchFamily="34" charset="0"/>
              <a:cs typeface="Arial" panose="020B0604020202020204" pitchFamily="34" charset="0"/>
            </a:endParaRPr>
          </a:p>
          <a:p>
            <a:pPr algn="ctr"/>
            <a:r>
              <a:rPr lang="es-ES" sz="1400" dirty="0">
                <a:latin typeface="Arial" panose="020B0604020202020204" pitchFamily="34" charset="0"/>
                <a:cs typeface="Arial" panose="020B0604020202020204" pitchFamily="34" charset="0"/>
              </a:rPr>
              <a:t>Tabla de contenidos de datos</a:t>
            </a:r>
            <a:endParaRPr lang="es-GT" sz="1400" dirty="0">
              <a:latin typeface="Arial" panose="020B0604020202020204" pitchFamily="34" charset="0"/>
              <a:cs typeface="Arial" panose="020B0604020202020204" pitchFamily="34" charset="0"/>
            </a:endParaRPr>
          </a:p>
          <a:p>
            <a:pPr algn="ctr"/>
            <a:endParaRPr lang="es-GT" dirty="0"/>
          </a:p>
        </p:txBody>
      </p:sp>
    </p:spTree>
    <p:extLst>
      <p:ext uri="{BB962C8B-B14F-4D97-AF65-F5344CB8AC3E}">
        <p14:creationId xmlns:p14="http://schemas.microsoft.com/office/powerpoint/2010/main" val="428011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del funcionamiento de la ventana de  empleado</a:t>
            </a:r>
            <a:endParaRPr lang="es-GT" sz="3600" dirty="0"/>
          </a:p>
        </p:txBody>
      </p:sp>
      <p:sp>
        <p:nvSpPr>
          <p:cNvPr id="3" name="Marcador de contenido 2"/>
          <p:cNvSpPr>
            <a:spLocks noGrp="1"/>
          </p:cNvSpPr>
          <p:nvPr>
            <p:ph idx="1"/>
          </p:nvPr>
        </p:nvSpPr>
        <p:spPr/>
        <p:txBody>
          <a:bodyPr>
            <a:normAutofit fontScale="85000" lnSpcReduction="10000"/>
          </a:bodyPr>
          <a:lstStyle/>
          <a:p>
            <a:pPr algn="just"/>
            <a:r>
              <a:rPr lang="en-US" sz="1900" dirty="0">
                <a:solidFill>
                  <a:srgbClr val="002060"/>
                </a:solidFill>
                <a:latin typeface="Arial" panose="020B0604020202020204" pitchFamily="34" charset="0"/>
                <a:cs typeface="Arial" panose="020B0604020202020204" pitchFamily="34" charset="0"/>
              </a:rPr>
              <a:t>Si desea Agregar Datos </a:t>
            </a:r>
          </a:p>
          <a:p>
            <a:pPr marL="0" indent="0" algn="just">
              <a:buNone/>
            </a:pPr>
            <a:r>
              <a:rPr lang="en-US" sz="1900" dirty="0">
                <a:solidFill>
                  <a:srgbClr val="002060"/>
                </a:solidFill>
                <a:latin typeface="Arial" panose="020B0604020202020204" pitchFamily="34" charset="0"/>
                <a:cs typeface="Arial" panose="020B0604020202020204" pitchFamily="34" charset="0"/>
              </a:rPr>
              <a:t>Debe de seleccionar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Nuevo  para que se active  Text Field (Campo de </a:t>
            </a:r>
            <a:r>
              <a:rPr lang="en-US" sz="1900" dirty="0" err="1">
                <a:solidFill>
                  <a:srgbClr val="002060"/>
                </a:solidFill>
                <a:latin typeface="Arial" panose="020B0604020202020204" pitchFamily="34" charset="0"/>
                <a:cs typeface="Arial" panose="020B0604020202020204" pitchFamily="34" charset="0"/>
              </a:rPr>
              <a:t>texto</a:t>
            </a:r>
            <a:r>
              <a:rPr lang="en-US" sz="1900" dirty="0">
                <a:solidFill>
                  <a:srgbClr val="002060"/>
                </a:solidFill>
                <a:latin typeface="Arial" panose="020B0604020202020204" pitchFamily="34" charset="0"/>
                <a:cs typeface="Arial" panose="020B0604020202020204" pitchFamily="34" charset="0"/>
              </a:rPr>
              <a:t>) luego </a:t>
            </a:r>
            <a:r>
              <a:rPr lang="en-US" sz="1900" dirty="0" err="1">
                <a:solidFill>
                  <a:srgbClr val="002060"/>
                </a:solidFill>
                <a:latin typeface="Arial" panose="020B0604020202020204" pitchFamily="34" charset="0"/>
                <a:cs typeface="Arial" panose="020B0604020202020204" pitchFamily="34" charset="0"/>
              </a:rPr>
              <a:t>podra</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ingresar</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los</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que </a:t>
            </a:r>
            <a:r>
              <a:rPr lang="en-US" sz="1900" dirty="0" err="1">
                <a:solidFill>
                  <a:srgbClr val="002060"/>
                </a:solidFill>
                <a:latin typeface="Arial" panose="020B0604020202020204" pitchFamily="34" charset="0"/>
                <a:cs typeface="Arial" panose="020B0604020202020204" pitchFamily="34" charset="0"/>
              </a:rPr>
              <a:t>desee</a:t>
            </a:r>
            <a:r>
              <a:rPr lang="en-US" sz="1900" dirty="0">
                <a:solidFill>
                  <a:srgbClr val="002060"/>
                </a:solidFill>
                <a:latin typeface="Arial" panose="020B0604020202020204" pitchFamily="34" charset="0"/>
                <a:cs typeface="Arial" panose="020B0604020202020204" pitchFamily="34" charset="0"/>
              </a:rPr>
              <a:t>, para </a:t>
            </a:r>
            <a:r>
              <a:rPr lang="en-US" sz="1900" dirty="0" err="1">
                <a:solidFill>
                  <a:srgbClr val="002060"/>
                </a:solidFill>
                <a:latin typeface="Arial" panose="020B0604020202020204" pitchFamily="34" charset="0"/>
                <a:cs typeface="Arial" panose="020B0604020202020204" pitchFamily="34" charset="0"/>
              </a:rPr>
              <a:t>Archivar</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los</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debe de seleccionar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Guardar</a:t>
            </a:r>
            <a:r>
              <a:rPr lang="en-US" sz="1900" dirty="0">
                <a:solidFill>
                  <a:srgbClr val="002060"/>
                </a:solidFill>
                <a:latin typeface="Arial" panose="020B0604020202020204" pitchFamily="34" charset="0"/>
                <a:cs typeface="Arial" panose="020B0604020202020204" pitchFamily="34" charset="0"/>
              </a:rPr>
              <a:t> o </a:t>
            </a:r>
            <a:r>
              <a:rPr lang="en-US" sz="1900" dirty="0" err="1">
                <a:solidFill>
                  <a:srgbClr val="002060"/>
                </a:solidFill>
                <a:latin typeface="Arial" panose="020B0604020202020204" pitchFamily="34" charset="0"/>
                <a:cs typeface="Arial" panose="020B0604020202020204" pitchFamily="34" charset="0"/>
              </a:rPr>
              <a:t>si</a:t>
            </a:r>
            <a:r>
              <a:rPr lang="en-US" sz="1900" dirty="0">
                <a:solidFill>
                  <a:srgbClr val="002060"/>
                </a:solidFill>
                <a:latin typeface="Arial" panose="020B0604020202020204" pitchFamily="34" charset="0"/>
                <a:cs typeface="Arial" panose="020B0604020202020204" pitchFamily="34" charset="0"/>
              </a:rPr>
              <a:t> desea  </a:t>
            </a:r>
            <a:r>
              <a:rPr lang="en-US" sz="1900" dirty="0" err="1">
                <a:solidFill>
                  <a:srgbClr val="002060"/>
                </a:solidFill>
                <a:latin typeface="Arial" panose="020B0604020202020204" pitchFamily="34" charset="0"/>
                <a:cs typeface="Arial" panose="020B0604020202020204" pitchFamily="34" charset="0"/>
              </a:rPr>
              <a:t>abortar</a:t>
            </a:r>
            <a:r>
              <a:rPr lang="en-US" sz="1900" dirty="0">
                <a:solidFill>
                  <a:srgbClr val="002060"/>
                </a:solidFill>
                <a:latin typeface="Arial" panose="020B0604020202020204" pitchFamily="34" charset="0"/>
                <a:cs typeface="Arial" panose="020B0604020202020204" pitchFamily="34" charset="0"/>
              </a:rPr>
              <a:t> seleccionar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cancelar</a:t>
            </a:r>
            <a:r>
              <a:rPr lang="en-US" sz="1900" dirty="0">
                <a:solidFill>
                  <a:srgbClr val="002060"/>
                </a:solidFill>
                <a:latin typeface="Arial" panose="020B0604020202020204" pitchFamily="34" charset="0"/>
                <a:cs typeface="Arial" panose="020B0604020202020204" pitchFamily="34" charset="0"/>
              </a:rPr>
              <a:t>.</a:t>
            </a:r>
          </a:p>
          <a:p>
            <a:pPr algn="just"/>
            <a:r>
              <a:rPr lang="en-US" sz="1900" dirty="0">
                <a:solidFill>
                  <a:srgbClr val="002060"/>
                </a:solidFill>
                <a:latin typeface="Arial" panose="020B0604020202020204" pitchFamily="34" charset="0"/>
                <a:cs typeface="Arial" panose="020B0604020202020204" pitchFamily="34" charset="0"/>
              </a:rPr>
              <a:t>Si desea Actualizar un </a:t>
            </a:r>
            <a:r>
              <a:rPr lang="en-US" sz="1900" dirty="0" err="1">
                <a:solidFill>
                  <a:srgbClr val="002060"/>
                </a:solidFill>
                <a:latin typeface="Arial" panose="020B0604020202020204" pitchFamily="34" charset="0"/>
                <a:cs typeface="Arial" panose="020B0604020202020204" pitchFamily="34" charset="0"/>
              </a:rPr>
              <a:t>Parametro</a:t>
            </a:r>
            <a:r>
              <a:rPr lang="en-US" sz="1900" dirty="0">
                <a:solidFill>
                  <a:srgbClr val="002060"/>
                </a:solidFill>
                <a:latin typeface="Arial" panose="020B0604020202020204" pitchFamily="34" charset="0"/>
                <a:cs typeface="Arial" panose="020B0604020202020204" pitchFamily="34" charset="0"/>
              </a:rPr>
              <a:t> </a:t>
            </a:r>
          </a:p>
          <a:p>
            <a:pPr marL="0" indent="0" algn="just">
              <a:buNone/>
            </a:pPr>
            <a:r>
              <a:rPr lang="es-ES" sz="1900" dirty="0">
                <a:solidFill>
                  <a:srgbClr val="002060"/>
                </a:solidFill>
                <a:latin typeface="Arial" panose="020B0604020202020204" pitchFamily="34" charset="0"/>
                <a:cs typeface="Arial" panose="020B0604020202020204" pitchFamily="34" charset="0"/>
              </a:rPr>
              <a:t>Debe de seleccionar un elemento de la tabla de Datos para poder presionar el botón de Editar, para poder cambiar parámetros de los Text Field (Campo de texto) ya modificados los </a:t>
            </a:r>
            <a:r>
              <a:rPr lang="es-ES" sz="1900" dirty="0" err="1">
                <a:solidFill>
                  <a:srgbClr val="002060"/>
                </a:solidFill>
                <a:latin typeface="Arial" panose="020B0604020202020204" pitchFamily="34" charset="0"/>
                <a:cs typeface="Arial" panose="020B0604020202020204" pitchFamily="34" charset="0"/>
              </a:rPr>
              <a:t>parametros</a:t>
            </a:r>
            <a:r>
              <a:rPr lang="es-ES" sz="1900" dirty="0">
                <a:solidFill>
                  <a:srgbClr val="002060"/>
                </a:solidFill>
                <a:latin typeface="Arial" panose="020B0604020202020204" pitchFamily="34" charset="0"/>
                <a:cs typeface="Arial" panose="020B0604020202020204" pitchFamily="34" charset="0"/>
              </a:rPr>
              <a:t> deseados para poder guardar esos cambios debe de darle en el botón de Actualizar y si desea abortar la edición de datos solo deber de seleccionar el botón de cancelar.</a:t>
            </a:r>
          </a:p>
          <a:p>
            <a:pPr algn="just"/>
            <a:r>
              <a:rPr lang="es-ES" sz="1900" dirty="0">
                <a:solidFill>
                  <a:srgbClr val="002060"/>
                </a:solidFill>
                <a:latin typeface="Arial" panose="020B0604020202020204" pitchFamily="34" charset="0"/>
                <a:cs typeface="Arial" panose="020B0604020202020204" pitchFamily="34" charset="0"/>
              </a:rPr>
              <a:t>Eliminación de un Dato</a:t>
            </a:r>
          </a:p>
          <a:p>
            <a:pPr marL="0" indent="0" algn="just">
              <a:buNone/>
            </a:pPr>
            <a:r>
              <a:rPr lang="es-ES" sz="1900" dirty="0">
                <a:solidFill>
                  <a:srgbClr val="002060"/>
                </a:solidFill>
                <a:latin typeface="Arial" panose="020B0604020202020204" pitchFamily="34" charset="0"/>
                <a:cs typeface="Arial" panose="020B0604020202020204" pitchFamily="34" charset="0"/>
              </a:rPr>
              <a:t>Primero debe de seleccionar un dato de la tabla. Luego  puede Presionar el  botón de eliminar, le surgirá una ventada donde se  le preguntara si esta seguro de eliminar ese dato y esa respuesta dependerá de el usuario </a:t>
            </a:r>
          </a:p>
          <a:p>
            <a:endParaRPr lang="es-GT" dirty="0"/>
          </a:p>
        </p:txBody>
      </p:sp>
    </p:spTree>
    <p:extLst>
      <p:ext uri="{BB962C8B-B14F-4D97-AF65-F5344CB8AC3E}">
        <p14:creationId xmlns:p14="http://schemas.microsoft.com/office/powerpoint/2010/main" val="246979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Detalles de las Partes de la  ventana  plato</a:t>
            </a:r>
            <a:endParaRPr lang="es-GT" sz="3600" dirty="0"/>
          </a:p>
        </p:txBody>
      </p:sp>
      <p:pic>
        <p:nvPicPr>
          <p:cNvPr id="4" name="Imagen 3"/>
          <p:cNvPicPr>
            <a:picLocks noChangeAspect="1"/>
          </p:cNvPicPr>
          <p:nvPr/>
        </p:nvPicPr>
        <p:blipFill rotWithShape="1">
          <a:blip r:embed="rId2"/>
          <a:srcRect l="938" r="85" b="5113"/>
          <a:stretch/>
        </p:blipFill>
        <p:spPr>
          <a:xfrm>
            <a:off x="3195387" y="1644266"/>
            <a:ext cx="6345655" cy="4094798"/>
          </a:xfrm>
          <a:prstGeom prst="rect">
            <a:avLst/>
          </a:prstGeom>
        </p:spPr>
      </p:pic>
      <p:sp>
        <p:nvSpPr>
          <p:cNvPr id="3" name="Llamada de flecha a la derecha 2"/>
          <p:cNvSpPr/>
          <p:nvPr/>
        </p:nvSpPr>
        <p:spPr>
          <a:xfrm>
            <a:off x="1157740" y="1874517"/>
            <a:ext cx="1941999" cy="521418"/>
          </a:xfrm>
          <a:prstGeom prst="rightArrowCallout">
            <a:avLst>
              <a:gd name="adj1" fmla="val 25000"/>
              <a:gd name="adj2" fmla="val 25000"/>
              <a:gd name="adj3" fmla="val 25000"/>
              <a:gd name="adj4" fmla="val 8904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Retrocede a la entidad anterior</a:t>
            </a:r>
            <a:endParaRPr lang="es-GT" sz="1600" dirty="0">
              <a:latin typeface="Arial" panose="020B0604020202020204" pitchFamily="34" charset="0"/>
              <a:cs typeface="Arial" panose="020B0604020202020204" pitchFamily="34" charset="0"/>
            </a:endParaRPr>
          </a:p>
          <a:p>
            <a:pPr algn="ctr"/>
            <a:endParaRPr lang="es-GT" dirty="0"/>
          </a:p>
        </p:txBody>
      </p:sp>
      <p:sp>
        <p:nvSpPr>
          <p:cNvPr id="5" name="Llamada de flecha a la derecha 4"/>
          <p:cNvSpPr/>
          <p:nvPr/>
        </p:nvSpPr>
        <p:spPr>
          <a:xfrm>
            <a:off x="1062091" y="2677849"/>
            <a:ext cx="2133296" cy="842213"/>
          </a:xfrm>
          <a:prstGeom prst="rightArrowCallout">
            <a:avLst>
              <a:gd name="adj1" fmla="val 25000"/>
              <a:gd name="adj2" fmla="val 25000"/>
              <a:gd name="adj3" fmla="val 25000"/>
              <a:gd name="adj4" fmla="val 7907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Apartado de colocación de Datos</a:t>
            </a:r>
          </a:p>
          <a:p>
            <a:pPr algn="ctr"/>
            <a:endParaRPr lang="es-GT" dirty="0"/>
          </a:p>
        </p:txBody>
      </p:sp>
      <p:sp>
        <p:nvSpPr>
          <p:cNvPr id="6" name="Llamada de flecha a la izquierda 5"/>
          <p:cNvSpPr/>
          <p:nvPr/>
        </p:nvSpPr>
        <p:spPr>
          <a:xfrm>
            <a:off x="9183407" y="3098955"/>
            <a:ext cx="2301344" cy="818148"/>
          </a:xfrm>
          <a:prstGeom prst="leftArrowCallout">
            <a:avLst>
              <a:gd name="adj1" fmla="val 25000"/>
              <a:gd name="adj2" fmla="val 25000"/>
              <a:gd name="adj3" fmla="val 25000"/>
              <a:gd name="adj4" fmla="val 7936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Conexión con la entidad Tipo Plató</a:t>
            </a:r>
            <a:endParaRPr lang="es-GT" sz="1600" dirty="0">
              <a:latin typeface="Arial" panose="020B0604020202020204" pitchFamily="34" charset="0"/>
              <a:cs typeface="Arial" panose="020B0604020202020204" pitchFamily="34" charset="0"/>
            </a:endParaRPr>
          </a:p>
        </p:txBody>
      </p:sp>
      <p:sp>
        <p:nvSpPr>
          <p:cNvPr id="7" name="Llamada de flecha a la izquierda 6"/>
          <p:cNvSpPr/>
          <p:nvPr/>
        </p:nvSpPr>
        <p:spPr>
          <a:xfrm>
            <a:off x="9342520" y="4165706"/>
            <a:ext cx="1756611" cy="818148"/>
          </a:xfrm>
          <a:prstGeom prst="leftArrowCallout">
            <a:avLst>
              <a:gd name="adj1" fmla="val 25000"/>
              <a:gd name="adj2" fmla="val 25000"/>
              <a:gd name="adj3" fmla="val 25000"/>
              <a:gd name="adj4" fmla="val 8415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Tabla de contenido de Datos</a:t>
            </a:r>
            <a:endParaRPr lang="es-GT" sz="1600" dirty="0">
              <a:latin typeface="Arial" panose="020B0604020202020204" pitchFamily="34" charset="0"/>
              <a:cs typeface="Arial" panose="020B0604020202020204" pitchFamily="34" charset="0"/>
            </a:endParaRPr>
          </a:p>
          <a:p>
            <a:pPr algn="ctr"/>
            <a:endParaRPr lang="es-GT" dirty="0"/>
          </a:p>
        </p:txBody>
      </p:sp>
      <p:sp>
        <p:nvSpPr>
          <p:cNvPr id="8" name="Llamada de flecha hacia arriba 7"/>
          <p:cNvSpPr/>
          <p:nvPr/>
        </p:nvSpPr>
        <p:spPr>
          <a:xfrm>
            <a:off x="3163063" y="5827474"/>
            <a:ext cx="1172076" cy="625642"/>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Agregar Datos</a:t>
            </a:r>
          </a:p>
        </p:txBody>
      </p:sp>
      <p:sp>
        <p:nvSpPr>
          <p:cNvPr id="9" name="Llamada de flecha hacia arriba 8"/>
          <p:cNvSpPr/>
          <p:nvPr/>
        </p:nvSpPr>
        <p:spPr>
          <a:xfrm>
            <a:off x="4829532" y="5827474"/>
            <a:ext cx="1172076" cy="625642"/>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latin typeface="Arial" panose="020B0604020202020204" pitchFamily="34" charset="0"/>
                <a:cs typeface="Arial" panose="020B0604020202020204" pitchFamily="34" charset="0"/>
              </a:rPr>
              <a:t>Actualizar</a:t>
            </a:r>
          </a:p>
          <a:p>
            <a:pPr algn="ctr"/>
            <a:r>
              <a:rPr lang="es-ES" sz="1400" dirty="0">
                <a:latin typeface="Arial" panose="020B0604020202020204" pitchFamily="34" charset="0"/>
                <a:cs typeface="Arial" panose="020B0604020202020204" pitchFamily="34" charset="0"/>
              </a:rPr>
              <a:t>Parámetros</a:t>
            </a:r>
            <a:endParaRPr lang="es-GT" sz="1400" dirty="0">
              <a:latin typeface="Arial" panose="020B0604020202020204" pitchFamily="34" charset="0"/>
              <a:cs typeface="Arial" panose="020B0604020202020204" pitchFamily="34" charset="0"/>
            </a:endParaRPr>
          </a:p>
        </p:txBody>
      </p:sp>
      <p:sp>
        <p:nvSpPr>
          <p:cNvPr id="10" name="Llamada de flecha hacia arriba 9"/>
          <p:cNvSpPr/>
          <p:nvPr/>
        </p:nvSpPr>
        <p:spPr>
          <a:xfrm>
            <a:off x="6706753" y="5739064"/>
            <a:ext cx="1455820" cy="1050668"/>
          </a:xfrm>
          <a:prstGeom prst="upArrowCallout">
            <a:avLst>
              <a:gd name="adj1" fmla="val 13549"/>
              <a:gd name="adj2" fmla="val 16984"/>
              <a:gd name="adj3" fmla="val 25000"/>
              <a:gd name="adj4" fmla="val 6497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latin typeface="Arial" panose="020B0604020202020204" pitchFamily="34" charset="0"/>
                <a:cs typeface="Arial" panose="020B0604020202020204" pitchFamily="34" charset="0"/>
              </a:rPr>
              <a:t>Esta entidad no Contiene un reporte </a:t>
            </a:r>
            <a:endParaRPr lang="es-GT" sz="1400" dirty="0">
              <a:latin typeface="Arial" panose="020B0604020202020204" pitchFamily="34" charset="0"/>
              <a:cs typeface="Arial" panose="020B0604020202020204" pitchFamily="34" charset="0"/>
            </a:endParaRPr>
          </a:p>
        </p:txBody>
      </p:sp>
      <p:sp>
        <p:nvSpPr>
          <p:cNvPr id="11" name="Llamada de flecha hacia arriba 10"/>
          <p:cNvSpPr/>
          <p:nvPr/>
        </p:nvSpPr>
        <p:spPr>
          <a:xfrm>
            <a:off x="8501311" y="5807332"/>
            <a:ext cx="1172076" cy="625642"/>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latin typeface="Arial" panose="020B0604020202020204" pitchFamily="34" charset="0"/>
                <a:cs typeface="Arial" panose="020B0604020202020204" pitchFamily="34" charset="0"/>
              </a:rPr>
              <a:t>Eliminar Datos</a:t>
            </a:r>
            <a:endParaRPr lang="es-GT" sz="1400" dirty="0">
              <a:latin typeface="Arial" panose="020B0604020202020204" pitchFamily="34" charset="0"/>
              <a:cs typeface="Arial" panose="020B0604020202020204" pitchFamily="34" charset="0"/>
            </a:endParaRPr>
          </a:p>
        </p:txBody>
      </p:sp>
      <p:sp>
        <p:nvSpPr>
          <p:cNvPr id="12" name="Llamada de flecha hacia abajo 11"/>
          <p:cNvSpPr/>
          <p:nvPr/>
        </p:nvSpPr>
        <p:spPr>
          <a:xfrm>
            <a:off x="3296653" y="986589"/>
            <a:ext cx="1203158" cy="875896"/>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Retorna al Menú</a:t>
            </a:r>
            <a:endParaRPr lang="es-GT" sz="1600" dirty="0">
              <a:latin typeface="Arial" panose="020B0604020202020204" pitchFamily="34" charset="0"/>
              <a:cs typeface="Arial" panose="020B0604020202020204" pitchFamily="34" charset="0"/>
            </a:endParaRPr>
          </a:p>
          <a:p>
            <a:pPr algn="ctr"/>
            <a:endParaRPr lang="es-GT" dirty="0"/>
          </a:p>
        </p:txBody>
      </p:sp>
    </p:spTree>
    <p:extLst>
      <p:ext uri="{BB962C8B-B14F-4D97-AF65-F5344CB8AC3E}">
        <p14:creationId xmlns:p14="http://schemas.microsoft.com/office/powerpoint/2010/main" val="269803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del funcionamiento de la ventana de plato</a:t>
            </a:r>
            <a:endParaRPr lang="es-GT" sz="3600" dirty="0"/>
          </a:p>
        </p:txBody>
      </p:sp>
      <p:sp>
        <p:nvSpPr>
          <p:cNvPr id="3" name="Marcador de contenido 2"/>
          <p:cNvSpPr>
            <a:spLocks noGrp="1"/>
          </p:cNvSpPr>
          <p:nvPr>
            <p:ph idx="1"/>
          </p:nvPr>
        </p:nvSpPr>
        <p:spPr/>
        <p:txBody>
          <a:bodyPr>
            <a:normAutofit fontScale="85000" lnSpcReduction="10000"/>
          </a:bodyPr>
          <a:lstStyle/>
          <a:p>
            <a:pPr algn="just"/>
            <a:r>
              <a:rPr lang="en-US" sz="1900" dirty="0">
                <a:solidFill>
                  <a:srgbClr val="002060"/>
                </a:solidFill>
                <a:latin typeface="Arial" panose="020B0604020202020204" pitchFamily="34" charset="0"/>
                <a:cs typeface="Arial" panose="020B0604020202020204" pitchFamily="34" charset="0"/>
              </a:rPr>
              <a:t>Si desea Agregar Datos </a:t>
            </a:r>
          </a:p>
          <a:p>
            <a:pPr marL="0" indent="0" algn="just">
              <a:buNone/>
            </a:pPr>
            <a:r>
              <a:rPr lang="en-US" sz="1900" dirty="0">
                <a:solidFill>
                  <a:srgbClr val="002060"/>
                </a:solidFill>
                <a:latin typeface="Arial" panose="020B0604020202020204" pitchFamily="34" charset="0"/>
                <a:cs typeface="Arial" panose="020B0604020202020204" pitchFamily="34" charset="0"/>
              </a:rPr>
              <a:t>Debe de seleccionar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Nuevo  para que se active  Text Field (Campo de </a:t>
            </a:r>
            <a:r>
              <a:rPr lang="en-US" sz="1900" dirty="0" err="1">
                <a:solidFill>
                  <a:srgbClr val="002060"/>
                </a:solidFill>
                <a:latin typeface="Arial" panose="020B0604020202020204" pitchFamily="34" charset="0"/>
                <a:cs typeface="Arial" panose="020B0604020202020204" pitchFamily="34" charset="0"/>
              </a:rPr>
              <a:t>texto</a:t>
            </a:r>
            <a:r>
              <a:rPr lang="en-US" sz="1900" dirty="0">
                <a:solidFill>
                  <a:srgbClr val="002060"/>
                </a:solidFill>
                <a:latin typeface="Arial" panose="020B0604020202020204" pitchFamily="34" charset="0"/>
                <a:cs typeface="Arial" panose="020B0604020202020204" pitchFamily="34" charset="0"/>
              </a:rPr>
              <a:t>) luego </a:t>
            </a:r>
            <a:r>
              <a:rPr lang="en-US" sz="1900" dirty="0" err="1">
                <a:solidFill>
                  <a:srgbClr val="002060"/>
                </a:solidFill>
                <a:latin typeface="Arial" panose="020B0604020202020204" pitchFamily="34" charset="0"/>
                <a:cs typeface="Arial" panose="020B0604020202020204" pitchFamily="34" charset="0"/>
              </a:rPr>
              <a:t>podra</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ingresar</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los</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que </a:t>
            </a:r>
            <a:r>
              <a:rPr lang="en-US" sz="1900" dirty="0" err="1">
                <a:solidFill>
                  <a:srgbClr val="002060"/>
                </a:solidFill>
                <a:latin typeface="Arial" panose="020B0604020202020204" pitchFamily="34" charset="0"/>
                <a:cs typeface="Arial" panose="020B0604020202020204" pitchFamily="34" charset="0"/>
              </a:rPr>
              <a:t>desee</a:t>
            </a:r>
            <a:r>
              <a:rPr lang="en-US" sz="1900" dirty="0">
                <a:solidFill>
                  <a:srgbClr val="002060"/>
                </a:solidFill>
                <a:latin typeface="Arial" panose="020B0604020202020204" pitchFamily="34" charset="0"/>
                <a:cs typeface="Arial" panose="020B0604020202020204" pitchFamily="34" charset="0"/>
              </a:rPr>
              <a:t>, para </a:t>
            </a:r>
            <a:r>
              <a:rPr lang="en-US" sz="1900" dirty="0" err="1">
                <a:solidFill>
                  <a:srgbClr val="002060"/>
                </a:solidFill>
                <a:latin typeface="Arial" panose="020B0604020202020204" pitchFamily="34" charset="0"/>
                <a:cs typeface="Arial" panose="020B0604020202020204" pitchFamily="34" charset="0"/>
              </a:rPr>
              <a:t>Archivar</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los</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debe de seleccionar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Guardar</a:t>
            </a:r>
            <a:r>
              <a:rPr lang="en-US" sz="1900" dirty="0">
                <a:solidFill>
                  <a:srgbClr val="002060"/>
                </a:solidFill>
                <a:latin typeface="Arial" panose="020B0604020202020204" pitchFamily="34" charset="0"/>
                <a:cs typeface="Arial" panose="020B0604020202020204" pitchFamily="34" charset="0"/>
              </a:rPr>
              <a:t> o </a:t>
            </a:r>
            <a:r>
              <a:rPr lang="en-US" sz="1900" dirty="0" err="1">
                <a:solidFill>
                  <a:srgbClr val="002060"/>
                </a:solidFill>
                <a:latin typeface="Arial" panose="020B0604020202020204" pitchFamily="34" charset="0"/>
                <a:cs typeface="Arial" panose="020B0604020202020204" pitchFamily="34" charset="0"/>
              </a:rPr>
              <a:t>si</a:t>
            </a:r>
            <a:r>
              <a:rPr lang="en-US" sz="1900" dirty="0">
                <a:solidFill>
                  <a:srgbClr val="002060"/>
                </a:solidFill>
                <a:latin typeface="Arial" panose="020B0604020202020204" pitchFamily="34" charset="0"/>
                <a:cs typeface="Arial" panose="020B0604020202020204" pitchFamily="34" charset="0"/>
              </a:rPr>
              <a:t> desea  </a:t>
            </a:r>
            <a:r>
              <a:rPr lang="en-US" sz="1900" dirty="0" err="1">
                <a:solidFill>
                  <a:srgbClr val="002060"/>
                </a:solidFill>
                <a:latin typeface="Arial" panose="020B0604020202020204" pitchFamily="34" charset="0"/>
                <a:cs typeface="Arial" panose="020B0604020202020204" pitchFamily="34" charset="0"/>
              </a:rPr>
              <a:t>abortar</a:t>
            </a:r>
            <a:r>
              <a:rPr lang="en-US" sz="1900" dirty="0">
                <a:solidFill>
                  <a:srgbClr val="002060"/>
                </a:solidFill>
                <a:latin typeface="Arial" panose="020B0604020202020204" pitchFamily="34" charset="0"/>
                <a:cs typeface="Arial" panose="020B0604020202020204" pitchFamily="34" charset="0"/>
              </a:rPr>
              <a:t> seleccionar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cancelar</a:t>
            </a:r>
            <a:r>
              <a:rPr lang="en-US" sz="1900" dirty="0">
                <a:solidFill>
                  <a:srgbClr val="002060"/>
                </a:solidFill>
                <a:latin typeface="Arial" panose="020B0604020202020204" pitchFamily="34" charset="0"/>
                <a:cs typeface="Arial" panose="020B0604020202020204" pitchFamily="34" charset="0"/>
              </a:rPr>
              <a:t>.</a:t>
            </a:r>
          </a:p>
          <a:p>
            <a:pPr algn="just"/>
            <a:r>
              <a:rPr lang="en-US" sz="1900" dirty="0">
                <a:solidFill>
                  <a:srgbClr val="002060"/>
                </a:solidFill>
                <a:latin typeface="Arial" panose="020B0604020202020204" pitchFamily="34" charset="0"/>
                <a:cs typeface="Arial" panose="020B0604020202020204" pitchFamily="34" charset="0"/>
              </a:rPr>
              <a:t>Si desea Actualizar un </a:t>
            </a:r>
            <a:r>
              <a:rPr lang="en-US" sz="1900" dirty="0" err="1">
                <a:solidFill>
                  <a:srgbClr val="002060"/>
                </a:solidFill>
                <a:latin typeface="Arial" panose="020B0604020202020204" pitchFamily="34" charset="0"/>
                <a:cs typeface="Arial" panose="020B0604020202020204" pitchFamily="34" charset="0"/>
              </a:rPr>
              <a:t>Parametro</a:t>
            </a:r>
            <a:r>
              <a:rPr lang="en-US" sz="1900" dirty="0">
                <a:solidFill>
                  <a:srgbClr val="002060"/>
                </a:solidFill>
                <a:latin typeface="Arial" panose="020B0604020202020204" pitchFamily="34" charset="0"/>
                <a:cs typeface="Arial" panose="020B0604020202020204" pitchFamily="34" charset="0"/>
              </a:rPr>
              <a:t> </a:t>
            </a:r>
          </a:p>
          <a:p>
            <a:pPr marL="0" indent="0" algn="just">
              <a:buNone/>
            </a:pPr>
            <a:r>
              <a:rPr lang="es-ES" sz="1900" dirty="0">
                <a:solidFill>
                  <a:srgbClr val="002060"/>
                </a:solidFill>
                <a:latin typeface="Arial" panose="020B0604020202020204" pitchFamily="34" charset="0"/>
                <a:cs typeface="Arial" panose="020B0604020202020204" pitchFamily="34" charset="0"/>
              </a:rPr>
              <a:t>Debe de seleccionar un elemento de la tabla de Datos para poder presionar el botón de Editar, para poder cambiar parámetros de los Text Field (Campo de texto) ya modificados los </a:t>
            </a:r>
            <a:r>
              <a:rPr lang="es-ES" sz="1900" dirty="0" err="1">
                <a:solidFill>
                  <a:srgbClr val="002060"/>
                </a:solidFill>
                <a:latin typeface="Arial" panose="020B0604020202020204" pitchFamily="34" charset="0"/>
                <a:cs typeface="Arial" panose="020B0604020202020204" pitchFamily="34" charset="0"/>
              </a:rPr>
              <a:t>parametros</a:t>
            </a:r>
            <a:r>
              <a:rPr lang="es-ES" sz="1900" dirty="0">
                <a:solidFill>
                  <a:srgbClr val="002060"/>
                </a:solidFill>
                <a:latin typeface="Arial" panose="020B0604020202020204" pitchFamily="34" charset="0"/>
                <a:cs typeface="Arial" panose="020B0604020202020204" pitchFamily="34" charset="0"/>
              </a:rPr>
              <a:t> deseados para poder guardar esos cambios debe de darle en el botón de Actualizar y si desea abortar la edición de datos solo deber de seleccionar el botón de cancelar.</a:t>
            </a:r>
          </a:p>
          <a:p>
            <a:pPr algn="just"/>
            <a:r>
              <a:rPr lang="es-ES" sz="1900" dirty="0">
                <a:solidFill>
                  <a:srgbClr val="002060"/>
                </a:solidFill>
                <a:latin typeface="Arial" panose="020B0604020202020204" pitchFamily="34" charset="0"/>
                <a:cs typeface="Arial" panose="020B0604020202020204" pitchFamily="34" charset="0"/>
              </a:rPr>
              <a:t>Eliminación de un Dato</a:t>
            </a:r>
          </a:p>
          <a:p>
            <a:pPr marL="0" indent="0" algn="just">
              <a:buNone/>
            </a:pPr>
            <a:r>
              <a:rPr lang="es-ES" sz="1900" dirty="0">
                <a:solidFill>
                  <a:srgbClr val="002060"/>
                </a:solidFill>
                <a:latin typeface="Arial" panose="020B0604020202020204" pitchFamily="34" charset="0"/>
                <a:cs typeface="Arial" panose="020B0604020202020204" pitchFamily="34" charset="0"/>
              </a:rPr>
              <a:t>Primero debe de seleccionar un dato de la tabla. Luego  puede Presionar el  botón de eliminar, le surgirá una ventada donde se  le preguntara si esta seguro de eliminar ese dato y esa respuesta dependerá de el usuario </a:t>
            </a:r>
          </a:p>
          <a:p>
            <a:endParaRPr lang="es-GT" dirty="0"/>
          </a:p>
        </p:txBody>
      </p:sp>
    </p:spTree>
    <p:extLst>
      <p:ext uri="{BB962C8B-B14F-4D97-AF65-F5344CB8AC3E}">
        <p14:creationId xmlns:p14="http://schemas.microsoft.com/office/powerpoint/2010/main" val="222776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App Tonys Kinal</a:t>
            </a:r>
            <a:br>
              <a:rPr lang="es-GT" dirty="0"/>
            </a:br>
            <a:endParaRPr lang="es-GT" dirty="0"/>
          </a:p>
        </p:txBody>
      </p:sp>
      <p:sp>
        <p:nvSpPr>
          <p:cNvPr id="3" name="Marcador de contenido 2"/>
          <p:cNvSpPr>
            <a:spLocks noGrp="1"/>
          </p:cNvSpPr>
          <p:nvPr>
            <p:ph idx="1"/>
          </p:nvPr>
        </p:nvSpPr>
        <p:spPr>
          <a:xfrm>
            <a:off x="1022685" y="2286001"/>
            <a:ext cx="10611852" cy="3593591"/>
          </a:xfrm>
        </p:spPr>
        <p:txBody>
          <a:bodyPr/>
          <a:lstStyle/>
          <a:p>
            <a:pPr marL="0" indent="0">
              <a:buNone/>
            </a:pPr>
            <a:r>
              <a:rPr lang="en-US" sz="1600" dirty="0">
                <a:solidFill>
                  <a:srgbClr val="002060"/>
                </a:solidFill>
                <a:latin typeface="Arial" panose="020B0604020202020204" pitchFamily="34" charset="0"/>
                <a:cs typeface="Arial" panose="020B0604020202020204" pitchFamily="34" charset="0"/>
              </a:rPr>
              <a:t>Distribucion de Programa………………………………………………………………………………………………….</a:t>
            </a:r>
          </a:p>
          <a:p>
            <a:pPr marL="0" indent="0">
              <a:buNone/>
            </a:pPr>
            <a:r>
              <a:rPr lang="en-US" sz="1600" dirty="0">
                <a:solidFill>
                  <a:srgbClr val="002060"/>
                </a:solidFill>
                <a:latin typeface="Arial" panose="020B0604020202020204" pitchFamily="34" charset="0"/>
                <a:cs typeface="Arial" panose="020B0604020202020204" pitchFamily="34" charset="0"/>
              </a:rPr>
              <a:t>Explicacion del uso de la Botoneria ……………………………………………………………………………………..</a:t>
            </a:r>
          </a:p>
          <a:p>
            <a:pPr marL="0" indent="0">
              <a:buNone/>
            </a:pPr>
            <a:r>
              <a:rPr lang="en-US" sz="1600" dirty="0">
                <a:solidFill>
                  <a:srgbClr val="002060"/>
                </a:solidFill>
                <a:latin typeface="Arial" panose="020B0604020202020204" pitchFamily="34" charset="0"/>
                <a:cs typeface="Arial" panose="020B0604020202020204" pitchFamily="34" charset="0"/>
              </a:rPr>
              <a:t>Explicacion del uso de las Venetanas……………………………………………………………………………….......</a:t>
            </a:r>
          </a:p>
          <a:p>
            <a:pPr marL="0" indent="0">
              <a:buNone/>
            </a:pPr>
            <a:r>
              <a:rPr lang="en-US" sz="1600" dirty="0">
                <a:solidFill>
                  <a:srgbClr val="002060"/>
                </a:solidFill>
                <a:latin typeface="Arial" panose="020B0604020202020204" pitchFamily="34" charset="0"/>
                <a:cs typeface="Arial" panose="020B0604020202020204" pitchFamily="34" charset="0"/>
              </a:rPr>
              <a:t>Explicacion de  uso de la unions………………………………………………………………………………………….</a:t>
            </a:r>
          </a:p>
          <a:p>
            <a:pPr marL="0" indent="0">
              <a:buNone/>
            </a:pPr>
            <a:r>
              <a:rPr lang="en-US" sz="1600" dirty="0">
                <a:solidFill>
                  <a:srgbClr val="002060"/>
                </a:solidFill>
                <a:latin typeface="Arial" panose="020B0604020202020204" pitchFamily="34" charset="0"/>
                <a:cs typeface="Arial" panose="020B0604020202020204" pitchFamily="34" charset="0"/>
              </a:rPr>
              <a:t>Datos Curiosos………………………………………………………………………………………………………..........</a:t>
            </a:r>
          </a:p>
          <a:p>
            <a:pPr marL="0" indent="0">
              <a:buNone/>
            </a:pPr>
            <a:r>
              <a:rPr lang="en-US" sz="1600" dirty="0">
                <a:solidFill>
                  <a:srgbClr val="002060"/>
                </a:solidFill>
                <a:latin typeface="Arial" panose="020B0604020202020204" pitchFamily="34" charset="0"/>
                <a:cs typeface="Arial" panose="020B0604020202020204" pitchFamily="34" charset="0"/>
              </a:rPr>
              <a:t>Explicacion de About o Datos del Programador…………………………………………………………………………</a:t>
            </a:r>
          </a:p>
          <a:p>
            <a:pPr marL="0" indent="0">
              <a:buNone/>
            </a:pPr>
            <a:endParaRPr lang="en-US" sz="1600" dirty="0">
              <a:solidFill>
                <a:srgbClr val="002060"/>
              </a:solidFill>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dirty="0"/>
          </a:p>
          <a:p>
            <a:pPr marL="0" indent="0">
              <a:buNone/>
            </a:pPr>
            <a:endParaRPr lang="en-US" dirty="0"/>
          </a:p>
          <a:p>
            <a:pPr marL="0" indent="0">
              <a:buNone/>
            </a:pPr>
            <a:endParaRPr lang="en-US" dirty="0"/>
          </a:p>
          <a:p>
            <a:pPr marL="0" indent="0">
              <a:buNone/>
            </a:pP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1062" y="0"/>
            <a:ext cx="1636295" cy="1227221"/>
          </a:xfrm>
          <a:prstGeom prst="rect">
            <a:avLst/>
          </a:prstGeom>
        </p:spPr>
      </p:pic>
    </p:spTree>
    <p:extLst>
      <p:ext uri="{BB962C8B-B14F-4D97-AF65-F5344CB8AC3E}">
        <p14:creationId xmlns:p14="http://schemas.microsoft.com/office/powerpoint/2010/main" val="421525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225975"/>
            <a:ext cx="10178322" cy="1492132"/>
          </a:xfrm>
        </p:spPr>
        <p:txBody>
          <a:bodyPr>
            <a:normAutofit/>
          </a:bodyPr>
          <a:lstStyle/>
          <a:p>
            <a:pPr algn="ctr"/>
            <a:r>
              <a:rPr lang="en-US" sz="3600" dirty="0"/>
              <a:t>Detalles de las Partes de la  ventana  productos</a:t>
            </a:r>
            <a:endParaRPr lang="es-GT" sz="3600" dirty="0"/>
          </a:p>
        </p:txBody>
      </p:sp>
      <p:pic>
        <p:nvPicPr>
          <p:cNvPr id="4" name="Imagen 3"/>
          <p:cNvPicPr>
            <a:picLocks noChangeAspect="1"/>
          </p:cNvPicPr>
          <p:nvPr/>
        </p:nvPicPr>
        <p:blipFill>
          <a:blip r:embed="rId2"/>
          <a:stretch>
            <a:fillRect/>
          </a:stretch>
        </p:blipFill>
        <p:spPr>
          <a:xfrm>
            <a:off x="3283968" y="1630503"/>
            <a:ext cx="5744377" cy="3982006"/>
          </a:xfrm>
          <a:prstGeom prst="rect">
            <a:avLst/>
          </a:prstGeom>
        </p:spPr>
      </p:pic>
      <p:sp>
        <p:nvSpPr>
          <p:cNvPr id="3" name="Llamada de flecha a la derecha 2"/>
          <p:cNvSpPr/>
          <p:nvPr/>
        </p:nvSpPr>
        <p:spPr>
          <a:xfrm>
            <a:off x="1792706" y="1852864"/>
            <a:ext cx="1491262" cy="481263"/>
          </a:xfrm>
          <a:prstGeom prst="rightArrowCallout">
            <a:avLst>
              <a:gd name="adj1" fmla="val 25000"/>
              <a:gd name="adj2" fmla="val 25000"/>
              <a:gd name="adj3" fmla="val 25000"/>
              <a:gd name="adj4" fmla="val 8378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Retroceder</a:t>
            </a:r>
            <a:endParaRPr lang="es-GT" sz="1600" dirty="0">
              <a:latin typeface="Arial" panose="020B0604020202020204" pitchFamily="34" charset="0"/>
              <a:cs typeface="Arial" panose="020B0604020202020204" pitchFamily="34" charset="0"/>
            </a:endParaRPr>
          </a:p>
        </p:txBody>
      </p:sp>
      <p:sp>
        <p:nvSpPr>
          <p:cNvPr id="5" name="Llamada de flecha a la derecha 4"/>
          <p:cNvSpPr/>
          <p:nvPr/>
        </p:nvSpPr>
        <p:spPr>
          <a:xfrm>
            <a:off x="1491917" y="2468884"/>
            <a:ext cx="1792051" cy="926431"/>
          </a:xfrm>
          <a:prstGeom prst="rightArrowCallout">
            <a:avLst>
              <a:gd name="adj1" fmla="val 25000"/>
              <a:gd name="adj2" fmla="val 25000"/>
              <a:gd name="adj3" fmla="val 25000"/>
              <a:gd name="adj4" fmla="val 8109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Apartado de colocación de Datos</a:t>
            </a:r>
          </a:p>
          <a:p>
            <a:pPr algn="ctr"/>
            <a:endParaRPr lang="es-GT" dirty="0"/>
          </a:p>
        </p:txBody>
      </p:sp>
      <p:sp>
        <p:nvSpPr>
          <p:cNvPr id="7" name="Llamada de flecha hacia arriba 6"/>
          <p:cNvSpPr/>
          <p:nvPr/>
        </p:nvSpPr>
        <p:spPr>
          <a:xfrm>
            <a:off x="3508954" y="5715001"/>
            <a:ext cx="1215190" cy="96252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Agregar Datos</a:t>
            </a:r>
            <a:endParaRPr lang="es-GT" sz="1600" dirty="0">
              <a:latin typeface="Arial" panose="020B0604020202020204" pitchFamily="34" charset="0"/>
              <a:cs typeface="Arial" panose="020B0604020202020204" pitchFamily="34" charset="0"/>
            </a:endParaRPr>
          </a:p>
        </p:txBody>
      </p:sp>
      <p:sp>
        <p:nvSpPr>
          <p:cNvPr id="8" name="Llamada de flecha hacia arriba 7"/>
          <p:cNvSpPr/>
          <p:nvPr/>
        </p:nvSpPr>
        <p:spPr>
          <a:xfrm>
            <a:off x="7850103" y="5521304"/>
            <a:ext cx="1126029" cy="96252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Eliminar</a:t>
            </a:r>
          </a:p>
          <a:p>
            <a:pPr algn="ctr"/>
            <a:r>
              <a:rPr lang="es-ES" sz="1600" dirty="0">
                <a:latin typeface="Arial" panose="020B0604020202020204" pitchFamily="34" charset="0"/>
                <a:cs typeface="Arial" panose="020B0604020202020204" pitchFamily="34" charset="0"/>
              </a:rPr>
              <a:t>datos</a:t>
            </a:r>
            <a:endParaRPr lang="es-GT" sz="1600" dirty="0">
              <a:latin typeface="Arial" panose="020B0604020202020204" pitchFamily="34" charset="0"/>
              <a:cs typeface="Arial" panose="020B0604020202020204" pitchFamily="34" charset="0"/>
            </a:endParaRPr>
          </a:p>
        </p:txBody>
      </p:sp>
      <p:sp>
        <p:nvSpPr>
          <p:cNvPr id="9" name="Llamada de flecha hacia arriba 8"/>
          <p:cNvSpPr/>
          <p:nvPr/>
        </p:nvSpPr>
        <p:spPr>
          <a:xfrm>
            <a:off x="4875939" y="5715001"/>
            <a:ext cx="1280217" cy="96252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Actualizar </a:t>
            </a:r>
          </a:p>
          <a:p>
            <a:pPr algn="ctr"/>
            <a:r>
              <a:rPr lang="es-ES" sz="1600" dirty="0">
                <a:latin typeface="Arial" panose="020B0604020202020204" pitchFamily="34" charset="0"/>
                <a:cs typeface="Arial" panose="020B0604020202020204" pitchFamily="34" charset="0"/>
              </a:rPr>
              <a:t>Parámetros</a:t>
            </a:r>
            <a:endParaRPr lang="es-GT" sz="1600" dirty="0">
              <a:latin typeface="Arial" panose="020B0604020202020204" pitchFamily="34" charset="0"/>
              <a:cs typeface="Arial" panose="020B0604020202020204" pitchFamily="34" charset="0"/>
            </a:endParaRPr>
          </a:p>
        </p:txBody>
      </p:sp>
      <p:sp>
        <p:nvSpPr>
          <p:cNvPr id="10" name="Llamada de flecha hacia arriba 9"/>
          <p:cNvSpPr/>
          <p:nvPr/>
        </p:nvSpPr>
        <p:spPr>
          <a:xfrm>
            <a:off x="6307951" y="5488813"/>
            <a:ext cx="1489939" cy="1359567"/>
          </a:xfrm>
          <a:prstGeom prst="upArrowCallout">
            <a:avLst>
              <a:gd name="adj1" fmla="val 25000"/>
              <a:gd name="adj2" fmla="val 21460"/>
              <a:gd name="adj3" fmla="val 25000"/>
              <a:gd name="adj4" fmla="val 6918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Esta entidad no cuenta con un  reporte </a:t>
            </a:r>
            <a:endParaRPr lang="es-GT" sz="1600" dirty="0">
              <a:latin typeface="Arial" panose="020B0604020202020204" pitchFamily="34" charset="0"/>
              <a:cs typeface="Arial" panose="020B0604020202020204" pitchFamily="34" charset="0"/>
            </a:endParaRPr>
          </a:p>
        </p:txBody>
      </p:sp>
      <p:sp>
        <p:nvSpPr>
          <p:cNvPr id="11" name="Llamada de flecha a la izquierda 10"/>
          <p:cNvSpPr/>
          <p:nvPr/>
        </p:nvSpPr>
        <p:spPr>
          <a:xfrm>
            <a:off x="8889581" y="3954564"/>
            <a:ext cx="2679184" cy="661737"/>
          </a:xfrm>
          <a:prstGeom prst="leftArrowCallout">
            <a:avLst>
              <a:gd name="adj1" fmla="val 25000"/>
              <a:gd name="adj2" fmla="val 25000"/>
              <a:gd name="adj3" fmla="val 25000"/>
              <a:gd name="adj4" fmla="val 838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Tabla de contenido de Datos</a:t>
            </a:r>
            <a:endParaRPr lang="es-GT" sz="1600" dirty="0">
              <a:latin typeface="Arial" panose="020B0604020202020204" pitchFamily="34" charset="0"/>
              <a:cs typeface="Arial" panose="020B0604020202020204" pitchFamily="34" charset="0"/>
            </a:endParaRPr>
          </a:p>
          <a:p>
            <a:pPr algn="ctr"/>
            <a:endParaRPr lang="es-GT" dirty="0"/>
          </a:p>
        </p:txBody>
      </p:sp>
    </p:spTree>
    <p:extLst>
      <p:ext uri="{BB962C8B-B14F-4D97-AF65-F5344CB8AC3E}">
        <p14:creationId xmlns:p14="http://schemas.microsoft.com/office/powerpoint/2010/main" val="8246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del funcionamiento de la ventana de productos</a:t>
            </a:r>
            <a:endParaRPr lang="es-GT" sz="3600" dirty="0"/>
          </a:p>
        </p:txBody>
      </p:sp>
      <p:sp>
        <p:nvSpPr>
          <p:cNvPr id="3" name="Marcador de contenido 2"/>
          <p:cNvSpPr>
            <a:spLocks noGrp="1"/>
          </p:cNvSpPr>
          <p:nvPr>
            <p:ph idx="1"/>
          </p:nvPr>
        </p:nvSpPr>
        <p:spPr/>
        <p:txBody>
          <a:bodyPr>
            <a:normAutofit fontScale="85000" lnSpcReduction="10000"/>
          </a:bodyPr>
          <a:lstStyle/>
          <a:p>
            <a:pPr algn="just"/>
            <a:r>
              <a:rPr lang="en-US" sz="1900" dirty="0">
                <a:solidFill>
                  <a:srgbClr val="002060"/>
                </a:solidFill>
                <a:latin typeface="Arial" panose="020B0604020202020204" pitchFamily="34" charset="0"/>
                <a:cs typeface="Arial" panose="020B0604020202020204" pitchFamily="34" charset="0"/>
              </a:rPr>
              <a:t>Si desea Agregar Datos </a:t>
            </a:r>
          </a:p>
          <a:p>
            <a:pPr marL="0" indent="0" algn="just">
              <a:buNone/>
            </a:pPr>
            <a:r>
              <a:rPr lang="en-US" sz="1900" dirty="0">
                <a:solidFill>
                  <a:srgbClr val="002060"/>
                </a:solidFill>
                <a:latin typeface="Arial" panose="020B0604020202020204" pitchFamily="34" charset="0"/>
                <a:cs typeface="Arial" panose="020B0604020202020204" pitchFamily="34" charset="0"/>
              </a:rPr>
              <a:t>Debe de seleccionar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Nuevo  para que se active  Text Field (Campo de </a:t>
            </a:r>
            <a:r>
              <a:rPr lang="en-US" sz="1900" dirty="0" err="1">
                <a:solidFill>
                  <a:srgbClr val="002060"/>
                </a:solidFill>
                <a:latin typeface="Arial" panose="020B0604020202020204" pitchFamily="34" charset="0"/>
                <a:cs typeface="Arial" panose="020B0604020202020204" pitchFamily="34" charset="0"/>
              </a:rPr>
              <a:t>texto</a:t>
            </a:r>
            <a:r>
              <a:rPr lang="en-US" sz="1900" dirty="0">
                <a:solidFill>
                  <a:srgbClr val="002060"/>
                </a:solidFill>
                <a:latin typeface="Arial" panose="020B0604020202020204" pitchFamily="34" charset="0"/>
                <a:cs typeface="Arial" panose="020B0604020202020204" pitchFamily="34" charset="0"/>
              </a:rPr>
              <a:t>) luego </a:t>
            </a:r>
            <a:r>
              <a:rPr lang="en-US" sz="1900" dirty="0" err="1">
                <a:solidFill>
                  <a:srgbClr val="002060"/>
                </a:solidFill>
                <a:latin typeface="Arial" panose="020B0604020202020204" pitchFamily="34" charset="0"/>
                <a:cs typeface="Arial" panose="020B0604020202020204" pitchFamily="34" charset="0"/>
              </a:rPr>
              <a:t>podra</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ingresar</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los</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que </a:t>
            </a:r>
            <a:r>
              <a:rPr lang="en-US" sz="1900" dirty="0" err="1">
                <a:solidFill>
                  <a:srgbClr val="002060"/>
                </a:solidFill>
                <a:latin typeface="Arial" panose="020B0604020202020204" pitchFamily="34" charset="0"/>
                <a:cs typeface="Arial" panose="020B0604020202020204" pitchFamily="34" charset="0"/>
              </a:rPr>
              <a:t>desee</a:t>
            </a:r>
            <a:r>
              <a:rPr lang="en-US" sz="1900" dirty="0">
                <a:solidFill>
                  <a:srgbClr val="002060"/>
                </a:solidFill>
                <a:latin typeface="Arial" panose="020B0604020202020204" pitchFamily="34" charset="0"/>
                <a:cs typeface="Arial" panose="020B0604020202020204" pitchFamily="34" charset="0"/>
              </a:rPr>
              <a:t>, para </a:t>
            </a:r>
            <a:r>
              <a:rPr lang="en-US" sz="1900" dirty="0" err="1">
                <a:solidFill>
                  <a:srgbClr val="002060"/>
                </a:solidFill>
                <a:latin typeface="Arial" panose="020B0604020202020204" pitchFamily="34" charset="0"/>
                <a:cs typeface="Arial" panose="020B0604020202020204" pitchFamily="34" charset="0"/>
              </a:rPr>
              <a:t>Archivar</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los</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debe de seleccionar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Guardar</a:t>
            </a:r>
            <a:r>
              <a:rPr lang="en-US" sz="1900" dirty="0">
                <a:solidFill>
                  <a:srgbClr val="002060"/>
                </a:solidFill>
                <a:latin typeface="Arial" panose="020B0604020202020204" pitchFamily="34" charset="0"/>
                <a:cs typeface="Arial" panose="020B0604020202020204" pitchFamily="34" charset="0"/>
              </a:rPr>
              <a:t> o </a:t>
            </a:r>
            <a:r>
              <a:rPr lang="en-US" sz="1900" dirty="0" err="1">
                <a:solidFill>
                  <a:srgbClr val="002060"/>
                </a:solidFill>
                <a:latin typeface="Arial" panose="020B0604020202020204" pitchFamily="34" charset="0"/>
                <a:cs typeface="Arial" panose="020B0604020202020204" pitchFamily="34" charset="0"/>
              </a:rPr>
              <a:t>si</a:t>
            </a:r>
            <a:r>
              <a:rPr lang="en-US" sz="1900" dirty="0">
                <a:solidFill>
                  <a:srgbClr val="002060"/>
                </a:solidFill>
                <a:latin typeface="Arial" panose="020B0604020202020204" pitchFamily="34" charset="0"/>
                <a:cs typeface="Arial" panose="020B0604020202020204" pitchFamily="34" charset="0"/>
              </a:rPr>
              <a:t> desea  </a:t>
            </a:r>
            <a:r>
              <a:rPr lang="en-US" sz="1900" dirty="0" err="1">
                <a:solidFill>
                  <a:srgbClr val="002060"/>
                </a:solidFill>
                <a:latin typeface="Arial" panose="020B0604020202020204" pitchFamily="34" charset="0"/>
                <a:cs typeface="Arial" panose="020B0604020202020204" pitchFamily="34" charset="0"/>
              </a:rPr>
              <a:t>abortar</a:t>
            </a:r>
            <a:r>
              <a:rPr lang="en-US" sz="1900" dirty="0">
                <a:solidFill>
                  <a:srgbClr val="002060"/>
                </a:solidFill>
                <a:latin typeface="Arial" panose="020B0604020202020204" pitchFamily="34" charset="0"/>
                <a:cs typeface="Arial" panose="020B0604020202020204" pitchFamily="34" charset="0"/>
              </a:rPr>
              <a:t> seleccionar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cancelar</a:t>
            </a:r>
            <a:r>
              <a:rPr lang="en-US" sz="1900" dirty="0">
                <a:solidFill>
                  <a:srgbClr val="002060"/>
                </a:solidFill>
                <a:latin typeface="Arial" panose="020B0604020202020204" pitchFamily="34" charset="0"/>
                <a:cs typeface="Arial" panose="020B0604020202020204" pitchFamily="34" charset="0"/>
              </a:rPr>
              <a:t>.</a:t>
            </a:r>
          </a:p>
          <a:p>
            <a:pPr algn="just"/>
            <a:r>
              <a:rPr lang="en-US" sz="1900" dirty="0">
                <a:solidFill>
                  <a:srgbClr val="002060"/>
                </a:solidFill>
                <a:latin typeface="Arial" panose="020B0604020202020204" pitchFamily="34" charset="0"/>
                <a:cs typeface="Arial" panose="020B0604020202020204" pitchFamily="34" charset="0"/>
              </a:rPr>
              <a:t>Si desea Actualizar un </a:t>
            </a:r>
            <a:r>
              <a:rPr lang="en-US" sz="1900" dirty="0" err="1">
                <a:solidFill>
                  <a:srgbClr val="002060"/>
                </a:solidFill>
                <a:latin typeface="Arial" panose="020B0604020202020204" pitchFamily="34" charset="0"/>
                <a:cs typeface="Arial" panose="020B0604020202020204" pitchFamily="34" charset="0"/>
              </a:rPr>
              <a:t>Parametro</a:t>
            </a:r>
            <a:r>
              <a:rPr lang="en-US" sz="1900" dirty="0">
                <a:solidFill>
                  <a:srgbClr val="002060"/>
                </a:solidFill>
                <a:latin typeface="Arial" panose="020B0604020202020204" pitchFamily="34" charset="0"/>
                <a:cs typeface="Arial" panose="020B0604020202020204" pitchFamily="34" charset="0"/>
              </a:rPr>
              <a:t> </a:t>
            </a:r>
          </a:p>
          <a:p>
            <a:pPr marL="0" indent="0" algn="just">
              <a:buNone/>
            </a:pPr>
            <a:r>
              <a:rPr lang="es-ES" sz="1900" dirty="0">
                <a:solidFill>
                  <a:srgbClr val="002060"/>
                </a:solidFill>
                <a:latin typeface="Arial" panose="020B0604020202020204" pitchFamily="34" charset="0"/>
                <a:cs typeface="Arial" panose="020B0604020202020204" pitchFamily="34" charset="0"/>
              </a:rPr>
              <a:t>Debe de seleccionar un elemento de la tabla de Datos para poder presionar el botón de Editar, para poder cambiar parámetros de los Text Field (Campo de texto) ya modificados los </a:t>
            </a:r>
            <a:r>
              <a:rPr lang="es-ES" sz="1900" dirty="0" err="1">
                <a:solidFill>
                  <a:srgbClr val="002060"/>
                </a:solidFill>
                <a:latin typeface="Arial" panose="020B0604020202020204" pitchFamily="34" charset="0"/>
                <a:cs typeface="Arial" panose="020B0604020202020204" pitchFamily="34" charset="0"/>
              </a:rPr>
              <a:t>parametros</a:t>
            </a:r>
            <a:r>
              <a:rPr lang="es-ES" sz="1900" dirty="0">
                <a:solidFill>
                  <a:srgbClr val="002060"/>
                </a:solidFill>
                <a:latin typeface="Arial" panose="020B0604020202020204" pitchFamily="34" charset="0"/>
                <a:cs typeface="Arial" panose="020B0604020202020204" pitchFamily="34" charset="0"/>
              </a:rPr>
              <a:t> deseados para poder guardar esos cambios debe de darle en el botón de Actualizar y si desea abortar la edición de datos solo deber de seleccionar el botón de cancelar.</a:t>
            </a:r>
          </a:p>
          <a:p>
            <a:pPr algn="just"/>
            <a:r>
              <a:rPr lang="es-ES" sz="1900" dirty="0">
                <a:solidFill>
                  <a:srgbClr val="002060"/>
                </a:solidFill>
                <a:latin typeface="Arial" panose="020B0604020202020204" pitchFamily="34" charset="0"/>
                <a:cs typeface="Arial" panose="020B0604020202020204" pitchFamily="34" charset="0"/>
              </a:rPr>
              <a:t>Eliminación de un Dato</a:t>
            </a:r>
          </a:p>
          <a:p>
            <a:pPr marL="0" indent="0" algn="just">
              <a:buNone/>
            </a:pPr>
            <a:r>
              <a:rPr lang="es-ES" sz="1900" dirty="0">
                <a:solidFill>
                  <a:srgbClr val="002060"/>
                </a:solidFill>
                <a:latin typeface="Arial" panose="020B0604020202020204" pitchFamily="34" charset="0"/>
                <a:cs typeface="Arial" panose="020B0604020202020204" pitchFamily="34" charset="0"/>
              </a:rPr>
              <a:t>Primero debe de seleccionar un dato de la tabla. Luego  puede Presionar el  botón de eliminar, le surgirá una ventada donde se  le preguntara si esta seguro de eliminar ese dato y esa respuesta dependerá de el usuario </a:t>
            </a:r>
          </a:p>
          <a:p>
            <a:endParaRPr lang="es-GT" dirty="0"/>
          </a:p>
        </p:txBody>
      </p:sp>
    </p:spTree>
    <p:extLst>
      <p:ext uri="{BB962C8B-B14F-4D97-AF65-F5344CB8AC3E}">
        <p14:creationId xmlns:p14="http://schemas.microsoft.com/office/powerpoint/2010/main" val="57874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9646" y="2572132"/>
            <a:ext cx="10178322" cy="1492132"/>
          </a:xfrm>
        </p:spPr>
        <p:txBody>
          <a:bodyPr>
            <a:normAutofit/>
          </a:bodyPr>
          <a:lstStyle/>
          <a:p>
            <a:pPr algn="ctr"/>
            <a:r>
              <a:rPr lang="en-US" sz="9600" dirty="0"/>
              <a:t>Uniones</a:t>
            </a:r>
            <a:endParaRPr lang="es-GT" sz="9600" dirty="0"/>
          </a:p>
        </p:txBody>
      </p:sp>
    </p:spTree>
    <p:extLst>
      <p:ext uri="{BB962C8B-B14F-4D97-AF65-F5344CB8AC3E}">
        <p14:creationId xmlns:p14="http://schemas.microsoft.com/office/powerpoint/2010/main" val="3975899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100155"/>
            <a:ext cx="10178322" cy="1492132"/>
          </a:xfrm>
        </p:spPr>
        <p:txBody>
          <a:bodyPr>
            <a:normAutofit/>
          </a:bodyPr>
          <a:lstStyle/>
          <a:p>
            <a:pPr algn="ctr"/>
            <a:r>
              <a:rPr lang="en-US" sz="4000" dirty="0"/>
              <a:t>Detalles</a:t>
            </a:r>
            <a:r>
              <a:rPr lang="en-US" sz="5400" dirty="0"/>
              <a:t> </a:t>
            </a:r>
            <a:r>
              <a:rPr lang="en-US" sz="3600" dirty="0"/>
              <a:t>de las Partes de la  ventana serhasemp</a:t>
            </a:r>
            <a:endParaRPr lang="es-GT" sz="3200" dirty="0"/>
          </a:p>
        </p:txBody>
      </p:sp>
      <p:pic>
        <p:nvPicPr>
          <p:cNvPr id="4" name="Imagen 3"/>
          <p:cNvPicPr>
            <a:picLocks noChangeAspect="1"/>
          </p:cNvPicPr>
          <p:nvPr/>
        </p:nvPicPr>
        <p:blipFill>
          <a:blip r:embed="rId2"/>
          <a:stretch>
            <a:fillRect/>
          </a:stretch>
        </p:blipFill>
        <p:spPr>
          <a:xfrm>
            <a:off x="3449598" y="1754201"/>
            <a:ext cx="5782482" cy="4163006"/>
          </a:xfrm>
          <a:prstGeom prst="rect">
            <a:avLst/>
          </a:prstGeom>
        </p:spPr>
      </p:pic>
      <p:sp>
        <p:nvSpPr>
          <p:cNvPr id="5" name="Llamada de flecha a la derecha 4"/>
          <p:cNvSpPr/>
          <p:nvPr/>
        </p:nvSpPr>
        <p:spPr>
          <a:xfrm>
            <a:off x="1251678" y="1967667"/>
            <a:ext cx="2197920" cy="537302"/>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retroceder</a:t>
            </a:r>
            <a:endParaRPr lang="es-GT" sz="1600" dirty="0">
              <a:latin typeface="Arial" panose="020B0604020202020204" pitchFamily="34" charset="0"/>
              <a:cs typeface="Arial" panose="020B0604020202020204" pitchFamily="34" charset="0"/>
            </a:endParaRPr>
          </a:p>
        </p:txBody>
      </p:sp>
      <p:sp>
        <p:nvSpPr>
          <p:cNvPr id="7" name="Llamada de flecha a la derecha 6"/>
          <p:cNvSpPr/>
          <p:nvPr/>
        </p:nvSpPr>
        <p:spPr>
          <a:xfrm>
            <a:off x="1251679" y="2622618"/>
            <a:ext cx="2197920" cy="1130969"/>
          </a:xfrm>
          <a:prstGeom prst="rightArrowCallout">
            <a:avLst>
              <a:gd name="adj1" fmla="val 25000"/>
              <a:gd name="adj2" fmla="val 25000"/>
              <a:gd name="adj3" fmla="val 25000"/>
              <a:gd name="adj4" fmla="val 7373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Apartado de colocación de datos  </a:t>
            </a:r>
            <a:endParaRPr lang="es-GT" sz="1600" dirty="0">
              <a:latin typeface="Arial" panose="020B0604020202020204" pitchFamily="34" charset="0"/>
              <a:cs typeface="Arial" panose="020B0604020202020204" pitchFamily="34" charset="0"/>
            </a:endParaRPr>
          </a:p>
        </p:txBody>
      </p:sp>
      <p:sp>
        <p:nvSpPr>
          <p:cNvPr id="8" name="Llamada de flecha a la izquierda 7"/>
          <p:cNvSpPr/>
          <p:nvPr/>
        </p:nvSpPr>
        <p:spPr>
          <a:xfrm>
            <a:off x="9159890" y="4162926"/>
            <a:ext cx="2679184" cy="661737"/>
          </a:xfrm>
          <a:prstGeom prst="leftArrowCallout">
            <a:avLst>
              <a:gd name="adj1" fmla="val 25000"/>
              <a:gd name="adj2" fmla="val 25000"/>
              <a:gd name="adj3" fmla="val 25000"/>
              <a:gd name="adj4" fmla="val 838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Tabla de contenido de Datos</a:t>
            </a:r>
            <a:endParaRPr lang="es-GT" sz="1600" dirty="0">
              <a:latin typeface="Arial" panose="020B0604020202020204" pitchFamily="34" charset="0"/>
              <a:cs typeface="Arial" panose="020B0604020202020204" pitchFamily="34" charset="0"/>
            </a:endParaRPr>
          </a:p>
          <a:p>
            <a:pPr algn="ctr"/>
            <a:endParaRPr lang="es-GT" dirty="0"/>
          </a:p>
        </p:txBody>
      </p:sp>
      <p:sp>
        <p:nvSpPr>
          <p:cNvPr id="10" name="Llamada de flecha a la izquierda 9"/>
          <p:cNvSpPr/>
          <p:nvPr/>
        </p:nvSpPr>
        <p:spPr>
          <a:xfrm>
            <a:off x="8847067" y="2790923"/>
            <a:ext cx="2582933" cy="473367"/>
          </a:xfrm>
          <a:prstGeom prst="leftArrowCallout">
            <a:avLst>
              <a:gd name="adj1" fmla="val 25000"/>
              <a:gd name="adj2" fmla="val 25000"/>
              <a:gd name="adj3" fmla="val 25000"/>
              <a:gd name="adj4" fmla="val 8297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Conexión con la entidad de Servicio</a:t>
            </a:r>
            <a:endParaRPr lang="es-GT" sz="1600" dirty="0">
              <a:latin typeface="Arial" panose="020B0604020202020204" pitchFamily="34" charset="0"/>
              <a:cs typeface="Arial" panose="020B0604020202020204" pitchFamily="34" charset="0"/>
            </a:endParaRPr>
          </a:p>
        </p:txBody>
      </p:sp>
      <p:sp>
        <p:nvSpPr>
          <p:cNvPr id="13" name="Llamada de flecha a la izquierda 12"/>
          <p:cNvSpPr/>
          <p:nvPr/>
        </p:nvSpPr>
        <p:spPr>
          <a:xfrm>
            <a:off x="8858871" y="3280220"/>
            <a:ext cx="2582933" cy="473367"/>
          </a:xfrm>
          <a:prstGeom prst="leftArrowCallout">
            <a:avLst>
              <a:gd name="adj1" fmla="val 25000"/>
              <a:gd name="adj2" fmla="val 25000"/>
              <a:gd name="adj3" fmla="val 25000"/>
              <a:gd name="adj4" fmla="val 8297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Conexión con la entidad de Empleado</a:t>
            </a:r>
            <a:endParaRPr lang="es-GT" sz="1600" dirty="0">
              <a:latin typeface="Arial" panose="020B0604020202020204" pitchFamily="34" charset="0"/>
              <a:cs typeface="Arial" panose="020B0604020202020204" pitchFamily="34" charset="0"/>
            </a:endParaRPr>
          </a:p>
        </p:txBody>
      </p:sp>
      <p:sp>
        <p:nvSpPr>
          <p:cNvPr id="6" name="Llamada de flecha hacia arriba 5"/>
          <p:cNvSpPr/>
          <p:nvPr/>
        </p:nvSpPr>
        <p:spPr>
          <a:xfrm>
            <a:off x="3535260" y="5957671"/>
            <a:ext cx="1227221" cy="73392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Agregar  Datos</a:t>
            </a:r>
            <a:endParaRPr lang="es-GT" sz="1600" dirty="0">
              <a:latin typeface="Arial" panose="020B0604020202020204" pitchFamily="34" charset="0"/>
              <a:cs typeface="Arial" panose="020B0604020202020204" pitchFamily="34" charset="0"/>
            </a:endParaRPr>
          </a:p>
        </p:txBody>
      </p:sp>
      <p:sp>
        <p:nvSpPr>
          <p:cNvPr id="11" name="Llamada de flecha hacia arriba 10"/>
          <p:cNvSpPr/>
          <p:nvPr/>
        </p:nvSpPr>
        <p:spPr>
          <a:xfrm>
            <a:off x="4943538" y="5962667"/>
            <a:ext cx="1312883" cy="73392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Actualizar Parámetros</a:t>
            </a:r>
            <a:endParaRPr lang="es-GT" sz="1600" dirty="0">
              <a:latin typeface="Arial" panose="020B0604020202020204" pitchFamily="34" charset="0"/>
              <a:cs typeface="Arial" panose="020B0604020202020204" pitchFamily="34" charset="0"/>
            </a:endParaRPr>
          </a:p>
        </p:txBody>
      </p:sp>
      <p:sp>
        <p:nvSpPr>
          <p:cNvPr id="12" name="Llamada de flecha hacia arriba 11"/>
          <p:cNvSpPr/>
          <p:nvPr/>
        </p:nvSpPr>
        <p:spPr>
          <a:xfrm>
            <a:off x="6340839" y="5729070"/>
            <a:ext cx="1650351" cy="962527"/>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Esta Entidad no cuenta con </a:t>
            </a:r>
          </a:p>
          <a:p>
            <a:pPr algn="ctr"/>
            <a:r>
              <a:rPr lang="es-ES" sz="1600" dirty="0">
                <a:latin typeface="Arial" panose="020B0604020202020204" pitchFamily="34" charset="0"/>
                <a:cs typeface="Arial" panose="020B0604020202020204" pitchFamily="34" charset="0"/>
              </a:rPr>
              <a:t>Un reporte</a:t>
            </a:r>
            <a:endParaRPr lang="es-GT" sz="1600" dirty="0">
              <a:latin typeface="Arial" panose="020B0604020202020204" pitchFamily="34" charset="0"/>
              <a:cs typeface="Arial" panose="020B0604020202020204" pitchFamily="34" charset="0"/>
            </a:endParaRPr>
          </a:p>
        </p:txBody>
      </p:sp>
      <p:sp>
        <p:nvSpPr>
          <p:cNvPr id="14" name="Llamada de flecha hacia arriba 13"/>
          <p:cNvSpPr/>
          <p:nvPr/>
        </p:nvSpPr>
        <p:spPr>
          <a:xfrm>
            <a:off x="8079466" y="5957671"/>
            <a:ext cx="1227221" cy="73392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Eliminar Datos</a:t>
            </a:r>
            <a:endParaRPr lang="es-G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7277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n-US" sz="3600" dirty="0"/>
              <a:t>Explicacion del funcionamiento de la ventana de serhasemp</a:t>
            </a:r>
            <a:endParaRPr lang="es-GT" sz="3200" dirty="0"/>
          </a:p>
        </p:txBody>
      </p:sp>
      <p:sp>
        <p:nvSpPr>
          <p:cNvPr id="3" name="Marcador de contenido 2"/>
          <p:cNvSpPr>
            <a:spLocks noGrp="1"/>
          </p:cNvSpPr>
          <p:nvPr>
            <p:ph idx="1"/>
          </p:nvPr>
        </p:nvSpPr>
        <p:spPr/>
        <p:txBody>
          <a:bodyPr>
            <a:normAutofit fontScale="85000" lnSpcReduction="10000"/>
          </a:bodyPr>
          <a:lstStyle/>
          <a:p>
            <a:pPr algn="just"/>
            <a:r>
              <a:rPr lang="en-US" sz="1900" dirty="0">
                <a:solidFill>
                  <a:srgbClr val="002060"/>
                </a:solidFill>
                <a:latin typeface="Arial" panose="020B0604020202020204" pitchFamily="34" charset="0"/>
                <a:cs typeface="Arial" panose="020B0604020202020204" pitchFamily="34" charset="0"/>
              </a:rPr>
              <a:t>Si </a:t>
            </a:r>
            <a:r>
              <a:rPr lang="en-US" sz="1900" dirty="0" err="1">
                <a:solidFill>
                  <a:srgbClr val="002060"/>
                </a:solidFill>
                <a:latin typeface="Arial" panose="020B0604020202020204" pitchFamily="34" charset="0"/>
                <a:cs typeface="Arial" panose="020B0604020202020204" pitchFamily="34" charset="0"/>
              </a:rPr>
              <a:t>desea</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Agregar</a:t>
            </a:r>
            <a:r>
              <a:rPr lang="en-US" sz="1900" dirty="0">
                <a:solidFill>
                  <a:srgbClr val="002060"/>
                </a:solidFill>
                <a:latin typeface="Arial" panose="020B0604020202020204" pitchFamily="34" charset="0"/>
                <a:cs typeface="Arial" panose="020B0604020202020204" pitchFamily="34" charset="0"/>
              </a:rPr>
              <a:t> Datos </a:t>
            </a:r>
          </a:p>
          <a:p>
            <a:pPr marL="0" indent="0" algn="just">
              <a:buNone/>
            </a:pPr>
            <a:r>
              <a:rPr lang="en-US" sz="1900" dirty="0" err="1">
                <a:solidFill>
                  <a:srgbClr val="002060"/>
                </a:solidFill>
                <a:latin typeface="Arial" panose="020B0604020202020204" pitchFamily="34" charset="0"/>
                <a:cs typeface="Arial" panose="020B0604020202020204" pitchFamily="34" charset="0"/>
              </a:rPr>
              <a:t>Debe</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seleccionar</a:t>
            </a:r>
            <a:r>
              <a:rPr lang="en-US" sz="1900" dirty="0">
                <a:solidFill>
                  <a:srgbClr val="002060"/>
                </a:solidFill>
                <a:latin typeface="Arial" panose="020B0604020202020204" pitchFamily="34" charset="0"/>
                <a:cs typeface="Arial" panose="020B0604020202020204" pitchFamily="34" charset="0"/>
              </a:rPr>
              <a:t>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Nuevo  para que se active  Text Field (Campo de </a:t>
            </a:r>
            <a:r>
              <a:rPr lang="en-US" sz="1900" dirty="0" err="1">
                <a:solidFill>
                  <a:srgbClr val="002060"/>
                </a:solidFill>
                <a:latin typeface="Arial" panose="020B0604020202020204" pitchFamily="34" charset="0"/>
                <a:cs typeface="Arial" panose="020B0604020202020204" pitchFamily="34" charset="0"/>
              </a:rPr>
              <a:t>texto</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luego</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podra</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ingresar</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los</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que </a:t>
            </a:r>
            <a:r>
              <a:rPr lang="en-US" sz="1900" dirty="0" err="1">
                <a:solidFill>
                  <a:srgbClr val="002060"/>
                </a:solidFill>
                <a:latin typeface="Arial" panose="020B0604020202020204" pitchFamily="34" charset="0"/>
                <a:cs typeface="Arial" panose="020B0604020202020204" pitchFamily="34" charset="0"/>
              </a:rPr>
              <a:t>desee</a:t>
            </a:r>
            <a:r>
              <a:rPr lang="en-US" sz="1900" dirty="0">
                <a:solidFill>
                  <a:srgbClr val="002060"/>
                </a:solidFill>
                <a:latin typeface="Arial" panose="020B0604020202020204" pitchFamily="34" charset="0"/>
                <a:cs typeface="Arial" panose="020B0604020202020204" pitchFamily="34" charset="0"/>
              </a:rPr>
              <a:t>, para </a:t>
            </a:r>
            <a:r>
              <a:rPr lang="en-US" sz="1900" dirty="0" err="1">
                <a:solidFill>
                  <a:srgbClr val="002060"/>
                </a:solidFill>
                <a:latin typeface="Arial" panose="020B0604020202020204" pitchFamily="34" charset="0"/>
                <a:cs typeface="Arial" panose="020B0604020202020204" pitchFamily="34" charset="0"/>
              </a:rPr>
              <a:t>Archivar</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los</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datos</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debe</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seleccionar</a:t>
            </a:r>
            <a:r>
              <a:rPr lang="en-US" sz="1900" dirty="0">
                <a:solidFill>
                  <a:srgbClr val="002060"/>
                </a:solidFill>
                <a:latin typeface="Arial" panose="020B0604020202020204" pitchFamily="34" charset="0"/>
                <a:cs typeface="Arial" panose="020B0604020202020204" pitchFamily="34" charset="0"/>
              </a:rPr>
              <a:t>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Guardar</a:t>
            </a:r>
            <a:r>
              <a:rPr lang="en-US" sz="1900" dirty="0">
                <a:solidFill>
                  <a:srgbClr val="002060"/>
                </a:solidFill>
                <a:latin typeface="Arial" panose="020B0604020202020204" pitchFamily="34" charset="0"/>
                <a:cs typeface="Arial" panose="020B0604020202020204" pitchFamily="34" charset="0"/>
              </a:rPr>
              <a:t> o </a:t>
            </a:r>
            <a:r>
              <a:rPr lang="en-US" sz="1900" dirty="0" err="1">
                <a:solidFill>
                  <a:srgbClr val="002060"/>
                </a:solidFill>
                <a:latin typeface="Arial" panose="020B0604020202020204" pitchFamily="34" charset="0"/>
                <a:cs typeface="Arial" panose="020B0604020202020204" pitchFamily="34" charset="0"/>
              </a:rPr>
              <a:t>si</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desea</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abortar</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seleccionar</a:t>
            </a:r>
            <a:r>
              <a:rPr lang="en-US" sz="1900" dirty="0">
                <a:solidFill>
                  <a:srgbClr val="002060"/>
                </a:solidFill>
                <a:latin typeface="Arial" panose="020B0604020202020204" pitchFamily="34" charset="0"/>
                <a:cs typeface="Arial" panose="020B0604020202020204" pitchFamily="34" charset="0"/>
              </a:rPr>
              <a:t> el </a:t>
            </a:r>
            <a:r>
              <a:rPr lang="en-US" sz="1900" dirty="0" err="1">
                <a:solidFill>
                  <a:srgbClr val="002060"/>
                </a:solidFill>
                <a:latin typeface="Arial" panose="020B0604020202020204" pitchFamily="34" charset="0"/>
                <a:cs typeface="Arial" panose="020B0604020202020204" pitchFamily="34" charset="0"/>
              </a:rPr>
              <a:t>boton</a:t>
            </a:r>
            <a:r>
              <a:rPr lang="en-US" sz="1900" dirty="0">
                <a:solidFill>
                  <a:srgbClr val="002060"/>
                </a:solidFill>
                <a:latin typeface="Arial" panose="020B0604020202020204" pitchFamily="34" charset="0"/>
                <a:cs typeface="Arial" panose="020B0604020202020204" pitchFamily="34" charset="0"/>
              </a:rPr>
              <a:t> de </a:t>
            </a:r>
            <a:r>
              <a:rPr lang="en-US" sz="1900" dirty="0" err="1">
                <a:solidFill>
                  <a:srgbClr val="002060"/>
                </a:solidFill>
                <a:latin typeface="Arial" panose="020B0604020202020204" pitchFamily="34" charset="0"/>
                <a:cs typeface="Arial" panose="020B0604020202020204" pitchFamily="34" charset="0"/>
              </a:rPr>
              <a:t>cancelar</a:t>
            </a:r>
            <a:r>
              <a:rPr lang="en-US" sz="1900" dirty="0">
                <a:solidFill>
                  <a:srgbClr val="002060"/>
                </a:solidFill>
                <a:latin typeface="Arial" panose="020B0604020202020204" pitchFamily="34" charset="0"/>
                <a:cs typeface="Arial" panose="020B0604020202020204" pitchFamily="34" charset="0"/>
              </a:rPr>
              <a:t>.</a:t>
            </a:r>
          </a:p>
          <a:p>
            <a:pPr algn="just"/>
            <a:r>
              <a:rPr lang="en-US" sz="1900" dirty="0">
                <a:solidFill>
                  <a:srgbClr val="002060"/>
                </a:solidFill>
                <a:latin typeface="Arial" panose="020B0604020202020204" pitchFamily="34" charset="0"/>
                <a:cs typeface="Arial" panose="020B0604020202020204" pitchFamily="34" charset="0"/>
              </a:rPr>
              <a:t>Si </a:t>
            </a:r>
            <a:r>
              <a:rPr lang="en-US" sz="1900" dirty="0" err="1">
                <a:solidFill>
                  <a:srgbClr val="002060"/>
                </a:solidFill>
                <a:latin typeface="Arial" panose="020B0604020202020204" pitchFamily="34" charset="0"/>
                <a:cs typeface="Arial" panose="020B0604020202020204" pitchFamily="34" charset="0"/>
              </a:rPr>
              <a:t>desea</a:t>
            </a:r>
            <a:r>
              <a:rPr lang="en-US" sz="1900" dirty="0">
                <a:solidFill>
                  <a:srgbClr val="002060"/>
                </a:solidFill>
                <a:latin typeface="Arial" panose="020B0604020202020204" pitchFamily="34" charset="0"/>
                <a:cs typeface="Arial" panose="020B0604020202020204" pitchFamily="34" charset="0"/>
              </a:rPr>
              <a:t> </a:t>
            </a:r>
            <a:r>
              <a:rPr lang="en-US" sz="1900" dirty="0" err="1">
                <a:solidFill>
                  <a:srgbClr val="002060"/>
                </a:solidFill>
                <a:latin typeface="Arial" panose="020B0604020202020204" pitchFamily="34" charset="0"/>
                <a:cs typeface="Arial" panose="020B0604020202020204" pitchFamily="34" charset="0"/>
              </a:rPr>
              <a:t>Actualizar</a:t>
            </a:r>
            <a:r>
              <a:rPr lang="en-US" sz="1900" dirty="0">
                <a:solidFill>
                  <a:srgbClr val="002060"/>
                </a:solidFill>
                <a:latin typeface="Arial" panose="020B0604020202020204" pitchFamily="34" charset="0"/>
                <a:cs typeface="Arial" panose="020B0604020202020204" pitchFamily="34" charset="0"/>
              </a:rPr>
              <a:t> un </a:t>
            </a:r>
            <a:r>
              <a:rPr lang="en-US" sz="1900" dirty="0" err="1">
                <a:solidFill>
                  <a:srgbClr val="002060"/>
                </a:solidFill>
                <a:latin typeface="Arial" panose="020B0604020202020204" pitchFamily="34" charset="0"/>
                <a:cs typeface="Arial" panose="020B0604020202020204" pitchFamily="34" charset="0"/>
              </a:rPr>
              <a:t>Parametro</a:t>
            </a:r>
            <a:r>
              <a:rPr lang="en-US" sz="1900" dirty="0">
                <a:solidFill>
                  <a:srgbClr val="002060"/>
                </a:solidFill>
                <a:latin typeface="Arial" panose="020B0604020202020204" pitchFamily="34" charset="0"/>
                <a:cs typeface="Arial" panose="020B0604020202020204" pitchFamily="34" charset="0"/>
              </a:rPr>
              <a:t> </a:t>
            </a:r>
          </a:p>
          <a:p>
            <a:pPr marL="0" indent="0" algn="just">
              <a:buNone/>
            </a:pPr>
            <a:r>
              <a:rPr lang="es-ES" sz="1900" dirty="0">
                <a:solidFill>
                  <a:srgbClr val="002060"/>
                </a:solidFill>
                <a:latin typeface="Arial" panose="020B0604020202020204" pitchFamily="34" charset="0"/>
                <a:cs typeface="Arial" panose="020B0604020202020204" pitchFamily="34" charset="0"/>
              </a:rPr>
              <a:t>Debe de seleccionar un elemento de la tabla de Datos para poder presionar el botón de Editar, para poder cambiar parámetros de los Text Field (Campo de texto) ya modificados los </a:t>
            </a:r>
            <a:r>
              <a:rPr lang="es-ES" sz="1900" dirty="0" err="1">
                <a:solidFill>
                  <a:srgbClr val="002060"/>
                </a:solidFill>
                <a:latin typeface="Arial" panose="020B0604020202020204" pitchFamily="34" charset="0"/>
                <a:cs typeface="Arial" panose="020B0604020202020204" pitchFamily="34" charset="0"/>
              </a:rPr>
              <a:t>parametros</a:t>
            </a:r>
            <a:r>
              <a:rPr lang="es-ES" sz="1900" dirty="0">
                <a:solidFill>
                  <a:srgbClr val="002060"/>
                </a:solidFill>
                <a:latin typeface="Arial" panose="020B0604020202020204" pitchFamily="34" charset="0"/>
                <a:cs typeface="Arial" panose="020B0604020202020204" pitchFamily="34" charset="0"/>
              </a:rPr>
              <a:t> deseados para poder guardar esos cambios debe de darle en el botón de Actualizar y si desea abortar la edición de datos solo deber de seleccionar el botón de cancelar.</a:t>
            </a:r>
          </a:p>
          <a:p>
            <a:pPr algn="just"/>
            <a:r>
              <a:rPr lang="es-ES" sz="1900" dirty="0">
                <a:solidFill>
                  <a:srgbClr val="002060"/>
                </a:solidFill>
                <a:latin typeface="Arial" panose="020B0604020202020204" pitchFamily="34" charset="0"/>
                <a:cs typeface="Arial" panose="020B0604020202020204" pitchFamily="34" charset="0"/>
              </a:rPr>
              <a:t>Eliminación de un Dato</a:t>
            </a:r>
          </a:p>
          <a:p>
            <a:pPr marL="0" indent="0" algn="just">
              <a:buNone/>
            </a:pPr>
            <a:r>
              <a:rPr lang="es-ES" sz="1900" dirty="0">
                <a:solidFill>
                  <a:srgbClr val="002060"/>
                </a:solidFill>
                <a:latin typeface="Arial" panose="020B0604020202020204" pitchFamily="34" charset="0"/>
                <a:cs typeface="Arial" panose="020B0604020202020204" pitchFamily="34" charset="0"/>
              </a:rPr>
              <a:t>Primero debe de seleccionar un dato de la tabla. Luego  puede Presionar el  botón de eliminar, le surgirá una ventada donde se  le preguntara si esta seguro de eliminar ese dato y esa respuesta dependerá de el usuario </a:t>
            </a:r>
          </a:p>
          <a:p>
            <a:endParaRPr lang="es-GT" dirty="0"/>
          </a:p>
        </p:txBody>
      </p:sp>
    </p:spTree>
    <p:extLst>
      <p:ext uri="{BB962C8B-B14F-4D97-AF65-F5344CB8AC3E}">
        <p14:creationId xmlns:p14="http://schemas.microsoft.com/office/powerpoint/2010/main" val="984447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5583" y="153785"/>
            <a:ext cx="10178322" cy="1492132"/>
          </a:xfrm>
        </p:spPr>
        <p:txBody>
          <a:bodyPr>
            <a:normAutofit/>
          </a:bodyPr>
          <a:lstStyle/>
          <a:p>
            <a:pPr algn="ctr"/>
            <a:r>
              <a:rPr lang="en-US" sz="3600" dirty="0"/>
              <a:t>Detalles</a:t>
            </a:r>
            <a:r>
              <a:rPr lang="en-US" sz="4800" dirty="0"/>
              <a:t> </a:t>
            </a:r>
            <a:r>
              <a:rPr lang="en-US" sz="3600" dirty="0"/>
              <a:t>de las Partes de la  ventana de </a:t>
            </a:r>
            <a:r>
              <a:rPr lang="en-US" sz="4000" dirty="0"/>
              <a:t>serhaspla</a:t>
            </a:r>
            <a:endParaRPr lang="es-GT" dirty="0"/>
          </a:p>
        </p:txBody>
      </p:sp>
      <p:pic>
        <p:nvPicPr>
          <p:cNvPr id="4" name="Imagen 3"/>
          <p:cNvPicPr>
            <a:picLocks noChangeAspect="1"/>
          </p:cNvPicPr>
          <p:nvPr/>
        </p:nvPicPr>
        <p:blipFill>
          <a:blip r:embed="rId2"/>
          <a:stretch>
            <a:fillRect/>
          </a:stretch>
        </p:blipFill>
        <p:spPr>
          <a:xfrm>
            <a:off x="3553428" y="1645917"/>
            <a:ext cx="5734850" cy="3391373"/>
          </a:xfrm>
          <a:prstGeom prst="rect">
            <a:avLst/>
          </a:prstGeom>
        </p:spPr>
      </p:pic>
      <p:sp>
        <p:nvSpPr>
          <p:cNvPr id="6" name="Marcador de contenido 2"/>
          <p:cNvSpPr>
            <a:spLocks noGrp="1"/>
          </p:cNvSpPr>
          <p:nvPr>
            <p:ph idx="1"/>
          </p:nvPr>
        </p:nvSpPr>
        <p:spPr>
          <a:xfrm>
            <a:off x="946681" y="5618747"/>
            <a:ext cx="10178322" cy="645855"/>
          </a:xfrm>
        </p:spPr>
        <p:txBody>
          <a:bodyPr>
            <a:normAutofit fontScale="77500" lnSpcReduction="20000"/>
          </a:bodyPr>
          <a:lstStyle/>
          <a:p>
            <a:pPr marL="0" indent="0" algn="ctr">
              <a:buNone/>
            </a:pPr>
            <a:r>
              <a:rPr lang="es-ES" dirty="0">
                <a:solidFill>
                  <a:srgbClr val="002060"/>
                </a:solidFill>
                <a:latin typeface="Arial" panose="020B0604020202020204" pitchFamily="34" charset="0"/>
                <a:cs typeface="Arial" panose="020B0604020202020204" pitchFamily="34" charset="0"/>
              </a:rPr>
              <a:t>Seleccionar  un elemento  para que se le sea mostrado en el combo box (caja combo).</a:t>
            </a:r>
          </a:p>
          <a:p>
            <a:pPr marL="0" indent="0" algn="ctr">
              <a:buNone/>
            </a:pPr>
            <a:r>
              <a:rPr lang="es-ES" dirty="0">
                <a:solidFill>
                  <a:srgbClr val="002060"/>
                </a:solidFill>
                <a:latin typeface="Arial" panose="020B0604020202020204" pitchFamily="34" charset="0"/>
                <a:cs typeface="Arial" panose="020B0604020202020204" pitchFamily="34" charset="0"/>
              </a:rPr>
              <a:t>La funcionalidad   de esta entidad es listar  los códigos de servicios y platos.</a:t>
            </a:r>
            <a:endParaRPr lang="es-GT" dirty="0">
              <a:solidFill>
                <a:srgbClr val="002060"/>
              </a:solidFill>
              <a:latin typeface="Arial" panose="020B0604020202020204" pitchFamily="34" charset="0"/>
              <a:cs typeface="Arial" panose="020B0604020202020204" pitchFamily="34" charset="0"/>
            </a:endParaRPr>
          </a:p>
        </p:txBody>
      </p:sp>
      <p:sp>
        <p:nvSpPr>
          <p:cNvPr id="8" name="Llamada de flecha a la derecha 7"/>
          <p:cNvSpPr/>
          <p:nvPr/>
        </p:nvSpPr>
        <p:spPr>
          <a:xfrm>
            <a:off x="1215583" y="1859934"/>
            <a:ext cx="2337845" cy="378540"/>
          </a:xfrm>
          <a:prstGeom prst="rightArrowCallout">
            <a:avLst>
              <a:gd name="adj1" fmla="val 25000"/>
              <a:gd name="adj2" fmla="val 25000"/>
              <a:gd name="adj3" fmla="val 25000"/>
              <a:gd name="adj4" fmla="val 5530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Retroceder</a:t>
            </a:r>
          </a:p>
        </p:txBody>
      </p:sp>
      <p:sp>
        <p:nvSpPr>
          <p:cNvPr id="9" name="Llamada de flecha a la izquierda 8"/>
          <p:cNvSpPr/>
          <p:nvPr/>
        </p:nvSpPr>
        <p:spPr>
          <a:xfrm>
            <a:off x="8530389" y="2227374"/>
            <a:ext cx="2257926" cy="1022684"/>
          </a:xfrm>
          <a:prstGeom prst="leftArrowCallout">
            <a:avLst>
              <a:gd name="adj1" fmla="val 25000"/>
              <a:gd name="adj2" fmla="val 25000"/>
              <a:gd name="adj3" fmla="val 25000"/>
              <a:gd name="adj4" fmla="val 7216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Conexión Con la entidad de Platos</a:t>
            </a:r>
            <a:endParaRPr lang="es-GT" sz="1600" dirty="0">
              <a:latin typeface="Arial" panose="020B0604020202020204" pitchFamily="34" charset="0"/>
              <a:cs typeface="Arial" panose="020B0604020202020204" pitchFamily="34" charset="0"/>
            </a:endParaRPr>
          </a:p>
        </p:txBody>
      </p:sp>
      <p:sp>
        <p:nvSpPr>
          <p:cNvPr id="10" name="Llamada de flecha a la izquierda 9"/>
          <p:cNvSpPr/>
          <p:nvPr/>
        </p:nvSpPr>
        <p:spPr>
          <a:xfrm>
            <a:off x="9236045" y="3529078"/>
            <a:ext cx="1888958" cy="1022684"/>
          </a:xfrm>
          <a:prstGeom prst="leftArrowCallout">
            <a:avLst>
              <a:gd name="adj1" fmla="val 25000"/>
              <a:gd name="adj2" fmla="val 25000"/>
              <a:gd name="adj3" fmla="val 25000"/>
              <a:gd name="adj4" fmla="val 7962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Listado de códigos de las entidades </a:t>
            </a:r>
            <a:endParaRPr lang="es-GT" sz="1600" dirty="0">
              <a:latin typeface="Arial" panose="020B0604020202020204" pitchFamily="34" charset="0"/>
              <a:cs typeface="Arial" panose="020B0604020202020204" pitchFamily="34" charset="0"/>
            </a:endParaRPr>
          </a:p>
        </p:txBody>
      </p:sp>
      <p:sp>
        <p:nvSpPr>
          <p:cNvPr id="11" name="Llamada de flecha a la derecha 10"/>
          <p:cNvSpPr/>
          <p:nvPr/>
        </p:nvSpPr>
        <p:spPr>
          <a:xfrm>
            <a:off x="2261937" y="2346158"/>
            <a:ext cx="2041509" cy="915000"/>
          </a:xfrm>
          <a:prstGeom prst="rightArrowCallout">
            <a:avLst>
              <a:gd name="adj1" fmla="val 25000"/>
              <a:gd name="adj2" fmla="val 25000"/>
              <a:gd name="adj3" fmla="val 25000"/>
              <a:gd name="adj4" fmla="val 7591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Conexión Con la entidad de Servicios</a:t>
            </a:r>
            <a:endParaRPr lang="es-G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787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n-US" sz="3600" dirty="0"/>
              <a:t>Detalles</a:t>
            </a:r>
            <a:r>
              <a:rPr lang="en-US" sz="4400" dirty="0"/>
              <a:t> </a:t>
            </a:r>
            <a:r>
              <a:rPr lang="en-US" sz="3600" dirty="0"/>
              <a:t>de las Partes de la  ventana de prohaspla</a:t>
            </a:r>
            <a:endParaRPr lang="es-GT" sz="3200" dirty="0"/>
          </a:p>
        </p:txBody>
      </p:sp>
      <p:pic>
        <p:nvPicPr>
          <p:cNvPr id="4" name="Imagen 3"/>
          <p:cNvPicPr>
            <a:picLocks noChangeAspect="1"/>
          </p:cNvPicPr>
          <p:nvPr/>
        </p:nvPicPr>
        <p:blipFill>
          <a:blip r:embed="rId2"/>
          <a:stretch>
            <a:fillRect/>
          </a:stretch>
        </p:blipFill>
        <p:spPr>
          <a:xfrm>
            <a:off x="3501993" y="1730138"/>
            <a:ext cx="5677692" cy="3267531"/>
          </a:xfrm>
          <a:prstGeom prst="rect">
            <a:avLst/>
          </a:prstGeom>
        </p:spPr>
      </p:pic>
      <p:sp>
        <p:nvSpPr>
          <p:cNvPr id="5" name="Marcador de contenido 2"/>
          <p:cNvSpPr>
            <a:spLocks noGrp="1"/>
          </p:cNvSpPr>
          <p:nvPr>
            <p:ph idx="1"/>
          </p:nvPr>
        </p:nvSpPr>
        <p:spPr>
          <a:xfrm>
            <a:off x="1071204" y="5522495"/>
            <a:ext cx="10178322" cy="645855"/>
          </a:xfrm>
        </p:spPr>
        <p:txBody>
          <a:bodyPr>
            <a:normAutofit fontScale="77500" lnSpcReduction="20000"/>
          </a:bodyPr>
          <a:lstStyle/>
          <a:p>
            <a:pPr marL="0" indent="0" algn="ctr">
              <a:buNone/>
            </a:pPr>
            <a:r>
              <a:rPr lang="es-ES" dirty="0">
                <a:solidFill>
                  <a:srgbClr val="002060"/>
                </a:solidFill>
                <a:latin typeface="Arial" panose="020B0604020202020204" pitchFamily="34" charset="0"/>
                <a:cs typeface="Arial" panose="020B0604020202020204" pitchFamily="34" charset="0"/>
              </a:rPr>
              <a:t>Seleccionar  un elemento  para que se le sea mostrado en el combo box (caja combo).</a:t>
            </a:r>
          </a:p>
          <a:p>
            <a:pPr marL="0" indent="0" algn="ctr">
              <a:buNone/>
            </a:pPr>
            <a:r>
              <a:rPr lang="es-ES" dirty="0">
                <a:solidFill>
                  <a:srgbClr val="002060"/>
                </a:solidFill>
                <a:latin typeface="Arial" panose="020B0604020202020204" pitchFamily="34" charset="0"/>
                <a:cs typeface="Arial" panose="020B0604020202020204" pitchFamily="34" charset="0"/>
              </a:rPr>
              <a:t>La funcionalidad   de esta entidad es listar  los códigos de Productos y platos.</a:t>
            </a:r>
            <a:endParaRPr lang="es-GT" dirty="0">
              <a:solidFill>
                <a:srgbClr val="002060"/>
              </a:solidFill>
              <a:latin typeface="Arial" panose="020B0604020202020204" pitchFamily="34" charset="0"/>
              <a:cs typeface="Arial" panose="020B0604020202020204" pitchFamily="34" charset="0"/>
            </a:endParaRPr>
          </a:p>
        </p:txBody>
      </p:sp>
      <p:sp>
        <p:nvSpPr>
          <p:cNvPr id="6" name="Llamada de flecha a la derecha 5"/>
          <p:cNvSpPr/>
          <p:nvPr/>
        </p:nvSpPr>
        <p:spPr>
          <a:xfrm>
            <a:off x="1071204" y="2020803"/>
            <a:ext cx="2337845" cy="378540"/>
          </a:xfrm>
          <a:prstGeom prst="rightArrowCallout">
            <a:avLst>
              <a:gd name="adj1" fmla="val 25000"/>
              <a:gd name="adj2" fmla="val 25000"/>
              <a:gd name="adj3" fmla="val 25000"/>
              <a:gd name="adj4" fmla="val 5530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Retroceder</a:t>
            </a:r>
          </a:p>
        </p:txBody>
      </p:sp>
      <p:sp>
        <p:nvSpPr>
          <p:cNvPr id="7" name="Llamada de flecha a la derecha 6"/>
          <p:cNvSpPr/>
          <p:nvPr/>
        </p:nvSpPr>
        <p:spPr>
          <a:xfrm>
            <a:off x="1636295" y="2506741"/>
            <a:ext cx="2558867" cy="715529"/>
          </a:xfrm>
          <a:prstGeom prst="rightArrowCallout">
            <a:avLst>
              <a:gd name="adj1" fmla="val 21637"/>
              <a:gd name="adj2" fmla="val 25000"/>
              <a:gd name="adj3" fmla="val 25000"/>
              <a:gd name="adj4" fmla="val 6980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Conexión Con la entidad de Platos</a:t>
            </a:r>
            <a:endParaRPr lang="es-GT" sz="1600" dirty="0">
              <a:latin typeface="Arial" panose="020B0604020202020204" pitchFamily="34" charset="0"/>
              <a:cs typeface="Arial" panose="020B0604020202020204" pitchFamily="34" charset="0"/>
            </a:endParaRPr>
          </a:p>
        </p:txBody>
      </p:sp>
      <p:sp>
        <p:nvSpPr>
          <p:cNvPr id="8" name="Llamada de flecha a la izquierda 7"/>
          <p:cNvSpPr/>
          <p:nvPr/>
        </p:nvSpPr>
        <p:spPr>
          <a:xfrm>
            <a:off x="8530389" y="2227374"/>
            <a:ext cx="2257926" cy="1022684"/>
          </a:xfrm>
          <a:prstGeom prst="leftArrowCallout">
            <a:avLst>
              <a:gd name="adj1" fmla="val 25000"/>
              <a:gd name="adj2" fmla="val 25000"/>
              <a:gd name="adj3" fmla="val 25000"/>
              <a:gd name="adj4" fmla="val 7216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Conexión Con la entidad de Productos</a:t>
            </a:r>
            <a:endParaRPr lang="es-GT" sz="1600" dirty="0">
              <a:latin typeface="Arial" panose="020B0604020202020204" pitchFamily="34" charset="0"/>
              <a:cs typeface="Arial" panose="020B0604020202020204" pitchFamily="34" charset="0"/>
            </a:endParaRPr>
          </a:p>
        </p:txBody>
      </p:sp>
      <p:sp>
        <p:nvSpPr>
          <p:cNvPr id="9" name="Llamada de flecha a la izquierda 8"/>
          <p:cNvSpPr/>
          <p:nvPr/>
        </p:nvSpPr>
        <p:spPr>
          <a:xfrm>
            <a:off x="8899357" y="3575127"/>
            <a:ext cx="1888958" cy="1022684"/>
          </a:xfrm>
          <a:prstGeom prst="leftArrowCallout">
            <a:avLst>
              <a:gd name="adj1" fmla="val 25000"/>
              <a:gd name="adj2" fmla="val 25000"/>
              <a:gd name="adj3" fmla="val 25000"/>
              <a:gd name="adj4" fmla="val 7962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latin typeface="Arial" panose="020B0604020202020204" pitchFamily="34" charset="0"/>
                <a:cs typeface="Arial" panose="020B0604020202020204" pitchFamily="34" charset="0"/>
              </a:rPr>
              <a:t>Listado de códigos de las entidades </a:t>
            </a:r>
            <a:endParaRPr lang="es-G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054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3552" y="2247280"/>
            <a:ext cx="10178322" cy="1492132"/>
          </a:xfrm>
        </p:spPr>
        <p:txBody>
          <a:bodyPr>
            <a:normAutofit/>
          </a:bodyPr>
          <a:lstStyle/>
          <a:p>
            <a:pPr algn="ctr"/>
            <a:r>
              <a:rPr lang="es-ES" sz="9600" dirty="0"/>
              <a:t>Datos Curiosos</a:t>
            </a:r>
            <a:endParaRPr lang="es-GT" sz="9600" dirty="0"/>
          </a:p>
        </p:txBody>
      </p:sp>
    </p:spTree>
    <p:extLst>
      <p:ext uri="{BB962C8B-B14F-4D97-AF65-F5344CB8AC3E}">
        <p14:creationId xmlns:p14="http://schemas.microsoft.com/office/powerpoint/2010/main" val="3527611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697832"/>
            <a:ext cx="10178322" cy="5690935"/>
          </a:xfrm>
        </p:spPr>
        <p:txBody>
          <a:bodyPr>
            <a:normAutofit/>
          </a:bodyPr>
          <a:lstStyle/>
          <a:p>
            <a:pPr marL="0" indent="0" algn="ctr">
              <a:buNone/>
            </a:pPr>
            <a:r>
              <a:rPr lang="es-ES" sz="1600" b="1" dirty="0">
                <a:solidFill>
                  <a:srgbClr val="002060"/>
                </a:solidFill>
                <a:latin typeface="Arial" panose="020B0604020202020204" pitchFamily="34" charset="0"/>
                <a:cs typeface="Arial" panose="020B0604020202020204" pitchFamily="34" charset="0"/>
              </a:rPr>
              <a:t>AGREGAR DATOS </a:t>
            </a:r>
          </a:p>
          <a:p>
            <a:pPr marL="0" indent="0">
              <a:buNone/>
            </a:pPr>
            <a:r>
              <a:rPr lang="es-ES" sz="1600" dirty="0">
                <a:solidFill>
                  <a:srgbClr val="002060"/>
                </a:solidFill>
                <a:latin typeface="Arial" panose="020B0604020202020204" pitchFamily="34" charset="0"/>
                <a:cs typeface="Arial" panose="020B0604020202020204" pitchFamily="34" charset="0"/>
              </a:rPr>
              <a:t>Cuando intente  agregar Datos   El código de la entidad no podrá ser ingresado ya que el programa esta diseñado  para que lo agregue automáticamente </a:t>
            </a:r>
          </a:p>
          <a:p>
            <a:pPr marL="0" indent="0">
              <a:buNone/>
            </a:pPr>
            <a:r>
              <a:rPr lang="es-ES" sz="1600" dirty="0">
                <a:solidFill>
                  <a:srgbClr val="002060"/>
                </a:solidFill>
                <a:latin typeface="Arial" panose="020B0604020202020204" pitchFamily="34" charset="0"/>
                <a:cs typeface="Arial" panose="020B0604020202020204" pitchFamily="34" charset="0"/>
              </a:rPr>
              <a:t>Ejemplo: </a:t>
            </a:r>
          </a:p>
          <a:p>
            <a:pPr marL="0" indent="0">
              <a:buNone/>
            </a:pPr>
            <a:endParaRPr lang="es-ES" sz="1600" dirty="0">
              <a:solidFill>
                <a:srgbClr val="002060"/>
              </a:solidFill>
              <a:latin typeface="Arial" panose="020B0604020202020204" pitchFamily="34" charset="0"/>
              <a:cs typeface="Arial" panose="020B0604020202020204" pitchFamily="34" charset="0"/>
            </a:endParaRPr>
          </a:p>
          <a:p>
            <a:pPr marL="0" indent="0">
              <a:buNone/>
            </a:pPr>
            <a:endParaRPr lang="es-ES" sz="1600" dirty="0">
              <a:solidFill>
                <a:srgbClr val="002060"/>
              </a:solidFill>
              <a:latin typeface="Arial" panose="020B0604020202020204" pitchFamily="34" charset="0"/>
              <a:cs typeface="Arial" panose="020B0604020202020204" pitchFamily="34" charset="0"/>
            </a:endParaRPr>
          </a:p>
          <a:p>
            <a:pPr marL="0" indent="0">
              <a:buNone/>
            </a:pPr>
            <a:endParaRPr lang="es-ES" sz="1600" dirty="0">
              <a:solidFill>
                <a:srgbClr val="002060"/>
              </a:solidFill>
              <a:latin typeface="Arial" panose="020B0604020202020204" pitchFamily="34" charset="0"/>
              <a:cs typeface="Arial" panose="020B0604020202020204" pitchFamily="34" charset="0"/>
            </a:endParaRPr>
          </a:p>
          <a:p>
            <a:pPr marL="0" indent="0">
              <a:buNone/>
            </a:pPr>
            <a:endParaRPr lang="es-ES" sz="1600" dirty="0">
              <a:solidFill>
                <a:srgbClr val="002060"/>
              </a:solidFill>
              <a:latin typeface="Arial" panose="020B0604020202020204" pitchFamily="34" charset="0"/>
              <a:cs typeface="Arial" panose="020B0604020202020204" pitchFamily="34" charset="0"/>
            </a:endParaRPr>
          </a:p>
          <a:p>
            <a:pPr marL="0" indent="0">
              <a:buNone/>
            </a:pPr>
            <a:r>
              <a:rPr lang="es-ES" sz="1600" dirty="0">
                <a:solidFill>
                  <a:srgbClr val="002060"/>
                </a:solidFill>
                <a:latin typeface="Arial" panose="020B0604020202020204" pitchFamily="34" charset="0"/>
                <a:cs typeface="Arial" panose="020B0604020202020204" pitchFamily="34" charset="0"/>
              </a:rPr>
              <a:t>El código se agrega automáticamente</a:t>
            </a:r>
          </a:p>
          <a:p>
            <a:pPr marL="0" indent="0">
              <a:buNone/>
            </a:pPr>
            <a:endParaRPr lang="es-ES" sz="1600" dirty="0">
              <a:solidFill>
                <a:srgbClr val="002060"/>
              </a:solidFill>
              <a:latin typeface="Arial" panose="020B0604020202020204" pitchFamily="34" charset="0"/>
              <a:cs typeface="Arial" panose="020B0604020202020204" pitchFamily="34" charset="0"/>
            </a:endParaRPr>
          </a:p>
          <a:p>
            <a:pPr marL="0" indent="0" algn="ctr">
              <a:buNone/>
            </a:pPr>
            <a:r>
              <a:rPr lang="es-ES" sz="1600" b="1" dirty="0">
                <a:solidFill>
                  <a:srgbClr val="002060"/>
                </a:solidFill>
                <a:latin typeface="Arial" panose="020B0604020202020204" pitchFamily="34" charset="0"/>
                <a:cs typeface="Arial" panose="020B0604020202020204" pitchFamily="34" charset="0"/>
              </a:rPr>
              <a:t> ACTUALIZAR PARÁMETROS </a:t>
            </a:r>
          </a:p>
          <a:p>
            <a:pPr marL="0" indent="0">
              <a:buNone/>
            </a:pPr>
            <a:r>
              <a:rPr lang="es-ES" sz="1600" dirty="0">
                <a:solidFill>
                  <a:srgbClr val="002060"/>
                </a:solidFill>
                <a:latin typeface="Arial" panose="020B0604020202020204" pitchFamily="34" charset="0"/>
                <a:cs typeface="Arial" panose="020B0604020202020204" pitchFamily="34" charset="0"/>
              </a:rPr>
              <a:t>Cuando intente actualizar hay Parámetros en específicos que no podrá actualizarlos que son:</a:t>
            </a:r>
          </a:p>
          <a:p>
            <a:pPr marL="0" indent="0">
              <a:buNone/>
            </a:pPr>
            <a:r>
              <a:rPr lang="es-ES" sz="1600" dirty="0">
                <a:solidFill>
                  <a:srgbClr val="002060"/>
                </a:solidFill>
                <a:latin typeface="Arial" panose="020B0604020202020204" pitchFamily="34" charset="0"/>
                <a:cs typeface="Arial" panose="020B0604020202020204" pitchFamily="34" charset="0"/>
              </a:rPr>
              <a:t>Los Combo Box  (Caja Combo)</a:t>
            </a:r>
          </a:p>
          <a:p>
            <a:pPr marL="0" indent="0">
              <a:buNone/>
            </a:pPr>
            <a:endParaRPr lang="es-ES" sz="1600" dirty="0">
              <a:solidFill>
                <a:srgbClr val="002060"/>
              </a:solidFill>
              <a:latin typeface="Arial" panose="020B0604020202020204" pitchFamily="34" charset="0"/>
              <a:cs typeface="Arial" panose="020B0604020202020204" pitchFamily="34" charset="0"/>
            </a:endParaRPr>
          </a:p>
          <a:p>
            <a:pPr marL="0" indent="0">
              <a:buNone/>
            </a:pPr>
            <a:r>
              <a:rPr lang="es-ES" sz="1600" dirty="0">
                <a:solidFill>
                  <a:srgbClr val="002060"/>
                </a:solidFill>
                <a:latin typeface="Arial" panose="020B0604020202020204" pitchFamily="34" charset="0"/>
                <a:cs typeface="Arial" panose="020B0604020202020204" pitchFamily="34" charset="0"/>
              </a:rPr>
              <a:t>Los códigos de cada entidad </a:t>
            </a:r>
            <a:endParaRPr lang="es-ES" sz="1600" dirty="0"/>
          </a:p>
          <a:p>
            <a:pPr marL="0" indent="0">
              <a:buNone/>
            </a:pPr>
            <a:r>
              <a:rPr lang="es-ES" sz="1600" dirty="0">
                <a:solidFill>
                  <a:srgbClr val="002060"/>
                </a:solidFill>
                <a:latin typeface="Arial" panose="020B0604020202020204" pitchFamily="34" charset="0"/>
                <a:cs typeface="Arial" panose="020B0604020202020204" pitchFamily="34" charset="0"/>
              </a:rPr>
              <a:t>De lo contrario todos los demás parámetros si se podrán modificar </a:t>
            </a:r>
            <a:endParaRPr lang="es-GT" sz="1600" dirty="0">
              <a:solidFill>
                <a:srgbClr val="002060"/>
              </a:solidFill>
              <a:latin typeface="Arial" panose="020B0604020202020204" pitchFamily="34" charset="0"/>
              <a:cs typeface="Arial" panose="020B0604020202020204" pitchFamily="34" charset="0"/>
            </a:endParaRPr>
          </a:p>
          <a:p>
            <a:pPr marL="0" indent="0">
              <a:buNone/>
            </a:pPr>
            <a:endParaRPr lang="es-GT" sz="1600" dirty="0">
              <a:solidFill>
                <a:srgbClr val="002060"/>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1367637" y="2003506"/>
            <a:ext cx="4486901" cy="1438476"/>
          </a:xfrm>
          <a:prstGeom prst="rect">
            <a:avLst/>
          </a:prstGeom>
        </p:spPr>
      </p:pic>
      <p:pic>
        <p:nvPicPr>
          <p:cNvPr id="6" name="Imagen 5"/>
          <p:cNvPicPr>
            <a:picLocks noChangeAspect="1"/>
          </p:cNvPicPr>
          <p:nvPr/>
        </p:nvPicPr>
        <p:blipFill>
          <a:blip r:embed="rId3"/>
          <a:stretch>
            <a:fillRect/>
          </a:stretch>
        </p:blipFill>
        <p:spPr>
          <a:xfrm>
            <a:off x="1367637" y="3797161"/>
            <a:ext cx="6496957" cy="304843"/>
          </a:xfrm>
          <a:prstGeom prst="rect">
            <a:avLst/>
          </a:prstGeom>
        </p:spPr>
      </p:pic>
      <p:pic>
        <p:nvPicPr>
          <p:cNvPr id="7" name="Imagen 6"/>
          <p:cNvPicPr>
            <a:picLocks noChangeAspect="1"/>
          </p:cNvPicPr>
          <p:nvPr/>
        </p:nvPicPr>
        <p:blipFill>
          <a:blip r:embed="rId4"/>
          <a:stretch>
            <a:fillRect/>
          </a:stretch>
        </p:blipFill>
        <p:spPr>
          <a:xfrm>
            <a:off x="4245047" y="4966637"/>
            <a:ext cx="2095792" cy="428685"/>
          </a:xfrm>
          <a:prstGeom prst="rect">
            <a:avLst/>
          </a:prstGeom>
        </p:spPr>
      </p:pic>
      <p:pic>
        <p:nvPicPr>
          <p:cNvPr id="8" name="Imagen 7"/>
          <p:cNvPicPr>
            <a:picLocks noChangeAspect="1"/>
          </p:cNvPicPr>
          <p:nvPr/>
        </p:nvPicPr>
        <p:blipFill>
          <a:blip r:embed="rId5"/>
          <a:stretch>
            <a:fillRect/>
          </a:stretch>
        </p:blipFill>
        <p:spPr>
          <a:xfrm>
            <a:off x="4245047" y="5626659"/>
            <a:ext cx="2476846" cy="333422"/>
          </a:xfrm>
          <a:prstGeom prst="rect">
            <a:avLst/>
          </a:prstGeom>
        </p:spPr>
      </p:pic>
    </p:spTree>
    <p:extLst>
      <p:ext uri="{BB962C8B-B14F-4D97-AF65-F5344CB8AC3E}">
        <p14:creationId xmlns:p14="http://schemas.microsoft.com/office/powerpoint/2010/main" val="150897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84227" y="1296784"/>
            <a:ext cx="2155402" cy="3751204"/>
          </a:xfrm>
        </p:spPr>
        <p:txBody>
          <a:bodyPr>
            <a:noAutofit/>
          </a:bodyPr>
          <a:lstStyle/>
          <a:p>
            <a:r>
              <a:rPr lang="en-US" sz="31000" dirty="0"/>
              <a:t>?</a:t>
            </a:r>
            <a:endParaRPr lang="es-GT" sz="31000" dirty="0"/>
          </a:p>
        </p:txBody>
      </p:sp>
    </p:spTree>
    <p:extLst>
      <p:ext uri="{BB962C8B-B14F-4D97-AF65-F5344CB8AC3E}">
        <p14:creationId xmlns:p14="http://schemas.microsoft.com/office/powerpoint/2010/main" val="133058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8135" y="55405"/>
            <a:ext cx="10178322" cy="1492132"/>
          </a:xfrm>
        </p:spPr>
        <p:txBody>
          <a:bodyPr>
            <a:normAutofit/>
          </a:bodyPr>
          <a:lstStyle/>
          <a:p>
            <a:pPr algn="ctr"/>
            <a:r>
              <a:rPr lang="en-US" sz="3600" dirty="0"/>
              <a:t>	Distribucion de Programa</a:t>
            </a:r>
            <a:br>
              <a:rPr lang="en-US" sz="3600" dirty="0"/>
            </a:br>
            <a:endParaRPr lang="es-GT" sz="3600" dirty="0"/>
          </a:p>
        </p:txBody>
      </p:sp>
      <p:sp>
        <p:nvSpPr>
          <p:cNvPr id="4" name="Rectángulo 3"/>
          <p:cNvSpPr/>
          <p:nvPr/>
        </p:nvSpPr>
        <p:spPr>
          <a:xfrm>
            <a:off x="1042716" y="3368935"/>
            <a:ext cx="993030" cy="38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8" name="Marcador de contenido 7"/>
          <p:cNvSpPr>
            <a:spLocks noGrp="1"/>
          </p:cNvSpPr>
          <p:nvPr>
            <p:ph idx="1"/>
          </p:nvPr>
        </p:nvSpPr>
        <p:spPr>
          <a:xfrm>
            <a:off x="7203747" y="1237252"/>
            <a:ext cx="1137818" cy="55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marL="0" indent="0" algn="ctr">
              <a:buNone/>
            </a:pPr>
            <a:r>
              <a:rPr lang="en-US" b="1" dirty="0"/>
              <a:t>Empresas</a:t>
            </a:r>
          </a:p>
        </p:txBody>
      </p:sp>
      <p:sp>
        <p:nvSpPr>
          <p:cNvPr id="9" name="Marcador de contenido 7"/>
          <p:cNvSpPr txBox="1">
            <a:spLocks/>
          </p:cNvSpPr>
          <p:nvPr/>
        </p:nvSpPr>
        <p:spPr>
          <a:xfrm>
            <a:off x="7258042" y="2833979"/>
            <a:ext cx="1260316" cy="67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lt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lt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lt1"/>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lt1"/>
                </a:solidFill>
                <a:latin typeface="+mn-lt"/>
                <a:ea typeface="+mn-ea"/>
                <a:cs typeface="+mn-cs"/>
              </a:defRPr>
            </a:lvl9pPr>
          </a:lstStyle>
          <a:p>
            <a:pPr marL="0" indent="0" algn="ctr">
              <a:buFont typeface="Arial" panose="020B0604020202020204" pitchFamily="34" charset="0"/>
              <a:buNone/>
            </a:pPr>
            <a:r>
              <a:rPr lang="en-US" dirty="0"/>
              <a:t>Tipo Empleado</a:t>
            </a:r>
          </a:p>
        </p:txBody>
      </p:sp>
      <p:sp>
        <p:nvSpPr>
          <p:cNvPr id="10" name="Marcador de contenido 7"/>
          <p:cNvSpPr txBox="1">
            <a:spLocks/>
          </p:cNvSpPr>
          <p:nvPr/>
        </p:nvSpPr>
        <p:spPr>
          <a:xfrm>
            <a:off x="7258042" y="4105491"/>
            <a:ext cx="1260316" cy="71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lt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lt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lt1"/>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lt1"/>
                </a:solidFill>
                <a:latin typeface="+mn-lt"/>
                <a:ea typeface="+mn-ea"/>
                <a:cs typeface="+mn-cs"/>
              </a:defRPr>
            </a:lvl9pPr>
          </a:lstStyle>
          <a:p>
            <a:pPr marL="0" indent="0" algn="ctr">
              <a:buFont typeface="Arial" panose="020B0604020202020204" pitchFamily="34" charset="0"/>
              <a:buNone/>
            </a:pPr>
            <a:r>
              <a:rPr lang="en-US" dirty="0"/>
              <a:t>Tipo</a:t>
            </a:r>
          </a:p>
          <a:p>
            <a:pPr marL="0" indent="0" algn="ctr">
              <a:buFont typeface="Arial" panose="020B0604020202020204" pitchFamily="34" charset="0"/>
              <a:buNone/>
            </a:pPr>
            <a:r>
              <a:rPr lang="en-US" dirty="0"/>
              <a:t>Plato</a:t>
            </a:r>
          </a:p>
        </p:txBody>
      </p:sp>
      <p:sp>
        <p:nvSpPr>
          <p:cNvPr id="11" name="Marcador de contenido 7"/>
          <p:cNvSpPr txBox="1">
            <a:spLocks/>
          </p:cNvSpPr>
          <p:nvPr/>
        </p:nvSpPr>
        <p:spPr>
          <a:xfrm>
            <a:off x="7260985" y="5426464"/>
            <a:ext cx="1257373" cy="55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lt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lt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lt1"/>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lt1"/>
                </a:solidFill>
                <a:latin typeface="+mn-lt"/>
                <a:ea typeface="+mn-ea"/>
                <a:cs typeface="+mn-cs"/>
              </a:defRPr>
            </a:lvl9pPr>
          </a:lstStyle>
          <a:p>
            <a:pPr marL="0" indent="0" algn="ctr">
              <a:buFont typeface="Arial" panose="020B0604020202020204" pitchFamily="34" charset="0"/>
              <a:buNone/>
            </a:pPr>
            <a:r>
              <a:rPr lang="en-US" dirty="0"/>
              <a:t>Productos</a:t>
            </a:r>
          </a:p>
        </p:txBody>
      </p:sp>
      <p:sp>
        <p:nvSpPr>
          <p:cNvPr id="12" name="Rectángulo 11"/>
          <p:cNvSpPr/>
          <p:nvPr/>
        </p:nvSpPr>
        <p:spPr>
          <a:xfrm>
            <a:off x="5266257" y="1290523"/>
            <a:ext cx="1083523" cy="45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Modulos</a:t>
            </a:r>
          </a:p>
        </p:txBody>
      </p:sp>
      <p:sp>
        <p:nvSpPr>
          <p:cNvPr id="13" name="Rectángulo 12"/>
          <p:cNvSpPr/>
          <p:nvPr/>
        </p:nvSpPr>
        <p:spPr>
          <a:xfrm>
            <a:off x="9069886" y="1446437"/>
            <a:ext cx="1328709" cy="42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Presupuesto</a:t>
            </a:r>
          </a:p>
        </p:txBody>
      </p:sp>
      <p:sp>
        <p:nvSpPr>
          <p:cNvPr id="14" name="Rectángulo 13"/>
          <p:cNvSpPr/>
          <p:nvPr/>
        </p:nvSpPr>
        <p:spPr>
          <a:xfrm>
            <a:off x="9069885" y="784554"/>
            <a:ext cx="1328709" cy="544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Servicios</a:t>
            </a:r>
          </a:p>
        </p:txBody>
      </p:sp>
      <p:sp>
        <p:nvSpPr>
          <p:cNvPr id="17" name="Rectángulo 16"/>
          <p:cNvSpPr/>
          <p:nvPr/>
        </p:nvSpPr>
        <p:spPr>
          <a:xfrm>
            <a:off x="2464009" y="3368935"/>
            <a:ext cx="1101314" cy="38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Uniones</a:t>
            </a:r>
          </a:p>
        </p:txBody>
      </p:sp>
      <p:sp>
        <p:nvSpPr>
          <p:cNvPr id="18" name="Rectángulo 17"/>
          <p:cNvSpPr/>
          <p:nvPr/>
        </p:nvSpPr>
        <p:spPr>
          <a:xfrm>
            <a:off x="2620420" y="5580192"/>
            <a:ext cx="1094874" cy="42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
        <p:nvSpPr>
          <p:cNvPr id="19" name="Rectángulo 18"/>
          <p:cNvSpPr/>
          <p:nvPr/>
        </p:nvSpPr>
        <p:spPr>
          <a:xfrm>
            <a:off x="9198857" y="2845595"/>
            <a:ext cx="1277367" cy="650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Empleado</a:t>
            </a:r>
          </a:p>
        </p:txBody>
      </p:sp>
      <p:sp>
        <p:nvSpPr>
          <p:cNvPr id="20" name="Rectángulo 19"/>
          <p:cNvSpPr/>
          <p:nvPr/>
        </p:nvSpPr>
        <p:spPr>
          <a:xfrm>
            <a:off x="9117438" y="4105491"/>
            <a:ext cx="1281156" cy="71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Plato</a:t>
            </a:r>
          </a:p>
        </p:txBody>
      </p:sp>
      <p:sp>
        <p:nvSpPr>
          <p:cNvPr id="22" name="Marcador de contenido 7"/>
          <p:cNvSpPr txBox="1">
            <a:spLocks/>
          </p:cNvSpPr>
          <p:nvPr/>
        </p:nvSpPr>
        <p:spPr>
          <a:xfrm>
            <a:off x="4187005" y="3342866"/>
            <a:ext cx="1254901" cy="455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lt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lt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lt1"/>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lt1"/>
                </a:solidFill>
                <a:latin typeface="+mn-lt"/>
                <a:ea typeface="+mn-ea"/>
                <a:cs typeface="+mn-cs"/>
              </a:defRPr>
            </a:lvl9pPr>
          </a:lstStyle>
          <a:p>
            <a:pPr marL="0" indent="0" algn="ctr">
              <a:buFont typeface="Arial" panose="020B0604020202020204" pitchFamily="34" charset="0"/>
              <a:buNone/>
            </a:pPr>
            <a:r>
              <a:rPr lang="en-US" dirty="0" err="1"/>
              <a:t>SerhasPla</a:t>
            </a:r>
            <a:endParaRPr lang="en-US" dirty="0"/>
          </a:p>
        </p:txBody>
      </p:sp>
      <p:sp>
        <p:nvSpPr>
          <p:cNvPr id="23" name="Marcador de contenido 7"/>
          <p:cNvSpPr txBox="1">
            <a:spLocks/>
          </p:cNvSpPr>
          <p:nvPr/>
        </p:nvSpPr>
        <p:spPr>
          <a:xfrm>
            <a:off x="4729951" y="2641028"/>
            <a:ext cx="1378230" cy="409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lt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lt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lt1"/>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lt1"/>
                </a:solidFill>
                <a:latin typeface="+mn-lt"/>
                <a:ea typeface="+mn-ea"/>
                <a:cs typeface="+mn-cs"/>
              </a:defRPr>
            </a:lvl9pPr>
          </a:lstStyle>
          <a:p>
            <a:pPr marL="0" indent="0" algn="ctr">
              <a:buNone/>
            </a:pPr>
            <a:r>
              <a:rPr lang="en-US" dirty="0" err="1"/>
              <a:t>SerhasEmp</a:t>
            </a:r>
            <a:endParaRPr lang="en-US" dirty="0"/>
          </a:p>
        </p:txBody>
      </p:sp>
      <p:sp>
        <p:nvSpPr>
          <p:cNvPr id="24" name="Marcador de contenido 7"/>
          <p:cNvSpPr txBox="1">
            <a:spLocks/>
          </p:cNvSpPr>
          <p:nvPr/>
        </p:nvSpPr>
        <p:spPr>
          <a:xfrm>
            <a:off x="4777732" y="4068311"/>
            <a:ext cx="1282668" cy="418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lt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lt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lt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lt1"/>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lt1"/>
                </a:solidFill>
                <a:latin typeface="+mn-lt"/>
                <a:ea typeface="+mn-ea"/>
                <a:cs typeface="+mn-cs"/>
              </a:defRPr>
            </a:lvl9pPr>
          </a:lstStyle>
          <a:p>
            <a:pPr marL="0" indent="0" algn="ctr">
              <a:buFont typeface="Arial" panose="020B0604020202020204" pitchFamily="34" charset="0"/>
              <a:buNone/>
            </a:pPr>
            <a:r>
              <a:rPr lang="en-US" dirty="0" err="1"/>
              <a:t>ProhasPla</a:t>
            </a:r>
            <a:endParaRPr lang="en-US" dirty="0"/>
          </a:p>
        </p:txBody>
      </p:sp>
      <p:sp>
        <p:nvSpPr>
          <p:cNvPr id="25" name="Rectángulo 24"/>
          <p:cNvSpPr/>
          <p:nvPr/>
        </p:nvSpPr>
        <p:spPr>
          <a:xfrm>
            <a:off x="4661298" y="5457370"/>
            <a:ext cx="1504813"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Datos </a:t>
            </a:r>
          </a:p>
          <a:p>
            <a:pPr algn="ctr"/>
            <a:r>
              <a:rPr lang="en-US" dirty="0"/>
              <a:t>Programador</a:t>
            </a:r>
          </a:p>
        </p:txBody>
      </p:sp>
      <p:sp>
        <p:nvSpPr>
          <p:cNvPr id="34" name="Rectángulo 33"/>
          <p:cNvSpPr/>
          <p:nvPr/>
        </p:nvSpPr>
        <p:spPr>
          <a:xfrm>
            <a:off x="9069885" y="2083730"/>
            <a:ext cx="1328710" cy="427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Reporte</a:t>
            </a:r>
          </a:p>
        </p:txBody>
      </p:sp>
      <p:sp>
        <p:nvSpPr>
          <p:cNvPr id="37" name="Rectángulo 36"/>
          <p:cNvSpPr/>
          <p:nvPr/>
        </p:nvSpPr>
        <p:spPr>
          <a:xfrm>
            <a:off x="10751873" y="1458220"/>
            <a:ext cx="1094874" cy="42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Reporte</a:t>
            </a:r>
          </a:p>
        </p:txBody>
      </p:sp>
      <p:sp>
        <p:nvSpPr>
          <p:cNvPr id="43" name="Rectángulo 42"/>
          <p:cNvSpPr/>
          <p:nvPr/>
        </p:nvSpPr>
        <p:spPr>
          <a:xfrm>
            <a:off x="10759020" y="799798"/>
            <a:ext cx="1094874" cy="572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Reporte</a:t>
            </a:r>
          </a:p>
        </p:txBody>
      </p:sp>
      <p:cxnSp>
        <p:nvCxnSpPr>
          <p:cNvPr id="51" name="Conector angular 50"/>
          <p:cNvCxnSpPr>
            <a:stCxn id="4" idx="3"/>
            <a:endCxn id="12" idx="1"/>
          </p:cNvCxnSpPr>
          <p:nvPr/>
        </p:nvCxnSpPr>
        <p:spPr>
          <a:xfrm flipV="1">
            <a:off x="2035746" y="1516675"/>
            <a:ext cx="3230511" cy="2047190"/>
          </a:xfrm>
          <a:prstGeom prst="bentConnector3">
            <a:avLst>
              <a:gd name="adj1" fmla="val 8660"/>
            </a:avLst>
          </a:prstGeom>
        </p:spPr>
        <p:style>
          <a:lnRef idx="3">
            <a:schemeClr val="dk1"/>
          </a:lnRef>
          <a:fillRef idx="0">
            <a:schemeClr val="dk1"/>
          </a:fillRef>
          <a:effectRef idx="2">
            <a:schemeClr val="dk1"/>
          </a:effectRef>
          <a:fontRef idx="minor">
            <a:schemeClr val="tx1"/>
          </a:fontRef>
        </p:style>
      </p:cxnSp>
      <p:cxnSp>
        <p:nvCxnSpPr>
          <p:cNvPr id="55" name="Conector angular 54"/>
          <p:cNvCxnSpPr>
            <a:stCxn id="4" idx="3"/>
            <a:endCxn id="18" idx="1"/>
          </p:cNvCxnSpPr>
          <p:nvPr/>
        </p:nvCxnSpPr>
        <p:spPr>
          <a:xfrm>
            <a:off x="2035746" y="3563865"/>
            <a:ext cx="584674" cy="2230389"/>
          </a:xfrm>
          <a:prstGeom prst="bentConnector3">
            <a:avLst/>
          </a:prstGeom>
        </p:spPr>
        <p:style>
          <a:lnRef idx="3">
            <a:schemeClr val="dk1"/>
          </a:lnRef>
          <a:fillRef idx="0">
            <a:schemeClr val="dk1"/>
          </a:fillRef>
          <a:effectRef idx="2">
            <a:schemeClr val="dk1"/>
          </a:effectRef>
          <a:fontRef idx="minor">
            <a:schemeClr val="tx1"/>
          </a:fontRef>
        </p:style>
      </p:cxnSp>
      <p:cxnSp>
        <p:nvCxnSpPr>
          <p:cNvPr id="58" name="Conector recto 57"/>
          <p:cNvCxnSpPr>
            <a:stCxn id="4" idx="3"/>
            <a:endCxn id="17" idx="1"/>
          </p:cNvCxnSpPr>
          <p:nvPr/>
        </p:nvCxnSpPr>
        <p:spPr>
          <a:xfrm>
            <a:off x="2035746" y="3563865"/>
            <a:ext cx="428263" cy="0"/>
          </a:xfrm>
          <a:prstGeom prst="line">
            <a:avLst/>
          </a:prstGeom>
        </p:spPr>
        <p:style>
          <a:lnRef idx="3">
            <a:schemeClr val="dk1"/>
          </a:lnRef>
          <a:fillRef idx="0">
            <a:schemeClr val="dk1"/>
          </a:fillRef>
          <a:effectRef idx="2">
            <a:schemeClr val="dk1"/>
          </a:effectRef>
          <a:fontRef idx="minor">
            <a:schemeClr val="tx1"/>
          </a:fontRef>
        </p:style>
      </p:cxnSp>
      <p:cxnSp>
        <p:nvCxnSpPr>
          <p:cNvPr id="60" name="Conector angular 59"/>
          <p:cNvCxnSpPr>
            <a:stCxn id="17" idx="3"/>
            <a:endCxn id="23" idx="1"/>
          </p:cNvCxnSpPr>
          <p:nvPr/>
        </p:nvCxnSpPr>
        <p:spPr>
          <a:xfrm flipV="1">
            <a:off x="3565323" y="2845595"/>
            <a:ext cx="1164628" cy="718270"/>
          </a:xfrm>
          <a:prstGeom prst="bentConnector3">
            <a:avLst>
              <a:gd name="adj1" fmla="val 20041"/>
            </a:avLst>
          </a:prstGeom>
        </p:spPr>
        <p:style>
          <a:lnRef idx="3">
            <a:schemeClr val="dk1"/>
          </a:lnRef>
          <a:fillRef idx="0">
            <a:schemeClr val="dk1"/>
          </a:fillRef>
          <a:effectRef idx="2">
            <a:schemeClr val="dk1"/>
          </a:effectRef>
          <a:fontRef idx="minor">
            <a:schemeClr val="tx1"/>
          </a:fontRef>
        </p:style>
      </p:cxnSp>
      <p:cxnSp>
        <p:nvCxnSpPr>
          <p:cNvPr id="64" name="Conector angular 63"/>
          <p:cNvCxnSpPr>
            <a:stCxn id="17" idx="3"/>
            <a:endCxn id="24" idx="1"/>
          </p:cNvCxnSpPr>
          <p:nvPr/>
        </p:nvCxnSpPr>
        <p:spPr>
          <a:xfrm>
            <a:off x="3565323" y="3563865"/>
            <a:ext cx="1212409" cy="713477"/>
          </a:xfrm>
          <a:prstGeom prst="bentConnector3">
            <a:avLst>
              <a:gd name="adj1" fmla="val 19237"/>
            </a:avLst>
          </a:prstGeom>
        </p:spPr>
        <p:style>
          <a:lnRef idx="3">
            <a:schemeClr val="dk1"/>
          </a:lnRef>
          <a:fillRef idx="0">
            <a:schemeClr val="dk1"/>
          </a:fillRef>
          <a:effectRef idx="2">
            <a:schemeClr val="dk1"/>
          </a:effectRef>
          <a:fontRef idx="minor">
            <a:schemeClr val="tx1"/>
          </a:fontRef>
        </p:style>
      </p:cxnSp>
      <p:cxnSp>
        <p:nvCxnSpPr>
          <p:cNvPr id="70" name="Conector recto 69"/>
          <p:cNvCxnSpPr>
            <a:stCxn id="17" idx="3"/>
            <a:endCxn id="22" idx="1"/>
          </p:cNvCxnSpPr>
          <p:nvPr/>
        </p:nvCxnSpPr>
        <p:spPr>
          <a:xfrm>
            <a:off x="3565323" y="3563865"/>
            <a:ext cx="621682" cy="6532"/>
          </a:xfrm>
          <a:prstGeom prst="line">
            <a:avLst/>
          </a:prstGeom>
        </p:spPr>
        <p:style>
          <a:lnRef idx="3">
            <a:schemeClr val="dk1"/>
          </a:lnRef>
          <a:fillRef idx="0">
            <a:schemeClr val="dk1"/>
          </a:fillRef>
          <a:effectRef idx="2">
            <a:schemeClr val="dk1"/>
          </a:effectRef>
          <a:fontRef idx="minor">
            <a:schemeClr val="tx1"/>
          </a:fontRef>
        </p:style>
      </p:cxnSp>
      <p:cxnSp>
        <p:nvCxnSpPr>
          <p:cNvPr id="73" name="Conector recto 72"/>
          <p:cNvCxnSpPr>
            <a:stCxn id="18" idx="3"/>
            <a:endCxn id="25" idx="1"/>
          </p:cNvCxnSpPr>
          <p:nvPr/>
        </p:nvCxnSpPr>
        <p:spPr>
          <a:xfrm>
            <a:off x="3715294" y="5794254"/>
            <a:ext cx="946004" cy="0"/>
          </a:xfrm>
          <a:prstGeom prst="line">
            <a:avLst/>
          </a:prstGeom>
        </p:spPr>
        <p:style>
          <a:lnRef idx="3">
            <a:schemeClr val="dk1"/>
          </a:lnRef>
          <a:fillRef idx="0">
            <a:schemeClr val="dk1"/>
          </a:fillRef>
          <a:effectRef idx="2">
            <a:schemeClr val="dk1"/>
          </a:effectRef>
          <a:fontRef idx="minor">
            <a:schemeClr val="tx1"/>
          </a:fontRef>
        </p:style>
      </p:cxnSp>
      <p:cxnSp>
        <p:nvCxnSpPr>
          <p:cNvPr id="76" name="Conector angular 75"/>
          <p:cNvCxnSpPr>
            <a:stCxn id="12" idx="3"/>
            <a:endCxn id="9" idx="1"/>
          </p:cNvCxnSpPr>
          <p:nvPr/>
        </p:nvCxnSpPr>
        <p:spPr>
          <a:xfrm>
            <a:off x="6349780" y="1516675"/>
            <a:ext cx="908262" cy="1652969"/>
          </a:xfrm>
          <a:prstGeom prst="bentConnector3">
            <a:avLst>
              <a:gd name="adj1" fmla="val 55299"/>
            </a:avLst>
          </a:prstGeom>
        </p:spPr>
        <p:style>
          <a:lnRef idx="3">
            <a:schemeClr val="dk1"/>
          </a:lnRef>
          <a:fillRef idx="0">
            <a:schemeClr val="dk1"/>
          </a:fillRef>
          <a:effectRef idx="2">
            <a:schemeClr val="dk1"/>
          </a:effectRef>
          <a:fontRef idx="minor">
            <a:schemeClr val="tx1"/>
          </a:fontRef>
        </p:style>
      </p:cxnSp>
      <p:cxnSp>
        <p:nvCxnSpPr>
          <p:cNvPr id="78" name="Conector angular 77"/>
          <p:cNvCxnSpPr>
            <a:stCxn id="12" idx="3"/>
            <a:endCxn id="10" idx="1"/>
          </p:cNvCxnSpPr>
          <p:nvPr/>
        </p:nvCxnSpPr>
        <p:spPr>
          <a:xfrm>
            <a:off x="6349780" y="1516675"/>
            <a:ext cx="908262" cy="2943924"/>
          </a:xfrm>
          <a:prstGeom prst="bentConnector3">
            <a:avLst>
              <a:gd name="adj1" fmla="val 55299"/>
            </a:avLst>
          </a:prstGeom>
        </p:spPr>
        <p:style>
          <a:lnRef idx="3">
            <a:schemeClr val="dk1"/>
          </a:lnRef>
          <a:fillRef idx="0">
            <a:schemeClr val="dk1"/>
          </a:fillRef>
          <a:effectRef idx="2">
            <a:schemeClr val="dk1"/>
          </a:effectRef>
          <a:fontRef idx="minor">
            <a:schemeClr val="tx1"/>
          </a:fontRef>
        </p:style>
      </p:cxnSp>
      <p:cxnSp>
        <p:nvCxnSpPr>
          <p:cNvPr id="83" name="Conector angular 82"/>
          <p:cNvCxnSpPr>
            <a:stCxn id="11" idx="1"/>
            <a:endCxn id="12" idx="3"/>
          </p:cNvCxnSpPr>
          <p:nvPr/>
        </p:nvCxnSpPr>
        <p:spPr>
          <a:xfrm rot="10800000">
            <a:off x="6349781" y="1516675"/>
            <a:ext cx="911205" cy="4185596"/>
          </a:xfrm>
          <a:prstGeom prst="bentConnector3">
            <a:avLst/>
          </a:prstGeom>
        </p:spPr>
        <p:style>
          <a:lnRef idx="3">
            <a:schemeClr val="dk1"/>
          </a:lnRef>
          <a:fillRef idx="0">
            <a:schemeClr val="dk1"/>
          </a:fillRef>
          <a:effectRef idx="2">
            <a:schemeClr val="dk1"/>
          </a:effectRef>
          <a:fontRef idx="minor">
            <a:schemeClr val="tx1"/>
          </a:fontRef>
        </p:style>
      </p:cxnSp>
      <p:cxnSp>
        <p:nvCxnSpPr>
          <p:cNvPr id="88" name="Conector recto 87"/>
          <p:cNvCxnSpPr>
            <a:stCxn id="12" idx="3"/>
            <a:endCxn id="8" idx="1"/>
          </p:cNvCxnSpPr>
          <p:nvPr/>
        </p:nvCxnSpPr>
        <p:spPr>
          <a:xfrm flipV="1">
            <a:off x="6349780" y="1513059"/>
            <a:ext cx="853967" cy="3616"/>
          </a:xfrm>
          <a:prstGeom prst="line">
            <a:avLst/>
          </a:prstGeom>
        </p:spPr>
        <p:style>
          <a:lnRef idx="3">
            <a:schemeClr val="dk1"/>
          </a:lnRef>
          <a:fillRef idx="0">
            <a:schemeClr val="dk1"/>
          </a:fillRef>
          <a:effectRef idx="2">
            <a:schemeClr val="dk1"/>
          </a:effectRef>
          <a:fontRef idx="minor">
            <a:schemeClr val="tx1"/>
          </a:fontRef>
        </p:style>
      </p:cxnSp>
      <p:cxnSp>
        <p:nvCxnSpPr>
          <p:cNvPr id="97" name="Conector angular 96"/>
          <p:cNvCxnSpPr>
            <a:endCxn id="14" idx="1"/>
          </p:cNvCxnSpPr>
          <p:nvPr/>
        </p:nvCxnSpPr>
        <p:spPr>
          <a:xfrm flipV="1">
            <a:off x="8341565" y="1056939"/>
            <a:ext cx="728320" cy="456119"/>
          </a:xfrm>
          <a:prstGeom prst="bentConnector3">
            <a:avLst>
              <a:gd name="adj1" fmla="val 46696"/>
            </a:avLst>
          </a:prstGeom>
        </p:spPr>
        <p:style>
          <a:lnRef idx="3">
            <a:schemeClr val="dk1"/>
          </a:lnRef>
          <a:fillRef idx="0">
            <a:schemeClr val="dk1"/>
          </a:fillRef>
          <a:effectRef idx="2">
            <a:schemeClr val="dk1"/>
          </a:effectRef>
          <a:fontRef idx="minor">
            <a:schemeClr val="tx1"/>
          </a:fontRef>
        </p:style>
      </p:cxnSp>
      <p:cxnSp>
        <p:nvCxnSpPr>
          <p:cNvPr id="101" name="Conector angular 100"/>
          <p:cNvCxnSpPr>
            <a:stCxn id="13" idx="1"/>
            <a:endCxn id="8" idx="3"/>
          </p:cNvCxnSpPr>
          <p:nvPr/>
        </p:nvCxnSpPr>
        <p:spPr>
          <a:xfrm rot="10800000">
            <a:off x="8341566" y="1513060"/>
            <a:ext cx="728321" cy="145127"/>
          </a:xfrm>
          <a:prstGeom prst="bentConnector3">
            <a:avLst>
              <a:gd name="adj1" fmla="val 59912"/>
            </a:avLst>
          </a:prstGeom>
        </p:spPr>
        <p:style>
          <a:lnRef idx="3">
            <a:schemeClr val="dk1"/>
          </a:lnRef>
          <a:fillRef idx="0">
            <a:schemeClr val="dk1"/>
          </a:fillRef>
          <a:effectRef idx="2">
            <a:schemeClr val="dk1"/>
          </a:effectRef>
          <a:fontRef idx="minor">
            <a:schemeClr val="tx1"/>
          </a:fontRef>
        </p:style>
      </p:cxnSp>
      <p:cxnSp>
        <p:nvCxnSpPr>
          <p:cNvPr id="104" name="Conector angular 103"/>
          <p:cNvCxnSpPr>
            <a:stCxn id="8" idx="2"/>
            <a:endCxn id="34" idx="1"/>
          </p:cNvCxnSpPr>
          <p:nvPr/>
        </p:nvCxnSpPr>
        <p:spPr>
          <a:xfrm rot="16200000" flipH="1">
            <a:off x="8166875" y="1394645"/>
            <a:ext cx="508791" cy="1297229"/>
          </a:xfrm>
          <a:prstGeom prst="bentConnector2">
            <a:avLst/>
          </a:prstGeom>
        </p:spPr>
        <p:style>
          <a:lnRef idx="3">
            <a:schemeClr val="dk1"/>
          </a:lnRef>
          <a:fillRef idx="0">
            <a:schemeClr val="dk1"/>
          </a:fillRef>
          <a:effectRef idx="2">
            <a:schemeClr val="dk1"/>
          </a:effectRef>
          <a:fontRef idx="minor">
            <a:schemeClr val="tx1"/>
          </a:fontRef>
        </p:style>
      </p:cxnSp>
      <p:cxnSp>
        <p:nvCxnSpPr>
          <p:cNvPr id="106" name="Conector recto 105"/>
          <p:cNvCxnSpPr>
            <a:stCxn id="9" idx="3"/>
            <a:endCxn id="19" idx="1"/>
          </p:cNvCxnSpPr>
          <p:nvPr/>
        </p:nvCxnSpPr>
        <p:spPr>
          <a:xfrm>
            <a:off x="8518358" y="3169644"/>
            <a:ext cx="680499" cy="1309"/>
          </a:xfrm>
          <a:prstGeom prst="line">
            <a:avLst/>
          </a:prstGeom>
        </p:spPr>
        <p:style>
          <a:lnRef idx="3">
            <a:schemeClr val="dk1"/>
          </a:lnRef>
          <a:fillRef idx="0">
            <a:schemeClr val="dk1"/>
          </a:fillRef>
          <a:effectRef idx="2">
            <a:schemeClr val="dk1"/>
          </a:effectRef>
          <a:fontRef idx="minor">
            <a:schemeClr val="tx1"/>
          </a:fontRef>
        </p:style>
      </p:cxnSp>
      <p:cxnSp>
        <p:nvCxnSpPr>
          <p:cNvPr id="109" name="Conector recto 108"/>
          <p:cNvCxnSpPr>
            <a:stCxn id="13" idx="3"/>
            <a:endCxn id="37" idx="1"/>
          </p:cNvCxnSpPr>
          <p:nvPr/>
        </p:nvCxnSpPr>
        <p:spPr>
          <a:xfrm>
            <a:off x="10398595" y="1658186"/>
            <a:ext cx="353278" cy="11783"/>
          </a:xfrm>
          <a:prstGeom prst="line">
            <a:avLst/>
          </a:prstGeom>
        </p:spPr>
        <p:style>
          <a:lnRef idx="3">
            <a:schemeClr val="dk1"/>
          </a:lnRef>
          <a:fillRef idx="0">
            <a:schemeClr val="dk1"/>
          </a:fillRef>
          <a:effectRef idx="2">
            <a:schemeClr val="dk1"/>
          </a:effectRef>
          <a:fontRef idx="minor">
            <a:schemeClr val="tx1"/>
          </a:fontRef>
        </p:style>
      </p:cxnSp>
      <p:cxnSp>
        <p:nvCxnSpPr>
          <p:cNvPr id="111" name="Conector recto 110"/>
          <p:cNvCxnSpPr>
            <a:stCxn id="10" idx="3"/>
            <a:endCxn id="20" idx="1"/>
          </p:cNvCxnSpPr>
          <p:nvPr/>
        </p:nvCxnSpPr>
        <p:spPr>
          <a:xfrm>
            <a:off x="8518358" y="4460599"/>
            <a:ext cx="599080" cy="0"/>
          </a:xfrm>
          <a:prstGeom prst="line">
            <a:avLst/>
          </a:prstGeom>
        </p:spPr>
        <p:style>
          <a:lnRef idx="3">
            <a:schemeClr val="dk1"/>
          </a:lnRef>
          <a:fillRef idx="0">
            <a:schemeClr val="dk1"/>
          </a:fillRef>
          <a:effectRef idx="2">
            <a:schemeClr val="dk1"/>
          </a:effectRef>
          <a:fontRef idx="minor">
            <a:schemeClr val="tx1"/>
          </a:fontRef>
        </p:style>
      </p:cxnSp>
      <p:cxnSp>
        <p:nvCxnSpPr>
          <p:cNvPr id="113" name="Conector recto 112"/>
          <p:cNvCxnSpPr/>
          <p:nvPr/>
        </p:nvCxnSpPr>
        <p:spPr>
          <a:xfrm>
            <a:off x="10398594" y="1097938"/>
            <a:ext cx="360426"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81204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sz="3600" dirty="0"/>
              <a:t>Datos</a:t>
            </a:r>
            <a:r>
              <a:rPr lang="es-ES" sz="5400" dirty="0"/>
              <a:t> </a:t>
            </a:r>
            <a:r>
              <a:rPr lang="es-ES" sz="3600" dirty="0"/>
              <a:t>del creador del proyecto y programas utilizados </a:t>
            </a:r>
            <a:br>
              <a:rPr lang="es-ES" sz="3600" dirty="0"/>
            </a:br>
            <a:endParaRPr lang="es-GT" sz="3600" dirty="0"/>
          </a:p>
        </p:txBody>
      </p:sp>
      <p:pic>
        <p:nvPicPr>
          <p:cNvPr id="4" name="Imagen 3"/>
          <p:cNvPicPr>
            <a:picLocks noChangeAspect="1"/>
          </p:cNvPicPr>
          <p:nvPr/>
        </p:nvPicPr>
        <p:blipFill rotWithShape="1">
          <a:blip r:embed="rId2"/>
          <a:srcRect t="7017"/>
          <a:stretch/>
        </p:blipFill>
        <p:spPr>
          <a:xfrm>
            <a:off x="5394538" y="2318374"/>
            <a:ext cx="5870125" cy="3886199"/>
          </a:xfrm>
          <a:prstGeom prst="rect">
            <a:avLst/>
          </a:prstGeom>
        </p:spPr>
      </p:pic>
      <p:pic>
        <p:nvPicPr>
          <p:cNvPr id="1026" name="Picture 2" descr="Que es NetBeans - Portafolio Netbea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955" y="1301932"/>
            <a:ext cx="2600445" cy="14302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YSQL, ¡¿MYSQQUÉ?! – Su Sys Adm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928" y="2593609"/>
            <a:ext cx="2165509" cy="10393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report no abre - NullPointerExcep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578" y="3943982"/>
            <a:ext cx="2165509" cy="12010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ner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3928" y="4652219"/>
            <a:ext cx="2046204" cy="180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1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de Botoneria</a:t>
            </a:r>
            <a:br>
              <a:rPr lang="en-US" sz="3600" dirty="0"/>
            </a:br>
            <a:endParaRPr lang="es-GT" sz="3600" dirty="0"/>
          </a:p>
        </p:txBody>
      </p:sp>
      <p:sp>
        <p:nvSpPr>
          <p:cNvPr id="7" name="Marcador de contenido 6"/>
          <p:cNvSpPr>
            <a:spLocks noGrp="1"/>
          </p:cNvSpPr>
          <p:nvPr>
            <p:ph idx="1"/>
          </p:nvPr>
        </p:nvSpPr>
        <p:spPr>
          <a:xfrm>
            <a:off x="1498129" y="1202383"/>
            <a:ext cx="7014015" cy="623235"/>
          </a:xfrm>
        </p:spPr>
        <p:txBody>
          <a:bodyPr>
            <a:noAutofit/>
          </a:bodyPr>
          <a:lstStyle/>
          <a:p>
            <a:pPr marL="0" indent="0" algn="just">
              <a:buNone/>
            </a:pPr>
            <a:r>
              <a:rPr lang="en-US" sz="1400" b="1" dirty="0">
                <a:solidFill>
                  <a:srgbClr val="002060"/>
                </a:solidFill>
                <a:latin typeface="Arial" panose="020B0604020202020204" pitchFamily="34" charset="0"/>
                <a:cs typeface="Arial" panose="020B0604020202020204" pitchFamily="34" charset="0"/>
              </a:rPr>
              <a:t>Boton Nuevo</a:t>
            </a:r>
          </a:p>
          <a:p>
            <a:pPr marL="0" indent="0" algn="just">
              <a:buNone/>
            </a:pPr>
            <a:r>
              <a:rPr lang="en-US" sz="1400" dirty="0">
                <a:solidFill>
                  <a:srgbClr val="002060"/>
                </a:solidFill>
                <a:latin typeface="Arial" panose="020B0604020202020204" pitchFamily="34" charset="0"/>
                <a:cs typeface="Arial" panose="020B0604020202020204" pitchFamily="34" charset="0"/>
              </a:rPr>
              <a:t>Al seleccionar el Boton de Nuevo cambiara a Guardar  al igual que el de Eliminar  que cambiara  a  Cancelar  y  se desactivaran  los Botones de  Editar  y  reporte  </a:t>
            </a:r>
          </a:p>
        </p:txBody>
      </p:sp>
      <p:pic>
        <p:nvPicPr>
          <p:cNvPr id="8" name="Imagen 7"/>
          <p:cNvPicPr>
            <a:picLocks noChangeAspect="1"/>
          </p:cNvPicPr>
          <p:nvPr/>
        </p:nvPicPr>
        <p:blipFill>
          <a:blip r:embed="rId2"/>
          <a:stretch>
            <a:fillRect/>
          </a:stretch>
        </p:blipFill>
        <p:spPr>
          <a:xfrm>
            <a:off x="2807642" y="2277010"/>
            <a:ext cx="6849431" cy="504895"/>
          </a:xfrm>
          <a:prstGeom prst="rect">
            <a:avLst/>
          </a:prstGeom>
        </p:spPr>
      </p:pic>
      <p:sp>
        <p:nvSpPr>
          <p:cNvPr id="9" name="Marcador de contenido 6"/>
          <p:cNvSpPr txBox="1">
            <a:spLocks/>
          </p:cNvSpPr>
          <p:nvPr/>
        </p:nvSpPr>
        <p:spPr>
          <a:xfrm>
            <a:off x="1570512" y="3645303"/>
            <a:ext cx="10178322" cy="129700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None/>
            </a:pPr>
            <a:r>
              <a:rPr lang="en-US" sz="1400" b="1" dirty="0">
                <a:solidFill>
                  <a:srgbClr val="002060"/>
                </a:solidFill>
              </a:rPr>
              <a:t>Boton Editar</a:t>
            </a:r>
          </a:p>
          <a:p>
            <a:pPr marL="0" indent="0" algn="just">
              <a:buNone/>
            </a:pPr>
            <a:r>
              <a:rPr lang="en-US" sz="1400" dirty="0">
                <a:solidFill>
                  <a:srgbClr val="002060"/>
                </a:solidFill>
              </a:rPr>
              <a:t>Antes de precionar el boton de Editar debe de seccionar un dato  para le perdimita realizer la accion , ya  selecionado el dato  y seleccionado el boton ,cambiaran los nombres el de </a:t>
            </a:r>
            <a:r>
              <a:rPr lang="en-US" sz="1400" dirty="0" err="1">
                <a:solidFill>
                  <a:srgbClr val="002060"/>
                </a:solidFill>
              </a:rPr>
              <a:t>editar</a:t>
            </a:r>
            <a:r>
              <a:rPr lang="en-US" sz="1400" dirty="0">
                <a:solidFill>
                  <a:srgbClr val="002060"/>
                </a:solidFill>
              </a:rPr>
              <a:t> cambiara </a:t>
            </a:r>
            <a:r>
              <a:rPr lang="en-US" sz="1400" dirty="0" err="1">
                <a:solidFill>
                  <a:srgbClr val="002060"/>
                </a:solidFill>
              </a:rPr>
              <a:t>actualizar</a:t>
            </a:r>
            <a:r>
              <a:rPr lang="en-US" sz="1400" dirty="0">
                <a:solidFill>
                  <a:srgbClr val="002060"/>
                </a:solidFill>
              </a:rPr>
              <a:t> y reporte a cancelar e igual manera que en se desactivaran los botones de Nuevo y Eliminar.</a:t>
            </a:r>
          </a:p>
        </p:txBody>
      </p:sp>
      <p:sp>
        <p:nvSpPr>
          <p:cNvPr id="10" name="Llamada de flecha a la derecha 9"/>
          <p:cNvSpPr/>
          <p:nvPr/>
        </p:nvSpPr>
        <p:spPr>
          <a:xfrm>
            <a:off x="1636294" y="2173586"/>
            <a:ext cx="1335505" cy="665078"/>
          </a:xfrm>
          <a:prstGeom prst="rightArrowCallout">
            <a:avLst>
              <a:gd name="adj1" fmla="val 21127"/>
              <a:gd name="adj2" fmla="val 27778"/>
              <a:gd name="adj3" fmla="val 25001"/>
              <a:gd name="adj4" fmla="val 7429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Guarda Datos </a:t>
            </a:r>
            <a:endParaRPr lang="es-GT" sz="1400" dirty="0"/>
          </a:p>
        </p:txBody>
      </p:sp>
      <p:sp>
        <p:nvSpPr>
          <p:cNvPr id="11" name="Llamada de flecha a la izquierda 10"/>
          <p:cNvSpPr/>
          <p:nvPr/>
        </p:nvSpPr>
        <p:spPr>
          <a:xfrm>
            <a:off x="9492916" y="2064097"/>
            <a:ext cx="1491916" cy="884056"/>
          </a:xfrm>
          <a:prstGeom prst="leftArrowCallout">
            <a:avLst>
              <a:gd name="adj1" fmla="val 25000"/>
              <a:gd name="adj2" fmla="val 25000"/>
              <a:gd name="adj3" fmla="val 25000"/>
              <a:gd name="adj4" fmla="val 7480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Cancela la </a:t>
            </a:r>
            <a:r>
              <a:rPr lang="es-GT" sz="1400" dirty="0"/>
              <a:t>acción Realizada</a:t>
            </a:r>
            <a:r>
              <a:rPr lang="en-US" sz="1400" dirty="0"/>
              <a:t>  </a:t>
            </a:r>
            <a:endParaRPr lang="es-GT" sz="1400" dirty="0"/>
          </a:p>
        </p:txBody>
      </p:sp>
      <p:pic>
        <p:nvPicPr>
          <p:cNvPr id="12" name="Imagen 11"/>
          <p:cNvPicPr>
            <a:picLocks noChangeAspect="1"/>
          </p:cNvPicPr>
          <p:nvPr/>
        </p:nvPicPr>
        <p:blipFill>
          <a:blip r:embed="rId3"/>
          <a:stretch>
            <a:fillRect/>
          </a:stretch>
        </p:blipFill>
        <p:spPr>
          <a:xfrm>
            <a:off x="2798116" y="5028584"/>
            <a:ext cx="6858957" cy="514422"/>
          </a:xfrm>
          <a:prstGeom prst="rect">
            <a:avLst/>
          </a:prstGeom>
        </p:spPr>
      </p:pic>
      <p:sp>
        <p:nvSpPr>
          <p:cNvPr id="14" name="Llamada de flecha a la derecha 13"/>
          <p:cNvSpPr/>
          <p:nvPr/>
        </p:nvSpPr>
        <p:spPr>
          <a:xfrm>
            <a:off x="1281755" y="4953256"/>
            <a:ext cx="1335505" cy="665078"/>
          </a:xfrm>
          <a:prstGeom prst="rightArrowCallout">
            <a:avLst>
              <a:gd name="adj1" fmla="val 21127"/>
              <a:gd name="adj2" fmla="val 27778"/>
              <a:gd name="adj3" fmla="val 25001"/>
              <a:gd name="adj4" fmla="val 7429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Boton</a:t>
            </a:r>
          </a:p>
          <a:p>
            <a:pPr algn="ctr"/>
            <a:r>
              <a:rPr lang="en-US" sz="1200" dirty="0"/>
              <a:t>Desactivado </a:t>
            </a:r>
            <a:endParaRPr lang="es-GT" sz="1200" dirty="0"/>
          </a:p>
        </p:txBody>
      </p:sp>
      <p:sp>
        <p:nvSpPr>
          <p:cNvPr id="15" name="Llamada de flecha a la izquierda 14"/>
          <p:cNvSpPr/>
          <p:nvPr/>
        </p:nvSpPr>
        <p:spPr>
          <a:xfrm>
            <a:off x="9801835" y="4867936"/>
            <a:ext cx="1330616" cy="736907"/>
          </a:xfrm>
          <a:prstGeom prst="leftArrowCallout">
            <a:avLst>
              <a:gd name="adj1" fmla="val 25000"/>
              <a:gd name="adj2" fmla="val 25000"/>
              <a:gd name="adj3" fmla="val 25000"/>
              <a:gd name="adj4" fmla="val 7480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Boton Desactivado</a:t>
            </a:r>
            <a:endParaRPr lang="es-GT" sz="1200" dirty="0"/>
          </a:p>
        </p:txBody>
      </p:sp>
      <p:sp>
        <p:nvSpPr>
          <p:cNvPr id="16" name="Llamada de flecha hacia arriba 15"/>
          <p:cNvSpPr/>
          <p:nvPr/>
        </p:nvSpPr>
        <p:spPr>
          <a:xfrm>
            <a:off x="5005137" y="2893592"/>
            <a:ext cx="938464" cy="92648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Boton Desactivado </a:t>
            </a:r>
            <a:endParaRPr lang="es-GT" sz="1100" dirty="0"/>
          </a:p>
        </p:txBody>
      </p:sp>
      <p:sp>
        <p:nvSpPr>
          <p:cNvPr id="18" name="Llamada de flecha hacia arriba 17"/>
          <p:cNvSpPr/>
          <p:nvPr/>
        </p:nvSpPr>
        <p:spPr>
          <a:xfrm>
            <a:off x="6966285" y="2855932"/>
            <a:ext cx="938464" cy="92648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Boton Desactivado </a:t>
            </a:r>
            <a:endParaRPr lang="es-GT" sz="1100" dirty="0"/>
          </a:p>
        </p:txBody>
      </p:sp>
      <p:sp>
        <p:nvSpPr>
          <p:cNvPr id="19" name="Llamada de flecha hacia arriba 18"/>
          <p:cNvSpPr/>
          <p:nvPr/>
        </p:nvSpPr>
        <p:spPr>
          <a:xfrm>
            <a:off x="5005137" y="5648843"/>
            <a:ext cx="938464" cy="92648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Actualiza</a:t>
            </a:r>
          </a:p>
          <a:p>
            <a:pPr algn="ctr"/>
            <a:r>
              <a:rPr lang="en-US" sz="1100" dirty="0"/>
              <a:t>Datos</a:t>
            </a:r>
            <a:endParaRPr lang="es-GT" sz="1100" dirty="0"/>
          </a:p>
        </p:txBody>
      </p:sp>
      <p:sp>
        <p:nvSpPr>
          <p:cNvPr id="20" name="Llamada de flecha hacia arriba 19"/>
          <p:cNvSpPr/>
          <p:nvPr/>
        </p:nvSpPr>
        <p:spPr>
          <a:xfrm>
            <a:off x="6966285" y="5643726"/>
            <a:ext cx="938464" cy="926486"/>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Cancela la accion  Realizada</a:t>
            </a:r>
            <a:endParaRPr lang="es-GT" sz="1100" dirty="0"/>
          </a:p>
        </p:txBody>
      </p:sp>
    </p:spTree>
    <p:extLst>
      <p:ext uri="{BB962C8B-B14F-4D97-AF65-F5344CB8AC3E}">
        <p14:creationId xmlns:p14="http://schemas.microsoft.com/office/powerpoint/2010/main" val="316254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de Botoneria</a:t>
            </a:r>
            <a:endParaRPr lang="es-GT" sz="3600" dirty="0"/>
          </a:p>
        </p:txBody>
      </p:sp>
      <p:sp>
        <p:nvSpPr>
          <p:cNvPr id="3" name="Marcador de contenido 2"/>
          <p:cNvSpPr>
            <a:spLocks noGrp="1"/>
          </p:cNvSpPr>
          <p:nvPr>
            <p:ph idx="1"/>
          </p:nvPr>
        </p:nvSpPr>
        <p:spPr>
          <a:xfrm>
            <a:off x="1251679" y="1419728"/>
            <a:ext cx="4607700" cy="5438272"/>
          </a:xfrm>
        </p:spPr>
        <p:txBody>
          <a:bodyPr>
            <a:normAutofit/>
          </a:bodyPr>
          <a:lstStyle/>
          <a:p>
            <a:pPr algn="just"/>
            <a:r>
              <a:rPr lang="en-US" sz="1400" b="1" dirty="0">
                <a:solidFill>
                  <a:srgbClr val="002060"/>
                </a:solidFill>
              </a:rPr>
              <a:t> Boton Eliminar</a:t>
            </a:r>
          </a:p>
          <a:p>
            <a:pPr marL="0" indent="0" algn="just">
              <a:buNone/>
            </a:pPr>
            <a:r>
              <a:rPr lang="en-US" sz="1400" dirty="0">
                <a:solidFill>
                  <a:srgbClr val="002060"/>
                </a:solidFill>
              </a:rPr>
              <a:t>Al precionar el boton Eliminar  </a:t>
            </a:r>
            <a:r>
              <a:rPr lang="es-ES" sz="1400" dirty="0">
                <a:solidFill>
                  <a:srgbClr val="002060"/>
                </a:solidFill>
              </a:rPr>
              <a:t>generará </a:t>
            </a:r>
            <a:r>
              <a:rPr lang="en-US" sz="1400" dirty="0">
                <a:solidFill>
                  <a:srgbClr val="002060"/>
                </a:solidFill>
              </a:rPr>
              <a:t>el siguiente  aviso  por no haber  seleccionado un dato de la table </a:t>
            </a:r>
          </a:p>
          <a:p>
            <a:pPr algn="just"/>
            <a:endParaRPr lang="en-US" sz="1400" dirty="0">
              <a:solidFill>
                <a:srgbClr val="002060"/>
              </a:solidFill>
            </a:endParaRPr>
          </a:p>
          <a:p>
            <a:pPr algn="just"/>
            <a:endParaRPr lang="en-US" sz="1400" dirty="0">
              <a:solidFill>
                <a:srgbClr val="002060"/>
              </a:solidFill>
            </a:endParaRPr>
          </a:p>
          <a:p>
            <a:pPr algn="just"/>
            <a:endParaRPr lang="en-US" sz="1400" dirty="0">
              <a:solidFill>
                <a:srgbClr val="002060"/>
              </a:solidFill>
            </a:endParaRPr>
          </a:p>
          <a:p>
            <a:pPr algn="just"/>
            <a:endParaRPr lang="en-US" sz="1400" dirty="0">
              <a:solidFill>
                <a:srgbClr val="002060"/>
              </a:solidFill>
            </a:endParaRPr>
          </a:p>
          <a:p>
            <a:pPr marL="0" indent="0" algn="just">
              <a:buNone/>
            </a:pPr>
            <a:r>
              <a:rPr lang="en-US" sz="1400" dirty="0">
                <a:solidFill>
                  <a:srgbClr val="002060"/>
                </a:solidFill>
              </a:rPr>
              <a:t>Ya seleccionado el dato  le preguntara  si esta seguro de </a:t>
            </a:r>
            <a:r>
              <a:rPr lang="en-US" sz="1400" dirty="0" err="1">
                <a:solidFill>
                  <a:srgbClr val="002060"/>
                </a:solidFill>
              </a:rPr>
              <a:t>eliminar</a:t>
            </a:r>
            <a:r>
              <a:rPr lang="en-US" sz="1400" dirty="0">
                <a:solidFill>
                  <a:srgbClr val="002060"/>
                </a:solidFill>
              </a:rPr>
              <a:t> el registro </a:t>
            </a:r>
          </a:p>
          <a:p>
            <a:pPr algn="just"/>
            <a:endParaRPr lang="en-US" sz="1400" dirty="0">
              <a:solidFill>
                <a:srgbClr val="002060"/>
              </a:solidFill>
            </a:endParaRPr>
          </a:p>
          <a:p>
            <a:pPr algn="just"/>
            <a:endParaRPr lang="en-US" sz="1400" dirty="0">
              <a:solidFill>
                <a:srgbClr val="002060"/>
              </a:solidFill>
            </a:endParaRPr>
          </a:p>
          <a:p>
            <a:pPr algn="just"/>
            <a:endParaRPr lang="en-US" sz="1400" dirty="0">
              <a:solidFill>
                <a:srgbClr val="002060"/>
              </a:solidFill>
            </a:endParaRPr>
          </a:p>
          <a:p>
            <a:pPr algn="just"/>
            <a:endParaRPr lang="en-US" sz="1400" dirty="0">
              <a:solidFill>
                <a:srgbClr val="002060"/>
              </a:solidFill>
            </a:endParaRPr>
          </a:p>
          <a:p>
            <a:pPr algn="just"/>
            <a:endParaRPr lang="en-US" sz="1400" dirty="0">
              <a:solidFill>
                <a:srgbClr val="002060"/>
              </a:solidFill>
            </a:endParaRPr>
          </a:p>
          <a:p>
            <a:pPr marL="0" indent="0" algn="just">
              <a:buNone/>
            </a:pPr>
            <a:r>
              <a:rPr lang="en-US" sz="1400" dirty="0">
                <a:solidFill>
                  <a:srgbClr val="002060"/>
                </a:solidFill>
              </a:rPr>
              <a:t>si  selecciona que Si  se eliminara  automaticamente pero  si  selecciona que  NO  le retornara   a lo anterior .</a:t>
            </a:r>
          </a:p>
        </p:txBody>
      </p:sp>
      <p:pic>
        <p:nvPicPr>
          <p:cNvPr id="4" name="Imagen 3"/>
          <p:cNvPicPr>
            <a:picLocks noChangeAspect="1"/>
          </p:cNvPicPr>
          <p:nvPr/>
        </p:nvPicPr>
        <p:blipFill>
          <a:blip r:embed="rId2"/>
          <a:stretch>
            <a:fillRect/>
          </a:stretch>
        </p:blipFill>
        <p:spPr>
          <a:xfrm>
            <a:off x="2231369" y="2334457"/>
            <a:ext cx="2508388" cy="1154805"/>
          </a:xfrm>
          <a:prstGeom prst="rect">
            <a:avLst/>
          </a:prstGeom>
        </p:spPr>
      </p:pic>
      <p:pic>
        <p:nvPicPr>
          <p:cNvPr id="5" name="Imagen 4"/>
          <p:cNvPicPr>
            <a:picLocks noChangeAspect="1"/>
          </p:cNvPicPr>
          <p:nvPr/>
        </p:nvPicPr>
        <p:blipFill>
          <a:blip r:embed="rId3"/>
          <a:stretch>
            <a:fillRect/>
          </a:stretch>
        </p:blipFill>
        <p:spPr>
          <a:xfrm>
            <a:off x="2231369" y="4315830"/>
            <a:ext cx="2648320" cy="1095528"/>
          </a:xfrm>
          <a:prstGeom prst="rect">
            <a:avLst/>
          </a:prstGeom>
        </p:spPr>
      </p:pic>
      <p:sp>
        <p:nvSpPr>
          <p:cNvPr id="6" name="Marcador de contenido 2"/>
          <p:cNvSpPr txBox="1">
            <a:spLocks/>
          </p:cNvSpPr>
          <p:nvPr/>
        </p:nvSpPr>
        <p:spPr>
          <a:xfrm>
            <a:off x="6340839" y="1502746"/>
            <a:ext cx="4607700" cy="9398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r>
              <a:rPr lang="en-US" sz="1400" b="1" dirty="0">
                <a:solidFill>
                  <a:srgbClr val="002060"/>
                </a:solidFill>
              </a:rPr>
              <a:t>Boton Reporte </a:t>
            </a:r>
          </a:p>
          <a:p>
            <a:pPr marL="0" indent="0" algn="just">
              <a:buNone/>
            </a:pPr>
            <a:r>
              <a:rPr lang="en-US" sz="1400" dirty="0">
                <a:solidFill>
                  <a:srgbClr val="002060"/>
                </a:solidFill>
              </a:rPr>
              <a:t>Al  precionar el boton de reporte   le abrira  un </a:t>
            </a:r>
            <a:r>
              <a:rPr lang="es-GT" sz="1400" dirty="0">
                <a:solidFill>
                  <a:srgbClr val="002060"/>
                </a:solidFill>
              </a:rPr>
              <a:t>informe </a:t>
            </a:r>
            <a:r>
              <a:rPr lang="en-US" sz="1400" dirty="0">
                <a:solidFill>
                  <a:srgbClr val="002060"/>
                </a:solidFill>
              </a:rPr>
              <a:t>, si la entidad cuenta con uno  </a:t>
            </a:r>
          </a:p>
          <a:p>
            <a:endParaRPr lang="en-US" sz="1100" dirty="0"/>
          </a:p>
        </p:txBody>
      </p:sp>
      <p:pic>
        <p:nvPicPr>
          <p:cNvPr id="7" name="Imagen 6"/>
          <p:cNvPicPr>
            <a:picLocks noChangeAspect="1"/>
          </p:cNvPicPr>
          <p:nvPr/>
        </p:nvPicPr>
        <p:blipFill>
          <a:blip r:embed="rId4"/>
          <a:stretch>
            <a:fillRect/>
          </a:stretch>
        </p:blipFill>
        <p:spPr>
          <a:xfrm>
            <a:off x="6839069" y="2618247"/>
            <a:ext cx="4120515" cy="3325353"/>
          </a:xfrm>
          <a:prstGeom prst="rect">
            <a:avLst/>
          </a:prstGeom>
        </p:spPr>
      </p:pic>
    </p:spTree>
    <p:extLst>
      <p:ext uri="{BB962C8B-B14F-4D97-AF65-F5344CB8AC3E}">
        <p14:creationId xmlns:p14="http://schemas.microsoft.com/office/powerpoint/2010/main" val="182568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3551" y="2560101"/>
            <a:ext cx="10178322" cy="1492132"/>
          </a:xfrm>
        </p:spPr>
        <p:txBody>
          <a:bodyPr>
            <a:normAutofit/>
          </a:bodyPr>
          <a:lstStyle/>
          <a:p>
            <a:pPr algn="ctr"/>
            <a:r>
              <a:rPr lang="en-US" sz="9600" dirty="0"/>
              <a:t>Ventanas </a:t>
            </a:r>
            <a:endParaRPr lang="es-GT" sz="9600" dirty="0"/>
          </a:p>
        </p:txBody>
      </p:sp>
    </p:spTree>
    <p:extLst>
      <p:ext uri="{BB962C8B-B14F-4D97-AF65-F5344CB8AC3E}">
        <p14:creationId xmlns:p14="http://schemas.microsoft.com/office/powerpoint/2010/main" val="118367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Ventana Menu</a:t>
            </a:r>
            <a:endParaRPr lang="es-GT" sz="3600" dirty="0"/>
          </a:p>
        </p:txBody>
      </p:sp>
      <p:sp>
        <p:nvSpPr>
          <p:cNvPr id="6" name="Llamada de flecha a la derecha 5"/>
          <p:cNvSpPr/>
          <p:nvPr/>
        </p:nvSpPr>
        <p:spPr>
          <a:xfrm>
            <a:off x="2430379" y="1416697"/>
            <a:ext cx="2127213" cy="1395925"/>
          </a:xfrm>
          <a:prstGeom prst="rightArrowCallout">
            <a:avLst>
              <a:gd name="adj1" fmla="val 13602"/>
              <a:gd name="adj2" fmla="val 19730"/>
              <a:gd name="adj3" fmla="val 25000"/>
              <a:gd name="adj4" fmla="val 67688"/>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p>
          <a:p>
            <a:endParaRPr lang="en-US" sz="1200" dirty="0"/>
          </a:p>
          <a:p>
            <a:endParaRPr lang="en-US" sz="1200" dirty="0"/>
          </a:p>
          <a:p>
            <a:pPr algn="ctr"/>
            <a:r>
              <a:rPr lang="en-US" sz="1200" b="1" dirty="0"/>
              <a:t>Modulo </a:t>
            </a:r>
          </a:p>
          <a:p>
            <a:r>
              <a:rPr lang="es-GT" sz="1100" dirty="0"/>
              <a:t>En este apartado se encuentras las siguientes ventanas </a:t>
            </a:r>
          </a:p>
          <a:p>
            <a:r>
              <a:rPr lang="en-US" sz="1100" dirty="0"/>
              <a:t>Empresas</a:t>
            </a:r>
          </a:p>
          <a:p>
            <a:r>
              <a:rPr lang="en-US" sz="1100" dirty="0"/>
              <a:t>Tipo Empleado</a:t>
            </a:r>
          </a:p>
          <a:p>
            <a:r>
              <a:rPr lang="en-US" sz="1100" dirty="0"/>
              <a:t>Tipo Plato</a:t>
            </a:r>
          </a:p>
          <a:p>
            <a:r>
              <a:rPr lang="en-US" sz="1100" dirty="0"/>
              <a:t>Productos</a:t>
            </a:r>
            <a:endParaRPr lang="es-GT" sz="1100" dirty="0"/>
          </a:p>
          <a:p>
            <a:endParaRPr lang="en-US" dirty="0"/>
          </a:p>
          <a:p>
            <a:endParaRPr lang="es-GT" dirty="0"/>
          </a:p>
        </p:txBody>
      </p:sp>
      <p:sp>
        <p:nvSpPr>
          <p:cNvPr id="7" name="Llamada de flecha a la izquierda 6"/>
          <p:cNvSpPr/>
          <p:nvPr/>
        </p:nvSpPr>
        <p:spPr>
          <a:xfrm>
            <a:off x="7267467" y="5146652"/>
            <a:ext cx="1311050" cy="1215190"/>
          </a:xfrm>
          <a:prstGeom prst="leftArrowCallout">
            <a:avLst>
              <a:gd name="adj1" fmla="val 9158"/>
              <a:gd name="adj2" fmla="val 20050"/>
              <a:gd name="adj3" fmla="val 25000"/>
              <a:gd name="adj4" fmla="val 718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t>
            </a:r>
          </a:p>
          <a:p>
            <a:pPr algn="ctr"/>
            <a:r>
              <a:rPr lang="en-US" sz="1100" dirty="0"/>
              <a:t>En este apartado se encuentran los </a:t>
            </a:r>
            <a:r>
              <a:rPr lang="en-US" sz="1100" dirty="0" err="1"/>
              <a:t>datos</a:t>
            </a:r>
            <a:r>
              <a:rPr lang="en-US" sz="1100" dirty="0"/>
              <a:t> del  </a:t>
            </a:r>
            <a:r>
              <a:rPr lang="en-US" sz="1100" dirty="0" err="1"/>
              <a:t>programador</a:t>
            </a:r>
            <a:r>
              <a:rPr lang="en-US" sz="1100" dirty="0"/>
              <a:t> </a:t>
            </a:r>
            <a:endParaRPr lang="es-GT" sz="1100" dirty="0"/>
          </a:p>
        </p:txBody>
      </p:sp>
      <p:pic>
        <p:nvPicPr>
          <p:cNvPr id="10" name="Imagen 9"/>
          <p:cNvPicPr>
            <a:picLocks noChangeAspect="1"/>
          </p:cNvPicPr>
          <p:nvPr/>
        </p:nvPicPr>
        <p:blipFill>
          <a:blip r:embed="rId2"/>
          <a:stretch>
            <a:fillRect/>
          </a:stretch>
        </p:blipFill>
        <p:spPr>
          <a:xfrm>
            <a:off x="4761972" y="1360820"/>
            <a:ext cx="2191056" cy="1695687"/>
          </a:xfrm>
          <a:prstGeom prst="rect">
            <a:avLst/>
          </a:prstGeom>
        </p:spPr>
      </p:pic>
      <p:pic>
        <p:nvPicPr>
          <p:cNvPr id="12" name="Imagen 11"/>
          <p:cNvPicPr>
            <a:picLocks noChangeAspect="1"/>
          </p:cNvPicPr>
          <p:nvPr/>
        </p:nvPicPr>
        <p:blipFill>
          <a:blip r:embed="rId3"/>
          <a:stretch>
            <a:fillRect/>
          </a:stretch>
        </p:blipFill>
        <p:spPr>
          <a:xfrm>
            <a:off x="4761972" y="3152835"/>
            <a:ext cx="2201249" cy="1481213"/>
          </a:xfrm>
          <a:prstGeom prst="rect">
            <a:avLst/>
          </a:prstGeom>
        </p:spPr>
      </p:pic>
      <p:pic>
        <p:nvPicPr>
          <p:cNvPr id="13" name="Imagen 12"/>
          <p:cNvPicPr>
            <a:picLocks noChangeAspect="1"/>
          </p:cNvPicPr>
          <p:nvPr/>
        </p:nvPicPr>
        <p:blipFill>
          <a:blip r:embed="rId4"/>
          <a:stretch>
            <a:fillRect/>
          </a:stretch>
        </p:blipFill>
        <p:spPr>
          <a:xfrm>
            <a:off x="4761972" y="4984623"/>
            <a:ext cx="2201249" cy="1520146"/>
          </a:xfrm>
          <a:prstGeom prst="rect">
            <a:avLst/>
          </a:prstGeom>
        </p:spPr>
      </p:pic>
      <p:sp>
        <p:nvSpPr>
          <p:cNvPr id="14" name="Llamada de flecha a la derecha 13"/>
          <p:cNvSpPr/>
          <p:nvPr/>
        </p:nvSpPr>
        <p:spPr>
          <a:xfrm>
            <a:off x="2641996" y="5249292"/>
            <a:ext cx="1288525" cy="1009909"/>
          </a:xfrm>
          <a:prstGeom prst="rightArrowCallout">
            <a:avLst>
              <a:gd name="adj1" fmla="val 14057"/>
              <a:gd name="adj2" fmla="val 16402"/>
              <a:gd name="adj3" fmla="val 17183"/>
              <a:gd name="adj4" fmla="val 8003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Abre la ventana de </a:t>
            </a:r>
            <a:r>
              <a:rPr lang="en-US" sz="1100" dirty="0" err="1"/>
              <a:t>datos</a:t>
            </a:r>
            <a:r>
              <a:rPr lang="en-US" sz="1100" dirty="0"/>
              <a:t> del </a:t>
            </a:r>
          </a:p>
          <a:p>
            <a:pPr algn="ctr"/>
            <a:r>
              <a:rPr lang="en-US" sz="1100" dirty="0"/>
              <a:t>Programador</a:t>
            </a:r>
          </a:p>
        </p:txBody>
      </p:sp>
      <p:sp>
        <p:nvSpPr>
          <p:cNvPr id="15" name="Llamada de flecha a la derecha 14"/>
          <p:cNvSpPr/>
          <p:nvPr/>
        </p:nvSpPr>
        <p:spPr>
          <a:xfrm>
            <a:off x="2598821" y="3532189"/>
            <a:ext cx="1958771" cy="1353030"/>
          </a:xfrm>
          <a:prstGeom prst="rightArrowCallout">
            <a:avLst>
              <a:gd name="adj1" fmla="val 15835"/>
              <a:gd name="adj2" fmla="val 16402"/>
              <a:gd name="adj3" fmla="val 17183"/>
              <a:gd name="adj4" fmla="val 7803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Uniones</a:t>
            </a:r>
          </a:p>
          <a:p>
            <a:r>
              <a:rPr lang="en-US" sz="1200" dirty="0"/>
              <a:t>En este Apartado se encuentran de entiades especidicas</a:t>
            </a:r>
            <a:endParaRPr lang="es-GT" sz="1200" dirty="0"/>
          </a:p>
        </p:txBody>
      </p:sp>
      <p:sp>
        <p:nvSpPr>
          <p:cNvPr id="18" name="Llamada de flecha a la izquierda 17"/>
          <p:cNvSpPr/>
          <p:nvPr/>
        </p:nvSpPr>
        <p:spPr>
          <a:xfrm>
            <a:off x="7146955" y="3358981"/>
            <a:ext cx="1431562" cy="1275067"/>
          </a:xfrm>
          <a:prstGeom prst="leftArrowCallout">
            <a:avLst>
              <a:gd name="adj1" fmla="val 12174"/>
              <a:gd name="adj2" fmla="val 18587"/>
              <a:gd name="adj3" fmla="val 25000"/>
              <a:gd name="adj4" fmla="val 73989"/>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a:t>Listado de Entidades</a:t>
            </a:r>
          </a:p>
          <a:p>
            <a:r>
              <a:rPr lang="en-US" sz="1200" dirty="0" err="1"/>
              <a:t>SerhasEmp</a:t>
            </a:r>
            <a:endParaRPr lang="en-US" sz="1200" dirty="0"/>
          </a:p>
          <a:p>
            <a:r>
              <a:rPr lang="en-US" sz="1200" dirty="0" err="1"/>
              <a:t>SerhasPla</a:t>
            </a:r>
            <a:endParaRPr lang="en-US" sz="1200" dirty="0"/>
          </a:p>
          <a:p>
            <a:r>
              <a:rPr lang="en-US" sz="1200" dirty="0" err="1"/>
              <a:t>ProhasPla</a:t>
            </a:r>
            <a:endParaRPr lang="es-GT" sz="1200" dirty="0"/>
          </a:p>
        </p:txBody>
      </p:sp>
    </p:spTree>
    <p:extLst>
      <p:ext uri="{BB962C8B-B14F-4D97-AF65-F5344CB8AC3E}">
        <p14:creationId xmlns:p14="http://schemas.microsoft.com/office/powerpoint/2010/main" val="299606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150" y="60634"/>
            <a:ext cx="10178322" cy="1492132"/>
          </a:xfrm>
        </p:spPr>
        <p:txBody>
          <a:bodyPr>
            <a:normAutofit fontScale="90000"/>
          </a:bodyPr>
          <a:lstStyle/>
          <a:p>
            <a:pPr algn="ctr"/>
            <a:r>
              <a:rPr lang="en-US" sz="4000" dirty="0"/>
              <a:t>Detalles de las Partes de la  ventana Empresas </a:t>
            </a:r>
            <a:br>
              <a:rPr lang="en-US" dirty="0"/>
            </a:br>
            <a:endParaRPr lang="es-GT" dirty="0"/>
          </a:p>
        </p:txBody>
      </p:sp>
      <p:pic>
        <p:nvPicPr>
          <p:cNvPr id="4" name="Imagen 3"/>
          <p:cNvPicPr>
            <a:picLocks noChangeAspect="1"/>
          </p:cNvPicPr>
          <p:nvPr/>
        </p:nvPicPr>
        <p:blipFill>
          <a:blip r:embed="rId2"/>
          <a:stretch>
            <a:fillRect/>
          </a:stretch>
        </p:blipFill>
        <p:spPr>
          <a:xfrm>
            <a:off x="2740807" y="1396086"/>
            <a:ext cx="6906589" cy="4715533"/>
          </a:xfrm>
          <a:prstGeom prst="rect">
            <a:avLst/>
          </a:prstGeom>
        </p:spPr>
      </p:pic>
      <p:sp>
        <p:nvSpPr>
          <p:cNvPr id="5" name="Llamada de flecha a la derecha 4"/>
          <p:cNvSpPr/>
          <p:nvPr/>
        </p:nvSpPr>
        <p:spPr>
          <a:xfrm>
            <a:off x="1395664" y="1624031"/>
            <a:ext cx="1396240" cy="507313"/>
          </a:xfrm>
          <a:prstGeom prst="rightArrowCallout">
            <a:avLst>
              <a:gd name="adj1" fmla="val 19118"/>
              <a:gd name="adj2" fmla="val 19118"/>
              <a:gd name="adj3" fmla="val 26471"/>
              <a:gd name="adj4" fmla="val 8206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Retroceder</a:t>
            </a:r>
            <a:endParaRPr lang="es-GT" sz="1400" dirty="0"/>
          </a:p>
        </p:txBody>
      </p:sp>
      <p:sp>
        <p:nvSpPr>
          <p:cNvPr id="6" name="Llamada de flecha hacia abajo 5"/>
          <p:cNvSpPr/>
          <p:nvPr/>
        </p:nvSpPr>
        <p:spPr>
          <a:xfrm>
            <a:off x="8179543" y="949740"/>
            <a:ext cx="1467853" cy="746066"/>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Abre  la ventana de Servicios</a:t>
            </a:r>
            <a:endParaRPr lang="es-GT" sz="1100" dirty="0"/>
          </a:p>
        </p:txBody>
      </p:sp>
      <p:sp>
        <p:nvSpPr>
          <p:cNvPr id="7" name="Llamada de flecha a la izquierda 6"/>
          <p:cNvSpPr/>
          <p:nvPr/>
        </p:nvSpPr>
        <p:spPr>
          <a:xfrm>
            <a:off x="9604674" y="1552766"/>
            <a:ext cx="1127434" cy="702377"/>
          </a:xfrm>
          <a:prstGeom prst="leftArrowCallout">
            <a:avLst>
              <a:gd name="adj1" fmla="val 19437"/>
              <a:gd name="adj2" fmla="val 18258"/>
              <a:gd name="adj3" fmla="val 25000"/>
              <a:gd name="adj4" fmla="val 788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Abre  la ventana de Presupuesto</a:t>
            </a:r>
            <a:endParaRPr lang="es-GT" sz="1100" dirty="0"/>
          </a:p>
        </p:txBody>
      </p:sp>
      <p:sp>
        <p:nvSpPr>
          <p:cNvPr id="10" name="Llamada de flecha a la derecha 9"/>
          <p:cNvSpPr/>
          <p:nvPr/>
        </p:nvSpPr>
        <p:spPr>
          <a:xfrm>
            <a:off x="1245920" y="2438526"/>
            <a:ext cx="1545984" cy="929111"/>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Apartado para colocar Datos</a:t>
            </a:r>
            <a:endParaRPr lang="es-GT" sz="1400" dirty="0"/>
          </a:p>
        </p:txBody>
      </p:sp>
      <p:sp>
        <p:nvSpPr>
          <p:cNvPr id="11" name="Llamada de flecha a la izquierda 10"/>
          <p:cNvSpPr/>
          <p:nvPr/>
        </p:nvSpPr>
        <p:spPr>
          <a:xfrm>
            <a:off x="9435545" y="4066673"/>
            <a:ext cx="1465691" cy="866274"/>
          </a:xfrm>
          <a:prstGeom prst="leftArrowCallout">
            <a:avLst>
              <a:gd name="adj1" fmla="val 16821"/>
              <a:gd name="adj2" fmla="val 20798"/>
              <a:gd name="adj3" fmla="val 25000"/>
              <a:gd name="adj4" fmla="val 7389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Tabla  De </a:t>
            </a:r>
          </a:p>
          <a:p>
            <a:pPr algn="ctr"/>
            <a:r>
              <a:rPr lang="en-US" sz="1100" dirty="0"/>
              <a:t>Contenido</a:t>
            </a:r>
          </a:p>
          <a:p>
            <a:pPr algn="ctr"/>
            <a:r>
              <a:rPr lang="en-US" sz="1100" dirty="0"/>
              <a:t>De Datos </a:t>
            </a:r>
            <a:endParaRPr lang="es-GT" sz="1100" dirty="0"/>
          </a:p>
        </p:txBody>
      </p:sp>
      <p:sp>
        <p:nvSpPr>
          <p:cNvPr id="3" name="Llamada de flecha hacia arriba 2"/>
          <p:cNvSpPr/>
          <p:nvPr/>
        </p:nvSpPr>
        <p:spPr>
          <a:xfrm>
            <a:off x="2875573" y="6041682"/>
            <a:ext cx="1287379" cy="632858"/>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t>Agregar Datos</a:t>
            </a:r>
            <a:endParaRPr lang="es-GT" sz="1400" dirty="0"/>
          </a:p>
        </p:txBody>
      </p:sp>
      <p:sp>
        <p:nvSpPr>
          <p:cNvPr id="12" name="Llamada de flecha hacia arriba 11"/>
          <p:cNvSpPr/>
          <p:nvPr/>
        </p:nvSpPr>
        <p:spPr>
          <a:xfrm>
            <a:off x="4773103" y="6018363"/>
            <a:ext cx="1287379" cy="632858"/>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400" dirty="0"/>
          </a:p>
          <a:p>
            <a:pPr algn="ctr"/>
            <a:r>
              <a:rPr lang="es-ES" sz="1400" dirty="0"/>
              <a:t>Actualizar parametros</a:t>
            </a:r>
            <a:endParaRPr lang="es-GT" sz="1400" dirty="0"/>
          </a:p>
          <a:p>
            <a:pPr algn="ctr"/>
            <a:r>
              <a:rPr lang="es-ES" sz="1400" dirty="0"/>
              <a:t>a </a:t>
            </a:r>
          </a:p>
        </p:txBody>
      </p:sp>
      <p:sp>
        <p:nvSpPr>
          <p:cNvPr id="13" name="Llamada de flecha hacia arriba 12"/>
          <p:cNvSpPr/>
          <p:nvPr/>
        </p:nvSpPr>
        <p:spPr>
          <a:xfrm>
            <a:off x="6687941" y="6057658"/>
            <a:ext cx="1287379" cy="632858"/>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1400" dirty="0"/>
          </a:p>
          <a:p>
            <a:pPr algn="ctr"/>
            <a:r>
              <a:rPr lang="es-ES" sz="1400" dirty="0"/>
              <a:t>Levantar Reporte</a:t>
            </a:r>
          </a:p>
          <a:p>
            <a:pPr algn="ctr"/>
            <a:endParaRPr lang="es-GT" dirty="0"/>
          </a:p>
        </p:txBody>
      </p:sp>
      <p:sp>
        <p:nvSpPr>
          <p:cNvPr id="14" name="Llamada de flecha hacia arriba 13"/>
          <p:cNvSpPr/>
          <p:nvPr/>
        </p:nvSpPr>
        <p:spPr>
          <a:xfrm>
            <a:off x="8360017" y="6003697"/>
            <a:ext cx="1287379" cy="632858"/>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t>Eliminar Datos</a:t>
            </a:r>
            <a:endParaRPr lang="es-GT" sz="1400" dirty="0"/>
          </a:p>
        </p:txBody>
      </p:sp>
    </p:spTree>
    <p:extLst>
      <p:ext uri="{BB962C8B-B14F-4D97-AF65-F5344CB8AC3E}">
        <p14:creationId xmlns:p14="http://schemas.microsoft.com/office/powerpoint/2010/main" val="52339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3600" dirty="0"/>
              <a:t>Explicacion del funcionamiento de la ventana de empresas</a:t>
            </a:r>
            <a:endParaRPr lang="es-GT" sz="3600" dirty="0"/>
          </a:p>
        </p:txBody>
      </p:sp>
      <p:sp>
        <p:nvSpPr>
          <p:cNvPr id="3" name="Marcador de contenido 2"/>
          <p:cNvSpPr>
            <a:spLocks noGrp="1"/>
          </p:cNvSpPr>
          <p:nvPr>
            <p:ph idx="1"/>
          </p:nvPr>
        </p:nvSpPr>
        <p:spPr>
          <a:xfrm>
            <a:off x="1456215" y="1638300"/>
            <a:ext cx="10178322" cy="5123447"/>
          </a:xfrm>
        </p:spPr>
        <p:txBody>
          <a:bodyPr/>
          <a:lstStyle/>
          <a:p>
            <a:pPr algn="just"/>
            <a:r>
              <a:rPr lang="en-US" sz="1600" dirty="0">
                <a:solidFill>
                  <a:srgbClr val="002060"/>
                </a:solidFill>
                <a:latin typeface="Arial" panose="020B0604020202020204" pitchFamily="34" charset="0"/>
                <a:cs typeface="Arial" panose="020B0604020202020204" pitchFamily="34" charset="0"/>
              </a:rPr>
              <a:t>Si desea Agregar Datos </a:t>
            </a:r>
          </a:p>
          <a:p>
            <a:pPr marL="0" indent="0" algn="just">
              <a:buNone/>
            </a:pPr>
            <a:r>
              <a:rPr lang="en-US" sz="1600" dirty="0">
                <a:solidFill>
                  <a:srgbClr val="002060"/>
                </a:solidFill>
                <a:latin typeface="Arial" panose="020B0604020202020204" pitchFamily="34" charset="0"/>
                <a:cs typeface="Arial" panose="020B0604020202020204" pitchFamily="34" charset="0"/>
              </a:rPr>
              <a:t>Debe de seleccionar el boton de  Nuevo  para que se active  Text Field (Campo de texto) luego podra ingresar los </a:t>
            </a:r>
            <a:r>
              <a:rPr lang="en-US" sz="1600" dirty="0" err="1">
                <a:solidFill>
                  <a:srgbClr val="002060"/>
                </a:solidFill>
                <a:latin typeface="Arial" panose="020B0604020202020204" pitchFamily="34" charset="0"/>
                <a:cs typeface="Arial" panose="020B0604020202020204" pitchFamily="34" charset="0"/>
              </a:rPr>
              <a:t>datos</a:t>
            </a:r>
            <a:r>
              <a:rPr lang="en-US" sz="1600" dirty="0">
                <a:solidFill>
                  <a:srgbClr val="002060"/>
                </a:solidFill>
                <a:latin typeface="Arial" panose="020B0604020202020204" pitchFamily="34" charset="0"/>
                <a:cs typeface="Arial" panose="020B0604020202020204" pitchFamily="34" charset="0"/>
              </a:rPr>
              <a:t> que desee, para Archivar los </a:t>
            </a:r>
            <a:r>
              <a:rPr lang="en-US" sz="1600" dirty="0" err="1">
                <a:solidFill>
                  <a:srgbClr val="002060"/>
                </a:solidFill>
                <a:latin typeface="Arial" panose="020B0604020202020204" pitchFamily="34" charset="0"/>
                <a:cs typeface="Arial" panose="020B0604020202020204" pitchFamily="34" charset="0"/>
              </a:rPr>
              <a:t>datos</a:t>
            </a:r>
            <a:r>
              <a:rPr lang="en-US" sz="1600" dirty="0">
                <a:solidFill>
                  <a:srgbClr val="002060"/>
                </a:solidFill>
                <a:latin typeface="Arial" panose="020B0604020202020204" pitchFamily="34" charset="0"/>
                <a:cs typeface="Arial" panose="020B0604020202020204" pitchFamily="34" charset="0"/>
              </a:rPr>
              <a:t> debe de seleccionar el boton de Guardar o si desea  abortar seleccionar el boton de cancelar.</a:t>
            </a:r>
          </a:p>
          <a:p>
            <a:pPr algn="just"/>
            <a:r>
              <a:rPr lang="en-US" sz="1600" dirty="0">
                <a:solidFill>
                  <a:srgbClr val="002060"/>
                </a:solidFill>
                <a:latin typeface="Arial" panose="020B0604020202020204" pitchFamily="34" charset="0"/>
                <a:cs typeface="Arial" panose="020B0604020202020204" pitchFamily="34" charset="0"/>
              </a:rPr>
              <a:t>Si desea Actualizar un Parametro </a:t>
            </a:r>
          </a:p>
          <a:p>
            <a:pPr marL="0" indent="0" algn="just">
              <a:buNone/>
            </a:pPr>
            <a:r>
              <a:rPr lang="es-ES" sz="1600" dirty="0">
                <a:solidFill>
                  <a:srgbClr val="002060"/>
                </a:solidFill>
                <a:latin typeface="Arial" panose="020B0604020202020204" pitchFamily="34" charset="0"/>
                <a:cs typeface="Arial" panose="020B0604020202020204" pitchFamily="34" charset="0"/>
              </a:rPr>
              <a:t>Debe de seleccionar un elemento de la tabla de Datos para poder presionar el botón de Editar, para poder cambiar parámetros de los Text Field (Campo de texto) ya modificados los parametros deseados para poder guardar esos cambios debe de darle en el botón de Actualizar y si desea abortar la edición de datos solo deber de seleccionar el botón de cancelar.</a:t>
            </a:r>
          </a:p>
          <a:p>
            <a:pPr algn="just"/>
            <a:r>
              <a:rPr lang="es-ES" sz="1600" dirty="0">
                <a:solidFill>
                  <a:srgbClr val="002060"/>
                </a:solidFill>
                <a:latin typeface="Arial" panose="020B0604020202020204" pitchFamily="34" charset="0"/>
                <a:cs typeface="Arial" panose="020B0604020202020204" pitchFamily="34" charset="0"/>
              </a:rPr>
              <a:t>Eliminación de un Dato</a:t>
            </a:r>
          </a:p>
          <a:p>
            <a:pPr marL="0" indent="0" algn="just">
              <a:buNone/>
            </a:pPr>
            <a:r>
              <a:rPr lang="es-ES" sz="1600" dirty="0">
                <a:solidFill>
                  <a:srgbClr val="002060"/>
                </a:solidFill>
                <a:latin typeface="Arial" panose="020B0604020202020204" pitchFamily="34" charset="0"/>
                <a:cs typeface="Arial" panose="020B0604020202020204" pitchFamily="34" charset="0"/>
              </a:rPr>
              <a:t>Primero debe de seleccionar un dato de la tabla. Luego  puede Presionar el  botón de eliminar, le surgirá una ventada donde se  le preguntara si esta seguro de eliminar ese dato y esa respuesta dependerá de el usuario </a:t>
            </a:r>
          </a:p>
          <a:p>
            <a:r>
              <a:rPr lang="en-US" sz="1600" dirty="0">
                <a:solidFill>
                  <a:srgbClr val="002060"/>
                </a:solidFill>
                <a:latin typeface="Arial" panose="020B0604020202020204" pitchFamily="34" charset="0"/>
                <a:cs typeface="Arial" panose="020B0604020202020204" pitchFamily="34" charset="0"/>
              </a:rPr>
              <a:t>Levantar el reporte </a:t>
            </a:r>
          </a:p>
          <a:p>
            <a:pPr marL="0" indent="0">
              <a:buNone/>
            </a:pPr>
            <a:r>
              <a:rPr lang="es-ES" sz="1600" dirty="0">
                <a:solidFill>
                  <a:srgbClr val="002060"/>
                </a:solidFill>
                <a:latin typeface="Arial" panose="020B0604020202020204" pitchFamily="34" charset="0"/>
                <a:cs typeface="Arial" panose="020B0604020202020204" pitchFamily="34" charset="0"/>
              </a:rPr>
              <a:t>Lo único de que debe de realizar es seleccionar el botón de reporte y a continuación le surgirá el reporte  </a:t>
            </a:r>
            <a:endParaRPr lang="en-US" sz="1600" dirty="0">
              <a:solidFill>
                <a:srgbClr val="002060"/>
              </a:solidFill>
              <a:latin typeface="Arial" panose="020B0604020202020204" pitchFamily="34" charset="0"/>
              <a:cs typeface="Arial" panose="020B0604020202020204" pitchFamily="34" charset="0"/>
            </a:endParaRPr>
          </a:p>
          <a:p>
            <a:pPr marL="0" indent="0">
              <a:buNone/>
            </a:pPr>
            <a:endParaRPr lang="es-ES" sz="1600" dirty="0">
              <a:solidFill>
                <a:srgbClr val="002060"/>
              </a:solidFill>
              <a:latin typeface="Arial" panose="020B0604020202020204" pitchFamily="34" charset="0"/>
              <a:cs typeface="Arial" panose="020B0604020202020204" pitchFamily="34" charset="0"/>
            </a:endParaRPr>
          </a:p>
          <a:p>
            <a:endParaRPr lang="es-E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130584"/>
      </p:ext>
    </p:extLst>
  </p:cSld>
  <p:clrMapOvr>
    <a:masterClrMapping/>
  </p:clrMapOvr>
</p:sld>
</file>

<file path=ppt/theme/theme1.xml><?xml version="1.0" encoding="utf-8"?>
<a:theme xmlns:a="http://schemas.openxmlformats.org/drawingml/2006/main" name="Badge">
  <a:themeElements>
    <a:clrScheme name="Personalizado 7">
      <a:dk1>
        <a:srgbClr val="00B0F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0D9F5B6DE3922439FEFC171372C970F" ma:contentTypeVersion="8" ma:contentTypeDescription="Crear nuevo documento." ma:contentTypeScope="" ma:versionID="f6bf82f0a89729a675c8450403758d48">
  <xsd:schema xmlns:xsd="http://www.w3.org/2001/XMLSchema" xmlns:xs="http://www.w3.org/2001/XMLSchema" xmlns:p="http://schemas.microsoft.com/office/2006/metadata/properties" xmlns:ns2="d94b7ade-6156-455c-809b-478b90afcaa9" targetNamespace="http://schemas.microsoft.com/office/2006/metadata/properties" ma:root="true" ma:fieldsID="36a97207e9582e2ad6ea66d4ada2ba24" ns2:_="">
    <xsd:import namespace="d94b7ade-6156-455c-809b-478b90afcaa9"/>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4b7ade-6156-455c-809b-478b90afcaa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d94b7ade-6156-455c-809b-478b90afcaa9">63c1ea4a-7217-4875-ac80-a405caf5295f</ReferenceI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9B5B2F-786E-481A-A5C2-21EACE9604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4b7ade-6156-455c-809b-478b90afca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ABB844-9C61-45C8-8E72-8E32DE553EBA}">
  <ds:schemaRefs>
    <ds:schemaRef ds:uri="http://schemas.microsoft.com/office/2006/metadata/properties"/>
    <ds:schemaRef ds:uri="http://schemas.microsoft.com/office/infopath/2007/PartnerControls"/>
    <ds:schemaRef ds:uri="d94b7ade-6156-455c-809b-478b90afcaa9"/>
  </ds:schemaRefs>
</ds:datastoreItem>
</file>

<file path=customXml/itemProps3.xml><?xml version="1.0" encoding="utf-8"?>
<ds:datastoreItem xmlns:ds="http://schemas.openxmlformats.org/officeDocument/2006/customXml" ds:itemID="{AE17C2EB-F665-4E8A-B6C3-B132C6C6C4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TM10001106[[fn=Distintivo]]</Template>
  <TotalTime>1349</TotalTime>
  <Words>2315</Words>
  <Application>Microsoft Office PowerPoint</Application>
  <PresentationFormat>Panorámica</PresentationFormat>
  <Paragraphs>300</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Gill Sans MT</vt:lpstr>
      <vt:lpstr>Impact</vt:lpstr>
      <vt:lpstr>Badge</vt:lpstr>
      <vt:lpstr>Manual  Tonys Kinal </vt:lpstr>
      <vt:lpstr>App Tonys Kinal </vt:lpstr>
      <vt:lpstr> Distribucion de Programa </vt:lpstr>
      <vt:lpstr>Explicacion de Botoneria </vt:lpstr>
      <vt:lpstr>Explicacion de Botoneria</vt:lpstr>
      <vt:lpstr>Ventanas </vt:lpstr>
      <vt:lpstr>Explicacion Ventana Menu</vt:lpstr>
      <vt:lpstr>Detalles de las Partes de la  ventana Empresas  </vt:lpstr>
      <vt:lpstr>Explicacion del funcionamiento de la ventana de empresas</vt:lpstr>
      <vt:lpstr>Detalles de las Partes de la  ventana Servicios  </vt:lpstr>
      <vt:lpstr>Explicacion del funcionamiento de la ventana de servicios</vt:lpstr>
      <vt:lpstr>Detalles de las Partes de la  ventana presupuesto</vt:lpstr>
      <vt:lpstr>Explicacion del funcionamiento de la ventana de Presupuesto </vt:lpstr>
      <vt:lpstr>Detalles de las Partes de la  ventana tipo empleado </vt:lpstr>
      <vt:lpstr>Explicacion del funcionamiento de la ventana de tipo empleado</vt:lpstr>
      <vt:lpstr>Detalles de las Partes de la  ventana empleado</vt:lpstr>
      <vt:lpstr>Explicacion del funcionamiento de la ventana de  empleado</vt:lpstr>
      <vt:lpstr>Detalles de las Partes de la  ventana  plato</vt:lpstr>
      <vt:lpstr>Explicacion del funcionamiento de la ventana de plato</vt:lpstr>
      <vt:lpstr>Detalles de las Partes de la  ventana  productos</vt:lpstr>
      <vt:lpstr>Explicacion del funcionamiento de la ventana de productos</vt:lpstr>
      <vt:lpstr>Uniones</vt:lpstr>
      <vt:lpstr>Detalles de las Partes de la  ventana serhasemp</vt:lpstr>
      <vt:lpstr>Explicacion del funcionamiento de la ventana de serhasemp</vt:lpstr>
      <vt:lpstr>Detalles de las Partes de la  ventana de serhaspla</vt:lpstr>
      <vt:lpstr>Detalles de las Partes de la  ventana de prohaspla</vt:lpstr>
      <vt:lpstr>Datos Curiosos</vt:lpstr>
      <vt:lpstr>Presentación de PowerPoint</vt:lpstr>
      <vt:lpstr>?</vt:lpstr>
      <vt:lpstr>Datos del creador del proyecto y programas utilizados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Tonys Kinal</dc:title>
  <dc:creator>DiegoCanteo</dc:creator>
  <cp:lastModifiedBy>dcanteo-2016532</cp:lastModifiedBy>
  <cp:revision>108</cp:revision>
  <dcterms:created xsi:type="dcterms:W3CDTF">2020-07-17T13:51:28Z</dcterms:created>
  <dcterms:modified xsi:type="dcterms:W3CDTF">2021-07-19T06:37:29Z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0x01010040D9F5B6DE3922439FEFC171372C970F</vt:lpwstr>
  </property>
</Properties>
</file>