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5" r:id="rId16"/>
    <p:sldId id="274" r:id="rId17"/>
    <p:sldId id="273" r:id="rId18"/>
    <p:sldId id="272" r:id="rId19"/>
    <p:sldId id="271" r:id="rId20"/>
    <p:sldId id="269"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CC9510-DC9D-48DB-8061-A18D53E1477C}" v="37" dt="2020-07-23T22:10:43.863"/>
    <p1510:client id="{A80D913F-1571-4FBC-B7B4-BBEFFC85C035}" v="1" dt="2020-07-24T01:08:20.0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2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ek Arnold" userId="b89dbe84592f91e4" providerId="LiveId" clId="{A80D913F-1571-4FBC-B7B4-BBEFFC85C035}"/>
    <pc:docChg chg="modSld">
      <pc:chgData name="Derek Arnold" userId="b89dbe84592f91e4" providerId="LiveId" clId="{A80D913F-1571-4FBC-B7B4-BBEFFC85C035}" dt="2020-07-24T01:08:20.056" v="0"/>
      <pc:docMkLst>
        <pc:docMk/>
      </pc:docMkLst>
      <pc:sldChg chg="modSp">
        <pc:chgData name="Derek Arnold" userId="b89dbe84592f91e4" providerId="LiveId" clId="{A80D913F-1571-4FBC-B7B4-BBEFFC85C035}" dt="2020-07-24T01:08:20.056" v="0"/>
        <pc:sldMkLst>
          <pc:docMk/>
          <pc:sldMk cId="2032514672" sldId="265"/>
        </pc:sldMkLst>
        <pc:spChg chg="mod">
          <ac:chgData name="Derek Arnold" userId="b89dbe84592f91e4" providerId="LiveId" clId="{A80D913F-1571-4FBC-B7B4-BBEFFC85C035}" dt="2020-07-24T01:08:20.056" v="0"/>
          <ac:spMkLst>
            <pc:docMk/>
            <pc:sldMk cId="2032514672" sldId="265"/>
            <ac:spMk id="3" creationId="{3A75BAD3-324E-4FD0-B0C4-AF6CCBF55813}"/>
          </ac:spMkLst>
        </pc:spChg>
      </pc:sldChg>
      <pc:sldChg chg="modSp">
        <pc:chgData name="Derek Arnold" userId="b89dbe84592f91e4" providerId="LiveId" clId="{A80D913F-1571-4FBC-B7B4-BBEFFC85C035}" dt="2020-07-24T01:08:20.056" v="0"/>
        <pc:sldMkLst>
          <pc:docMk/>
          <pc:sldMk cId="970945138" sldId="266"/>
        </pc:sldMkLst>
        <pc:spChg chg="mod">
          <ac:chgData name="Derek Arnold" userId="b89dbe84592f91e4" providerId="LiveId" clId="{A80D913F-1571-4FBC-B7B4-BBEFFC85C035}" dt="2020-07-24T01:08:20.056" v="0"/>
          <ac:spMkLst>
            <pc:docMk/>
            <pc:sldMk cId="970945138" sldId="266"/>
            <ac:spMk id="3" creationId="{3A75BAD3-324E-4FD0-B0C4-AF6CCBF55813}"/>
          </ac:spMkLst>
        </pc:spChg>
      </pc:sldChg>
      <pc:sldChg chg="modSp">
        <pc:chgData name="Derek Arnold" userId="b89dbe84592f91e4" providerId="LiveId" clId="{A80D913F-1571-4FBC-B7B4-BBEFFC85C035}" dt="2020-07-24T01:08:20.056" v="0"/>
        <pc:sldMkLst>
          <pc:docMk/>
          <pc:sldMk cId="404330507" sldId="267"/>
        </pc:sldMkLst>
        <pc:spChg chg="mod">
          <ac:chgData name="Derek Arnold" userId="b89dbe84592f91e4" providerId="LiveId" clId="{A80D913F-1571-4FBC-B7B4-BBEFFC85C035}" dt="2020-07-24T01:08:20.056" v="0"/>
          <ac:spMkLst>
            <pc:docMk/>
            <pc:sldMk cId="404330507" sldId="267"/>
            <ac:spMk id="3" creationId="{3A75BAD3-324E-4FD0-B0C4-AF6CCBF55813}"/>
          </ac:spMkLst>
        </pc:spChg>
      </pc:sldChg>
      <pc:sldChg chg="modSp">
        <pc:chgData name="Derek Arnold" userId="b89dbe84592f91e4" providerId="LiveId" clId="{A80D913F-1571-4FBC-B7B4-BBEFFC85C035}" dt="2020-07-24T01:08:20.056" v="0"/>
        <pc:sldMkLst>
          <pc:docMk/>
          <pc:sldMk cId="1110970221" sldId="268"/>
        </pc:sldMkLst>
        <pc:spChg chg="mod">
          <ac:chgData name="Derek Arnold" userId="b89dbe84592f91e4" providerId="LiveId" clId="{A80D913F-1571-4FBC-B7B4-BBEFFC85C035}" dt="2020-07-24T01:08:20.056" v="0"/>
          <ac:spMkLst>
            <pc:docMk/>
            <pc:sldMk cId="1110970221" sldId="268"/>
            <ac:spMk id="3" creationId="{3A75BAD3-324E-4FD0-B0C4-AF6CCBF55813}"/>
          </ac:spMkLst>
        </pc:spChg>
      </pc:sldChg>
      <pc:sldChg chg="modSp">
        <pc:chgData name="Derek Arnold" userId="b89dbe84592f91e4" providerId="LiveId" clId="{A80D913F-1571-4FBC-B7B4-BBEFFC85C035}" dt="2020-07-24T01:08:20.056" v="0"/>
        <pc:sldMkLst>
          <pc:docMk/>
          <pc:sldMk cId="1093519565" sldId="269"/>
        </pc:sldMkLst>
        <pc:spChg chg="mod">
          <ac:chgData name="Derek Arnold" userId="b89dbe84592f91e4" providerId="LiveId" clId="{A80D913F-1571-4FBC-B7B4-BBEFFC85C035}" dt="2020-07-24T01:08:20.056" v="0"/>
          <ac:spMkLst>
            <pc:docMk/>
            <pc:sldMk cId="1093519565" sldId="269"/>
            <ac:spMk id="3" creationId="{3A75BAD3-324E-4FD0-B0C4-AF6CCBF55813}"/>
          </ac:spMkLst>
        </pc:spChg>
      </pc:sldChg>
      <pc:sldChg chg="modSp">
        <pc:chgData name="Derek Arnold" userId="b89dbe84592f91e4" providerId="LiveId" clId="{A80D913F-1571-4FBC-B7B4-BBEFFC85C035}" dt="2020-07-24T01:08:20.056" v="0"/>
        <pc:sldMkLst>
          <pc:docMk/>
          <pc:sldMk cId="995551551" sldId="270"/>
        </pc:sldMkLst>
        <pc:spChg chg="mod">
          <ac:chgData name="Derek Arnold" userId="b89dbe84592f91e4" providerId="LiveId" clId="{A80D913F-1571-4FBC-B7B4-BBEFFC85C035}" dt="2020-07-24T01:08:20.056" v="0"/>
          <ac:spMkLst>
            <pc:docMk/>
            <pc:sldMk cId="995551551" sldId="270"/>
            <ac:spMk id="3" creationId="{3A75BAD3-324E-4FD0-B0C4-AF6CCBF55813}"/>
          </ac:spMkLst>
        </pc:spChg>
      </pc:sldChg>
      <pc:sldChg chg="modSp">
        <pc:chgData name="Derek Arnold" userId="b89dbe84592f91e4" providerId="LiveId" clId="{A80D913F-1571-4FBC-B7B4-BBEFFC85C035}" dt="2020-07-24T01:08:20.056" v="0"/>
        <pc:sldMkLst>
          <pc:docMk/>
          <pc:sldMk cId="870852464" sldId="271"/>
        </pc:sldMkLst>
        <pc:spChg chg="mod">
          <ac:chgData name="Derek Arnold" userId="b89dbe84592f91e4" providerId="LiveId" clId="{A80D913F-1571-4FBC-B7B4-BBEFFC85C035}" dt="2020-07-24T01:08:20.056" v="0"/>
          <ac:spMkLst>
            <pc:docMk/>
            <pc:sldMk cId="870852464" sldId="271"/>
            <ac:spMk id="3" creationId="{3A75BAD3-324E-4FD0-B0C4-AF6CCBF55813}"/>
          </ac:spMkLst>
        </pc:spChg>
      </pc:sldChg>
      <pc:sldChg chg="modSp">
        <pc:chgData name="Derek Arnold" userId="b89dbe84592f91e4" providerId="LiveId" clId="{A80D913F-1571-4FBC-B7B4-BBEFFC85C035}" dt="2020-07-24T01:08:20.056" v="0"/>
        <pc:sldMkLst>
          <pc:docMk/>
          <pc:sldMk cId="103141744" sldId="272"/>
        </pc:sldMkLst>
        <pc:spChg chg="mod">
          <ac:chgData name="Derek Arnold" userId="b89dbe84592f91e4" providerId="LiveId" clId="{A80D913F-1571-4FBC-B7B4-BBEFFC85C035}" dt="2020-07-24T01:08:20.056" v="0"/>
          <ac:spMkLst>
            <pc:docMk/>
            <pc:sldMk cId="103141744" sldId="272"/>
            <ac:spMk id="3" creationId="{3A75BAD3-324E-4FD0-B0C4-AF6CCBF55813}"/>
          </ac:spMkLst>
        </pc:spChg>
      </pc:sldChg>
      <pc:sldChg chg="modSp">
        <pc:chgData name="Derek Arnold" userId="b89dbe84592f91e4" providerId="LiveId" clId="{A80D913F-1571-4FBC-B7B4-BBEFFC85C035}" dt="2020-07-24T01:08:20.056" v="0"/>
        <pc:sldMkLst>
          <pc:docMk/>
          <pc:sldMk cId="2242738234" sldId="273"/>
        </pc:sldMkLst>
        <pc:spChg chg="mod">
          <ac:chgData name="Derek Arnold" userId="b89dbe84592f91e4" providerId="LiveId" clId="{A80D913F-1571-4FBC-B7B4-BBEFFC85C035}" dt="2020-07-24T01:08:20.056" v="0"/>
          <ac:spMkLst>
            <pc:docMk/>
            <pc:sldMk cId="2242738234" sldId="273"/>
            <ac:spMk id="3" creationId="{3A75BAD3-324E-4FD0-B0C4-AF6CCBF55813}"/>
          </ac:spMkLst>
        </pc:spChg>
      </pc:sldChg>
      <pc:sldChg chg="modSp">
        <pc:chgData name="Derek Arnold" userId="b89dbe84592f91e4" providerId="LiveId" clId="{A80D913F-1571-4FBC-B7B4-BBEFFC85C035}" dt="2020-07-24T01:08:20.056" v="0"/>
        <pc:sldMkLst>
          <pc:docMk/>
          <pc:sldMk cId="3811629170" sldId="274"/>
        </pc:sldMkLst>
        <pc:spChg chg="mod">
          <ac:chgData name="Derek Arnold" userId="b89dbe84592f91e4" providerId="LiveId" clId="{A80D913F-1571-4FBC-B7B4-BBEFFC85C035}" dt="2020-07-24T01:08:20.056" v="0"/>
          <ac:spMkLst>
            <pc:docMk/>
            <pc:sldMk cId="3811629170" sldId="274"/>
            <ac:spMk id="3" creationId="{3A75BAD3-324E-4FD0-B0C4-AF6CCBF55813}"/>
          </ac:spMkLst>
        </pc:spChg>
      </pc:sldChg>
      <pc:sldChg chg="modSp">
        <pc:chgData name="Derek Arnold" userId="b89dbe84592f91e4" providerId="LiveId" clId="{A80D913F-1571-4FBC-B7B4-BBEFFC85C035}" dt="2020-07-24T01:08:20.056" v="0"/>
        <pc:sldMkLst>
          <pc:docMk/>
          <pc:sldMk cId="990225192" sldId="275"/>
        </pc:sldMkLst>
        <pc:spChg chg="mod">
          <ac:chgData name="Derek Arnold" userId="b89dbe84592f91e4" providerId="LiveId" clId="{A80D913F-1571-4FBC-B7B4-BBEFFC85C035}" dt="2020-07-24T01:08:20.056" v="0"/>
          <ac:spMkLst>
            <pc:docMk/>
            <pc:sldMk cId="990225192" sldId="275"/>
            <ac:spMk id="3" creationId="{3A75BAD3-324E-4FD0-B0C4-AF6CCBF55813}"/>
          </ac:spMkLst>
        </pc:spChg>
      </pc:sldChg>
      <pc:sldChg chg="modSp">
        <pc:chgData name="Derek Arnold" userId="b89dbe84592f91e4" providerId="LiveId" clId="{A80D913F-1571-4FBC-B7B4-BBEFFC85C035}" dt="2020-07-24T01:08:20.056" v="0"/>
        <pc:sldMkLst>
          <pc:docMk/>
          <pc:sldMk cId="3100974955" sldId="276"/>
        </pc:sldMkLst>
        <pc:spChg chg="mod">
          <ac:chgData name="Derek Arnold" userId="b89dbe84592f91e4" providerId="LiveId" clId="{A80D913F-1571-4FBC-B7B4-BBEFFC85C035}" dt="2020-07-24T01:08:20.056" v="0"/>
          <ac:spMkLst>
            <pc:docMk/>
            <pc:sldMk cId="3100974955" sldId="276"/>
            <ac:spMk id="3" creationId="{3A75BAD3-324E-4FD0-B0C4-AF6CCBF5581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5CDB-586C-4DF8-87A2-F0A1D23E8A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7D782-AC95-49AA-90E1-003DA7BD87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6056E4-9D19-49D7-87C3-E5DC80CBD631}"/>
              </a:ext>
            </a:extLst>
          </p:cNvPr>
          <p:cNvSpPr>
            <a:spLocks noGrp="1"/>
          </p:cNvSpPr>
          <p:nvPr>
            <p:ph type="dt" sz="half" idx="10"/>
          </p:nvPr>
        </p:nvSpPr>
        <p:spPr/>
        <p:txBody>
          <a:bodyPr/>
          <a:lstStyle/>
          <a:p>
            <a:fld id="{CDBADA44-4A71-4DC9-9DE7-1DA3E446B1EE}" type="datetimeFigureOut">
              <a:rPr lang="en-US" smtClean="0"/>
              <a:t>7/23/2020</a:t>
            </a:fld>
            <a:endParaRPr lang="en-US"/>
          </a:p>
        </p:txBody>
      </p:sp>
      <p:sp>
        <p:nvSpPr>
          <p:cNvPr id="5" name="Footer Placeholder 4">
            <a:extLst>
              <a:ext uri="{FF2B5EF4-FFF2-40B4-BE49-F238E27FC236}">
                <a16:creationId xmlns:a16="http://schemas.microsoft.com/office/drawing/2014/main" id="{1D96A0B0-9027-400A-A94A-E7D4982310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7B7027-C050-4512-98CB-CAC6EAFEF92B}"/>
              </a:ext>
            </a:extLst>
          </p:cNvPr>
          <p:cNvSpPr>
            <a:spLocks noGrp="1"/>
          </p:cNvSpPr>
          <p:nvPr>
            <p:ph type="sldNum" sz="quarter" idx="12"/>
          </p:nvPr>
        </p:nvSpPr>
        <p:spPr/>
        <p:txBody>
          <a:bodyPr/>
          <a:lstStyle/>
          <a:p>
            <a:fld id="{B7094DBD-A841-43D4-BA30-64A8AB8ADDFF}" type="slidenum">
              <a:rPr lang="en-US" smtClean="0"/>
              <a:t>‹#›</a:t>
            </a:fld>
            <a:endParaRPr lang="en-US"/>
          </a:p>
        </p:txBody>
      </p:sp>
    </p:spTree>
    <p:extLst>
      <p:ext uri="{BB962C8B-B14F-4D97-AF65-F5344CB8AC3E}">
        <p14:creationId xmlns:p14="http://schemas.microsoft.com/office/powerpoint/2010/main" val="2163700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6548-950B-4859-A191-18D5F285A9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2562C9-3E44-4E93-95B8-352E235751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1D279-9C87-4691-A263-B4BE386F2702}"/>
              </a:ext>
            </a:extLst>
          </p:cNvPr>
          <p:cNvSpPr>
            <a:spLocks noGrp="1"/>
          </p:cNvSpPr>
          <p:nvPr>
            <p:ph type="dt" sz="half" idx="10"/>
          </p:nvPr>
        </p:nvSpPr>
        <p:spPr/>
        <p:txBody>
          <a:bodyPr/>
          <a:lstStyle/>
          <a:p>
            <a:fld id="{CDBADA44-4A71-4DC9-9DE7-1DA3E446B1EE}" type="datetimeFigureOut">
              <a:rPr lang="en-US" smtClean="0"/>
              <a:t>7/23/2020</a:t>
            </a:fld>
            <a:endParaRPr lang="en-US"/>
          </a:p>
        </p:txBody>
      </p:sp>
      <p:sp>
        <p:nvSpPr>
          <p:cNvPr id="5" name="Footer Placeholder 4">
            <a:extLst>
              <a:ext uri="{FF2B5EF4-FFF2-40B4-BE49-F238E27FC236}">
                <a16:creationId xmlns:a16="http://schemas.microsoft.com/office/drawing/2014/main" id="{35BA0200-41F8-460C-87C6-E5098E4985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FE8969-02CC-49E5-A194-145DE2556686}"/>
              </a:ext>
            </a:extLst>
          </p:cNvPr>
          <p:cNvSpPr>
            <a:spLocks noGrp="1"/>
          </p:cNvSpPr>
          <p:nvPr>
            <p:ph type="sldNum" sz="quarter" idx="12"/>
          </p:nvPr>
        </p:nvSpPr>
        <p:spPr/>
        <p:txBody>
          <a:bodyPr/>
          <a:lstStyle/>
          <a:p>
            <a:fld id="{B7094DBD-A841-43D4-BA30-64A8AB8ADDFF}" type="slidenum">
              <a:rPr lang="en-US" smtClean="0"/>
              <a:t>‹#›</a:t>
            </a:fld>
            <a:endParaRPr lang="en-US"/>
          </a:p>
        </p:txBody>
      </p:sp>
    </p:spTree>
    <p:extLst>
      <p:ext uri="{BB962C8B-B14F-4D97-AF65-F5344CB8AC3E}">
        <p14:creationId xmlns:p14="http://schemas.microsoft.com/office/powerpoint/2010/main" val="1831656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D7325F-73A0-47D6-88A1-6C4B62D45C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29F0DC-FFC0-461D-AF30-924B04BD9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800B1-D174-4FBC-A846-8D6E47ABD467}"/>
              </a:ext>
            </a:extLst>
          </p:cNvPr>
          <p:cNvSpPr>
            <a:spLocks noGrp="1"/>
          </p:cNvSpPr>
          <p:nvPr>
            <p:ph type="dt" sz="half" idx="10"/>
          </p:nvPr>
        </p:nvSpPr>
        <p:spPr/>
        <p:txBody>
          <a:bodyPr/>
          <a:lstStyle/>
          <a:p>
            <a:fld id="{CDBADA44-4A71-4DC9-9DE7-1DA3E446B1EE}" type="datetimeFigureOut">
              <a:rPr lang="en-US" smtClean="0"/>
              <a:t>7/23/2020</a:t>
            </a:fld>
            <a:endParaRPr lang="en-US"/>
          </a:p>
        </p:txBody>
      </p:sp>
      <p:sp>
        <p:nvSpPr>
          <p:cNvPr id="5" name="Footer Placeholder 4">
            <a:extLst>
              <a:ext uri="{FF2B5EF4-FFF2-40B4-BE49-F238E27FC236}">
                <a16:creationId xmlns:a16="http://schemas.microsoft.com/office/drawing/2014/main" id="{DFB52F6E-4D9D-4D02-B889-F6A4B9CDC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DFBBE-6A98-4989-A8AA-602C22D55C43}"/>
              </a:ext>
            </a:extLst>
          </p:cNvPr>
          <p:cNvSpPr>
            <a:spLocks noGrp="1"/>
          </p:cNvSpPr>
          <p:nvPr>
            <p:ph type="sldNum" sz="quarter" idx="12"/>
          </p:nvPr>
        </p:nvSpPr>
        <p:spPr/>
        <p:txBody>
          <a:bodyPr/>
          <a:lstStyle/>
          <a:p>
            <a:fld id="{B7094DBD-A841-43D4-BA30-64A8AB8ADDFF}" type="slidenum">
              <a:rPr lang="en-US" smtClean="0"/>
              <a:t>‹#›</a:t>
            </a:fld>
            <a:endParaRPr lang="en-US"/>
          </a:p>
        </p:txBody>
      </p:sp>
    </p:spTree>
    <p:extLst>
      <p:ext uri="{BB962C8B-B14F-4D97-AF65-F5344CB8AC3E}">
        <p14:creationId xmlns:p14="http://schemas.microsoft.com/office/powerpoint/2010/main" val="1256355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7B47B-EDC4-47F0-BCF3-E2AC3D6560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9DD56B-C84F-4860-ADDB-6F80F1B3EC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E94F4-A4FC-44B5-BCAB-4879AD0A193E}"/>
              </a:ext>
            </a:extLst>
          </p:cNvPr>
          <p:cNvSpPr>
            <a:spLocks noGrp="1"/>
          </p:cNvSpPr>
          <p:nvPr>
            <p:ph type="dt" sz="half" idx="10"/>
          </p:nvPr>
        </p:nvSpPr>
        <p:spPr/>
        <p:txBody>
          <a:bodyPr/>
          <a:lstStyle/>
          <a:p>
            <a:fld id="{CDBADA44-4A71-4DC9-9DE7-1DA3E446B1EE}" type="datetimeFigureOut">
              <a:rPr lang="en-US" smtClean="0"/>
              <a:t>7/23/2020</a:t>
            </a:fld>
            <a:endParaRPr lang="en-US"/>
          </a:p>
        </p:txBody>
      </p:sp>
      <p:sp>
        <p:nvSpPr>
          <p:cNvPr id="5" name="Footer Placeholder 4">
            <a:extLst>
              <a:ext uri="{FF2B5EF4-FFF2-40B4-BE49-F238E27FC236}">
                <a16:creationId xmlns:a16="http://schemas.microsoft.com/office/drawing/2014/main" id="{23461C16-FE05-4BAE-9CA1-26BFB5E6D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CFF44-4452-4ABD-9C8D-3D199CC6A50D}"/>
              </a:ext>
            </a:extLst>
          </p:cNvPr>
          <p:cNvSpPr>
            <a:spLocks noGrp="1"/>
          </p:cNvSpPr>
          <p:nvPr>
            <p:ph type="sldNum" sz="quarter" idx="12"/>
          </p:nvPr>
        </p:nvSpPr>
        <p:spPr/>
        <p:txBody>
          <a:bodyPr/>
          <a:lstStyle/>
          <a:p>
            <a:fld id="{B7094DBD-A841-43D4-BA30-64A8AB8ADDFF}" type="slidenum">
              <a:rPr lang="en-US" smtClean="0"/>
              <a:t>‹#›</a:t>
            </a:fld>
            <a:endParaRPr lang="en-US"/>
          </a:p>
        </p:txBody>
      </p:sp>
    </p:spTree>
    <p:extLst>
      <p:ext uri="{BB962C8B-B14F-4D97-AF65-F5344CB8AC3E}">
        <p14:creationId xmlns:p14="http://schemas.microsoft.com/office/powerpoint/2010/main" val="32726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82492-5659-4701-8B2E-627A433EC0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C9D7EC-C196-4962-ADA7-C1B6A2A0D2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042ECE-1A2A-4A84-A81D-08330AF12616}"/>
              </a:ext>
            </a:extLst>
          </p:cNvPr>
          <p:cNvSpPr>
            <a:spLocks noGrp="1"/>
          </p:cNvSpPr>
          <p:nvPr>
            <p:ph type="dt" sz="half" idx="10"/>
          </p:nvPr>
        </p:nvSpPr>
        <p:spPr/>
        <p:txBody>
          <a:bodyPr/>
          <a:lstStyle/>
          <a:p>
            <a:fld id="{CDBADA44-4A71-4DC9-9DE7-1DA3E446B1EE}" type="datetimeFigureOut">
              <a:rPr lang="en-US" smtClean="0"/>
              <a:t>7/23/2020</a:t>
            </a:fld>
            <a:endParaRPr lang="en-US"/>
          </a:p>
        </p:txBody>
      </p:sp>
      <p:sp>
        <p:nvSpPr>
          <p:cNvPr id="5" name="Footer Placeholder 4">
            <a:extLst>
              <a:ext uri="{FF2B5EF4-FFF2-40B4-BE49-F238E27FC236}">
                <a16:creationId xmlns:a16="http://schemas.microsoft.com/office/drawing/2014/main" id="{38FBA8C9-486A-43E3-94FE-A3AFF8F09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6DAEBD-CEA1-4A74-A371-A2CB0F3204FE}"/>
              </a:ext>
            </a:extLst>
          </p:cNvPr>
          <p:cNvSpPr>
            <a:spLocks noGrp="1"/>
          </p:cNvSpPr>
          <p:nvPr>
            <p:ph type="sldNum" sz="quarter" idx="12"/>
          </p:nvPr>
        </p:nvSpPr>
        <p:spPr/>
        <p:txBody>
          <a:bodyPr/>
          <a:lstStyle/>
          <a:p>
            <a:fld id="{B7094DBD-A841-43D4-BA30-64A8AB8ADDFF}" type="slidenum">
              <a:rPr lang="en-US" smtClean="0"/>
              <a:t>‹#›</a:t>
            </a:fld>
            <a:endParaRPr lang="en-US"/>
          </a:p>
        </p:txBody>
      </p:sp>
    </p:spTree>
    <p:extLst>
      <p:ext uri="{BB962C8B-B14F-4D97-AF65-F5344CB8AC3E}">
        <p14:creationId xmlns:p14="http://schemas.microsoft.com/office/powerpoint/2010/main" val="190979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363FB-DD6A-4B5E-B2EF-DAD45252EF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7D9B9C-AAA8-4EF4-B82D-C8DEC66ABE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BF499B-7963-483E-BB66-41416BDA85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4B8A78-91B3-4B43-AD58-AF116C5541D1}"/>
              </a:ext>
            </a:extLst>
          </p:cNvPr>
          <p:cNvSpPr>
            <a:spLocks noGrp="1"/>
          </p:cNvSpPr>
          <p:nvPr>
            <p:ph type="dt" sz="half" idx="10"/>
          </p:nvPr>
        </p:nvSpPr>
        <p:spPr/>
        <p:txBody>
          <a:bodyPr/>
          <a:lstStyle/>
          <a:p>
            <a:fld id="{CDBADA44-4A71-4DC9-9DE7-1DA3E446B1EE}" type="datetimeFigureOut">
              <a:rPr lang="en-US" smtClean="0"/>
              <a:t>7/23/2020</a:t>
            </a:fld>
            <a:endParaRPr lang="en-US"/>
          </a:p>
        </p:txBody>
      </p:sp>
      <p:sp>
        <p:nvSpPr>
          <p:cNvPr id="6" name="Footer Placeholder 5">
            <a:extLst>
              <a:ext uri="{FF2B5EF4-FFF2-40B4-BE49-F238E27FC236}">
                <a16:creationId xmlns:a16="http://schemas.microsoft.com/office/drawing/2014/main" id="{9DBE9803-3E57-459C-86A9-8214F90DA7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586F89-20A9-4940-9525-43AD986C4916}"/>
              </a:ext>
            </a:extLst>
          </p:cNvPr>
          <p:cNvSpPr>
            <a:spLocks noGrp="1"/>
          </p:cNvSpPr>
          <p:nvPr>
            <p:ph type="sldNum" sz="quarter" idx="12"/>
          </p:nvPr>
        </p:nvSpPr>
        <p:spPr/>
        <p:txBody>
          <a:bodyPr/>
          <a:lstStyle/>
          <a:p>
            <a:fld id="{B7094DBD-A841-43D4-BA30-64A8AB8ADDFF}" type="slidenum">
              <a:rPr lang="en-US" smtClean="0"/>
              <a:t>‹#›</a:t>
            </a:fld>
            <a:endParaRPr lang="en-US"/>
          </a:p>
        </p:txBody>
      </p:sp>
    </p:spTree>
    <p:extLst>
      <p:ext uri="{BB962C8B-B14F-4D97-AF65-F5344CB8AC3E}">
        <p14:creationId xmlns:p14="http://schemas.microsoft.com/office/powerpoint/2010/main" val="517467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C4E4-B1A7-4E88-AA84-E2659EA421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D6407E-D140-4E8C-B51B-518B34B405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7AD48B-2995-4813-8C7E-28B25E9631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BF3A2C-A5C0-4DE1-B527-3762B9513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4E8B3D-C74D-4170-B735-E12BAC5086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E5FB9E-3CFD-4C8A-AB2B-2E99D76D6172}"/>
              </a:ext>
            </a:extLst>
          </p:cNvPr>
          <p:cNvSpPr>
            <a:spLocks noGrp="1"/>
          </p:cNvSpPr>
          <p:nvPr>
            <p:ph type="dt" sz="half" idx="10"/>
          </p:nvPr>
        </p:nvSpPr>
        <p:spPr/>
        <p:txBody>
          <a:bodyPr/>
          <a:lstStyle/>
          <a:p>
            <a:fld id="{CDBADA44-4A71-4DC9-9DE7-1DA3E446B1EE}" type="datetimeFigureOut">
              <a:rPr lang="en-US" smtClean="0"/>
              <a:t>7/23/2020</a:t>
            </a:fld>
            <a:endParaRPr lang="en-US"/>
          </a:p>
        </p:txBody>
      </p:sp>
      <p:sp>
        <p:nvSpPr>
          <p:cNvPr id="8" name="Footer Placeholder 7">
            <a:extLst>
              <a:ext uri="{FF2B5EF4-FFF2-40B4-BE49-F238E27FC236}">
                <a16:creationId xmlns:a16="http://schemas.microsoft.com/office/drawing/2014/main" id="{E5B0C8D1-B3AD-4ADD-A3B6-C214315C22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A31D44-46B0-4482-9EA8-7A2B41C43CAF}"/>
              </a:ext>
            </a:extLst>
          </p:cNvPr>
          <p:cNvSpPr>
            <a:spLocks noGrp="1"/>
          </p:cNvSpPr>
          <p:nvPr>
            <p:ph type="sldNum" sz="quarter" idx="12"/>
          </p:nvPr>
        </p:nvSpPr>
        <p:spPr/>
        <p:txBody>
          <a:bodyPr/>
          <a:lstStyle/>
          <a:p>
            <a:fld id="{B7094DBD-A841-43D4-BA30-64A8AB8ADDFF}" type="slidenum">
              <a:rPr lang="en-US" smtClean="0"/>
              <a:t>‹#›</a:t>
            </a:fld>
            <a:endParaRPr lang="en-US"/>
          </a:p>
        </p:txBody>
      </p:sp>
    </p:spTree>
    <p:extLst>
      <p:ext uri="{BB962C8B-B14F-4D97-AF65-F5344CB8AC3E}">
        <p14:creationId xmlns:p14="http://schemas.microsoft.com/office/powerpoint/2010/main" val="4280386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3F12B-FFFC-401F-8CB1-26BDD5E23D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F8D15E-3DCD-4CEB-A095-649DBFF968F1}"/>
              </a:ext>
            </a:extLst>
          </p:cNvPr>
          <p:cNvSpPr>
            <a:spLocks noGrp="1"/>
          </p:cNvSpPr>
          <p:nvPr>
            <p:ph type="dt" sz="half" idx="10"/>
          </p:nvPr>
        </p:nvSpPr>
        <p:spPr/>
        <p:txBody>
          <a:bodyPr/>
          <a:lstStyle/>
          <a:p>
            <a:fld id="{CDBADA44-4A71-4DC9-9DE7-1DA3E446B1EE}" type="datetimeFigureOut">
              <a:rPr lang="en-US" smtClean="0"/>
              <a:t>7/23/2020</a:t>
            </a:fld>
            <a:endParaRPr lang="en-US"/>
          </a:p>
        </p:txBody>
      </p:sp>
      <p:sp>
        <p:nvSpPr>
          <p:cNvPr id="4" name="Footer Placeholder 3">
            <a:extLst>
              <a:ext uri="{FF2B5EF4-FFF2-40B4-BE49-F238E27FC236}">
                <a16:creationId xmlns:a16="http://schemas.microsoft.com/office/drawing/2014/main" id="{D22E8047-BBCD-4EAD-AEAD-C6C48174E5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9F6E34-0883-439D-973E-BC68D2025C3F}"/>
              </a:ext>
            </a:extLst>
          </p:cNvPr>
          <p:cNvSpPr>
            <a:spLocks noGrp="1"/>
          </p:cNvSpPr>
          <p:nvPr>
            <p:ph type="sldNum" sz="quarter" idx="12"/>
          </p:nvPr>
        </p:nvSpPr>
        <p:spPr/>
        <p:txBody>
          <a:bodyPr/>
          <a:lstStyle/>
          <a:p>
            <a:fld id="{B7094DBD-A841-43D4-BA30-64A8AB8ADDFF}" type="slidenum">
              <a:rPr lang="en-US" smtClean="0"/>
              <a:t>‹#›</a:t>
            </a:fld>
            <a:endParaRPr lang="en-US"/>
          </a:p>
        </p:txBody>
      </p:sp>
    </p:spTree>
    <p:extLst>
      <p:ext uri="{BB962C8B-B14F-4D97-AF65-F5344CB8AC3E}">
        <p14:creationId xmlns:p14="http://schemas.microsoft.com/office/powerpoint/2010/main" val="3077898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C0489F-5DE0-400E-94AB-3F9AFB49244C}"/>
              </a:ext>
            </a:extLst>
          </p:cNvPr>
          <p:cNvSpPr>
            <a:spLocks noGrp="1"/>
          </p:cNvSpPr>
          <p:nvPr>
            <p:ph type="dt" sz="half" idx="10"/>
          </p:nvPr>
        </p:nvSpPr>
        <p:spPr/>
        <p:txBody>
          <a:bodyPr/>
          <a:lstStyle/>
          <a:p>
            <a:fld id="{CDBADA44-4A71-4DC9-9DE7-1DA3E446B1EE}" type="datetimeFigureOut">
              <a:rPr lang="en-US" smtClean="0"/>
              <a:t>7/23/2020</a:t>
            </a:fld>
            <a:endParaRPr lang="en-US"/>
          </a:p>
        </p:txBody>
      </p:sp>
      <p:sp>
        <p:nvSpPr>
          <p:cNvPr id="3" name="Footer Placeholder 2">
            <a:extLst>
              <a:ext uri="{FF2B5EF4-FFF2-40B4-BE49-F238E27FC236}">
                <a16:creationId xmlns:a16="http://schemas.microsoft.com/office/drawing/2014/main" id="{96074186-ACF6-47B7-80D2-E0712E64DF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F5D921-82DA-4E8F-99FE-1F90B76F9C36}"/>
              </a:ext>
            </a:extLst>
          </p:cNvPr>
          <p:cNvSpPr>
            <a:spLocks noGrp="1"/>
          </p:cNvSpPr>
          <p:nvPr>
            <p:ph type="sldNum" sz="quarter" idx="12"/>
          </p:nvPr>
        </p:nvSpPr>
        <p:spPr/>
        <p:txBody>
          <a:bodyPr/>
          <a:lstStyle/>
          <a:p>
            <a:fld id="{B7094DBD-A841-43D4-BA30-64A8AB8ADDFF}" type="slidenum">
              <a:rPr lang="en-US" smtClean="0"/>
              <a:t>‹#›</a:t>
            </a:fld>
            <a:endParaRPr lang="en-US"/>
          </a:p>
        </p:txBody>
      </p:sp>
    </p:spTree>
    <p:extLst>
      <p:ext uri="{BB962C8B-B14F-4D97-AF65-F5344CB8AC3E}">
        <p14:creationId xmlns:p14="http://schemas.microsoft.com/office/powerpoint/2010/main" val="107395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833EA-8491-47D4-8D2C-8B4288CB2C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6386A0-D1FC-43DF-8797-E61CF0E789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B2F018-8FAD-4AD6-90A1-0CB55C5D7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A5FFBE-4F1C-4149-B0CF-C2AF9644A38D}"/>
              </a:ext>
            </a:extLst>
          </p:cNvPr>
          <p:cNvSpPr>
            <a:spLocks noGrp="1"/>
          </p:cNvSpPr>
          <p:nvPr>
            <p:ph type="dt" sz="half" idx="10"/>
          </p:nvPr>
        </p:nvSpPr>
        <p:spPr/>
        <p:txBody>
          <a:bodyPr/>
          <a:lstStyle/>
          <a:p>
            <a:fld id="{CDBADA44-4A71-4DC9-9DE7-1DA3E446B1EE}" type="datetimeFigureOut">
              <a:rPr lang="en-US" smtClean="0"/>
              <a:t>7/23/2020</a:t>
            </a:fld>
            <a:endParaRPr lang="en-US"/>
          </a:p>
        </p:txBody>
      </p:sp>
      <p:sp>
        <p:nvSpPr>
          <p:cNvPr id="6" name="Footer Placeholder 5">
            <a:extLst>
              <a:ext uri="{FF2B5EF4-FFF2-40B4-BE49-F238E27FC236}">
                <a16:creationId xmlns:a16="http://schemas.microsoft.com/office/drawing/2014/main" id="{1095CC02-EB04-4801-82C9-F7E017609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647684-EF2F-4120-A58E-44B0A852B594}"/>
              </a:ext>
            </a:extLst>
          </p:cNvPr>
          <p:cNvSpPr>
            <a:spLocks noGrp="1"/>
          </p:cNvSpPr>
          <p:nvPr>
            <p:ph type="sldNum" sz="quarter" idx="12"/>
          </p:nvPr>
        </p:nvSpPr>
        <p:spPr/>
        <p:txBody>
          <a:bodyPr/>
          <a:lstStyle/>
          <a:p>
            <a:fld id="{B7094DBD-A841-43D4-BA30-64A8AB8ADDFF}" type="slidenum">
              <a:rPr lang="en-US" smtClean="0"/>
              <a:t>‹#›</a:t>
            </a:fld>
            <a:endParaRPr lang="en-US"/>
          </a:p>
        </p:txBody>
      </p:sp>
    </p:spTree>
    <p:extLst>
      <p:ext uri="{BB962C8B-B14F-4D97-AF65-F5344CB8AC3E}">
        <p14:creationId xmlns:p14="http://schemas.microsoft.com/office/powerpoint/2010/main" val="2780490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EE813-174C-4A27-835D-3EE7F44F4C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BA12C3-D12C-4975-B8D8-8AF892E51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56AD9E-C5CC-4809-B382-DD4F5CA47C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4FCD27-1F8F-4F72-9C32-A786BF9B5655}"/>
              </a:ext>
            </a:extLst>
          </p:cNvPr>
          <p:cNvSpPr>
            <a:spLocks noGrp="1"/>
          </p:cNvSpPr>
          <p:nvPr>
            <p:ph type="dt" sz="half" idx="10"/>
          </p:nvPr>
        </p:nvSpPr>
        <p:spPr/>
        <p:txBody>
          <a:bodyPr/>
          <a:lstStyle/>
          <a:p>
            <a:fld id="{CDBADA44-4A71-4DC9-9DE7-1DA3E446B1EE}" type="datetimeFigureOut">
              <a:rPr lang="en-US" smtClean="0"/>
              <a:t>7/23/2020</a:t>
            </a:fld>
            <a:endParaRPr lang="en-US"/>
          </a:p>
        </p:txBody>
      </p:sp>
      <p:sp>
        <p:nvSpPr>
          <p:cNvPr id="6" name="Footer Placeholder 5">
            <a:extLst>
              <a:ext uri="{FF2B5EF4-FFF2-40B4-BE49-F238E27FC236}">
                <a16:creationId xmlns:a16="http://schemas.microsoft.com/office/drawing/2014/main" id="{4B85EB2C-B7A0-4AB5-8918-6B7E08AC2F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52CEB7-9C08-4431-974D-EE2F05CD1B4B}"/>
              </a:ext>
            </a:extLst>
          </p:cNvPr>
          <p:cNvSpPr>
            <a:spLocks noGrp="1"/>
          </p:cNvSpPr>
          <p:nvPr>
            <p:ph type="sldNum" sz="quarter" idx="12"/>
          </p:nvPr>
        </p:nvSpPr>
        <p:spPr/>
        <p:txBody>
          <a:bodyPr/>
          <a:lstStyle/>
          <a:p>
            <a:fld id="{B7094DBD-A841-43D4-BA30-64A8AB8ADDFF}" type="slidenum">
              <a:rPr lang="en-US" smtClean="0"/>
              <a:t>‹#›</a:t>
            </a:fld>
            <a:endParaRPr lang="en-US"/>
          </a:p>
        </p:txBody>
      </p:sp>
    </p:spTree>
    <p:extLst>
      <p:ext uri="{BB962C8B-B14F-4D97-AF65-F5344CB8AC3E}">
        <p14:creationId xmlns:p14="http://schemas.microsoft.com/office/powerpoint/2010/main" val="972363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CDD486-7C2E-49A6-A95F-EC532E4ABF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2BCDAD-0EAD-483B-9354-3AE10A6A2D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01C3C-6912-4892-86EA-75B6480370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BADA44-4A71-4DC9-9DE7-1DA3E446B1EE}" type="datetimeFigureOut">
              <a:rPr lang="en-US" smtClean="0"/>
              <a:t>7/23/2020</a:t>
            </a:fld>
            <a:endParaRPr lang="en-US"/>
          </a:p>
        </p:txBody>
      </p:sp>
      <p:sp>
        <p:nvSpPr>
          <p:cNvPr id="5" name="Footer Placeholder 4">
            <a:extLst>
              <a:ext uri="{FF2B5EF4-FFF2-40B4-BE49-F238E27FC236}">
                <a16:creationId xmlns:a16="http://schemas.microsoft.com/office/drawing/2014/main" id="{C5B0BD38-ABF1-4464-8D5D-9CB5FF256E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91F687-0B7B-4A23-9551-A9B3967A30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094DBD-A841-43D4-BA30-64A8AB8ADDFF}" type="slidenum">
              <a:rPr lang="en-US" smtClean="0"/>
              <a:t>‹#›</a:t>
            </a:fld>
            <a:endParaRPr lang="en-US"/>
          </a:p>
        </p:txBody>
      </p:sp>
    </p:spTree>
    <p:extLst>
      <p:ext uri="{BB962C8B-B14F-4D97-AF65-F5344CB8AC3E}">
        <p14:creationId xmlns:p14="http://schemas.microsoft.com/office/powerpoint/2010/main" val="3144237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eb.archive.org/web/20011211130654/http:/www.suntimes.com/output/tech/cst-fin-micro01.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67426-2656-4B05-9341-623AED95D9FF}"/>
              </a:ext>
            </a:extLst>
          </p:cNvPr>
          <p:cNvSpPr>
            <a:spLocks noGrp="1"/>
          </p:cNvSpPr>
          <p:nvPr>
            <p:ph type="ctrTitle"/>
          </p:nvPr>
        </p:nvSpPr>
        <p:spPr/>
        <p:txBody>
          <a:bodyPr/>
          <a:lstStyle/>
          <a:p>
            <a:r>
              <a:rPr lang="en-US" dirty="0">
                <a:cs typeface="Cascadia Mono" panose="020B0609020000020004" pitchFamily="49" charset="0"/>
              </a:rPr>
              <a:t>Windows Linux Interoperability</a:t>
            </a:r>
          </a:p>
        </p:txBody>
      </p:sp>
      <p:sp>
        <p:nvSpPr>
          <p:cNvPr id="3" name="Subtitle 2">
            <a:extLst>
              <a:ext uri="{FF2B5EF4-FFF2-40B4-BE49-F238E27FC236}">
                <a16:creationId xmlns:a16="http://schemas.microsoft.com/office/drawing/2014/main" id="{01C942DD-B646-4204-A9C6-AABBBBF30874}"/>
              </a:ext>
            </a:extLst>
          </p:cNvPr>
          <p:cNvSpPr>
            <a:spLocks noGrp="1"/>
          </p:cNvSpPr>
          <p:nvPr>
            <p:ph type="subTitle" idx="1"/>
          </p:nvPr>
        </p:nvSpPr>
        <p:spPr/>
        <p:txBody>
          <a:bodyPr/>
          <a:lstStyle/>
          <a:p>
            <a:r>
              <a:rPr lang="en-US" dirty="0">
                <a:cs typeface="Cascadia Mono" panose="020B0609020000020004" pitchFamily="49" charset="0"/>
              </a:rPr>
              <a:t>Derek Arnold</a:t>
            </a:r>
            <a:br>
              <a:rPr lang="en-US" dirty="0">
                <a:cs typeface="Cascadia Mono" panose="020B0609020000020004" pitchFamily="49" charset="0"/>
              </a:rPr>
            </a:br>
            <a:r>
              <a:rPr lang="en-US" dirty="0">
                <a:cs typeface="Cascadia Mono" panose="020B0609020000020004" pitchFamily="49" charset="0"/>
              </a:rPr>
              <a:t>Canton Linux Enthusiasts</a:t>
            </a:r>
          </a:p>
          <a:p>
            <a:r>
              <a:rPr lang="en-US" dirty="0">
                <a:cs typeface="Cascadia Mono" panose="020B0609020000020004" pitchFamily="49" charset="0"/>
              </a:rPr>
              <a:t>23 July 2020</a:t>
            </a:r>
          </a:p>
        </p:txBody>
      </p:sp>
    </p:spTree>
    <p:extLst>
      <p:ext uri="{BB962C8B-B14F-4D97-AF65-F5344CB8AC3E}">
        <p14:creationId xmlns:p14="http://schemas.microsoft.com/office/powerpoint/2010/main" val="361386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125729" y="2148891"/>
            <a:ext cx="4922521" cy="2760098"/>
          </a:xfrm>
        </p:spPr>
        <p:txBody>
          <a:bodyPr>
            <a:normAutofit/>
          </a:bodyPr>
          <a:lstStyle/>
          <a:p>
            <a:r>
              <a:rPr lang="en-US" dirty="0">
                <a:solidFill>
                  <a:srgbClr val="FFFFFF"/>
                </a:solidFill>
              </a:rPr>
              <a:t>Things You Can’t Do</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lnSpcReduction="10000"/>
          </a:bodyPr>
          <a:lstStyle/>
          <a:p>
            <a:r>
              <a:rPr lang="en-US" sz="2400" dirty="0">
                <a:solidFill>
                  <a:srgbClr val="000000"/>
                </a:solidFill>
              </a:rPr>
              <a:t>SSH Into Linux Boxes without third-party software</a:t>
            </a:r>
          </a:p>
          <a:p>
            <a:r>
              <a:rPr lang="en-US" sz="2400" dirty="0">
                <a:solidFill>
                  <a:srgbClr val="000000"/>
                </a:solidFill>
              </a:rPr>
              <a:t>Share files with Windows Boxes</a:t>
            </a:r>
          </a:p>
          <a:p>
            <a:r>
              <a:rPr lang="en-US" sz="2400" dirty="0">
                <a:solidFill>
                  <a:srgbClr val="000000"/>
                </a:solidFill>
              </a:rPr>
              <a:t>Run Git on a Windows command-line</a:t>
            </a:r>
          </a:p>
          <a:p>
            <a:r>
              <a:rPr lang="en-US" sz="2400" dirty="0">
                <a:solidFill>
                  <a:srgbClr val="000000"/>
                </a:solidFill>
              </a:rPr>
              <a:t>Run Linux on Microsoft Cloud Hardware (Azure)</a:t>
            </a:r>
          </a:p>
          <a:p>
            <a:r>
              <a:rPr lang="en-US" sz="2400" dirty="0">
                <a:solidFill>
                  <a:srgbClr val="000000"/>
                </a:solidFill>
              </a:rPr>
              <a:t>Run PowerShell on Linux</a:t>
            </a:r>
          </a:p>
          <a:p>
            <a:r>
              <a:rPr lang="en-US" sz="2400" dirty="0">
                <a:solidFill>
                  <a:srgbClr val="000000"/>
                </a:solidFill>
              </a:rPr>
              <a:t>Develop C# / .NET Core in Linux</a:t>
            </a:r>
          </a:p>
          <a:p>
            <a:r>
              <a:rPr lang="en-US" sz="2400" dirty="0">
                <a:solidFill>
                  <a:srgbClr val="000000"/>
                </a:solidFill>
              </a:rPr>
              <a:t>Host a .NET Web Application on Linux</a:t>
            </a:r>
          </a:p>
          <a:p>
            <a:r>
              <a:rPr lang="en-US" sz="2400" dirty="0">
                <a:solidFill>
                  <a:srgbClr val="000000"/>
                </a:solidFill>
              </a:rPr>
              <a:t>Use Ansible to control Windows Machines</a:t>
            </a:r>
          </a:p>
          <a:p>
            <a:r>
              <a:rPr lang="en-US" sz="2400" dirty="0">
                <a:solidFill>
                  <a:srgbClr val="000000"/>
                </a:solidFill>
              </a:rPr>
              <a:t>Run Docker natively on Windows</a:t>
            </a:r>
          </a:p>
          <a:p>
            <a:r>
              <a:rPr lang="en-US" sz="2400" dirty="0">
                <a:solidFill>
                  <a:srgbClr val="000000"/>
                </a:solidFill>
              </a:rPr>
              <a:t>Run Linux in Windows</a:t>
            </a:r>
          </a:p>
        </p:txBody>
      </p:sp>
    </p:spTree>
    <p:extLst>
      <p:ext uri="{BB962C8B-B14F-4D97-AF65-F5344CB8AC3E}">
        <p14:creationId xmlns:p14="http://schemas.microsoft.com/office/powerpoint/2010/main" val="2032514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125729" y="2148891"/>
            <a:ext cx="4922521" cy="2760098"/>
          </a:xfrm>
        </p:spPr>
        <p:txBody>
          <a:bodyPr>
            <a:normAutofit/>
          </a:bodyPr>
          <a:lstStyle/>
          <a:p>
            <a:r>
              <a:rPr lang="en-US" dirty="0">
                <a:solidFill>
                  <a:srgbClr val="FFFFFF"/>
                </a:solidFill>
              </a:rPr>
              <a:t>Things You Can’t Do</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lnSpcReduction="10000"/>
          </a:bodyPr>
          <a:lstStyle/>
          <a:p>
            <a:r>
              <a:rPr lang="en-US" sz="2400" dirty="0">
                <a:solidFill>
                  <a:srgbClr val="000000"/>
                </a:solidFill>
              </a:rPr>
              <a:t>SSH Into Linux Boxes without third-party software</a:t>
            </a:r>
          </a:p>
          <a:p>
            <a:r>
              <a:rPr lang="en-US" sz="2400" dirty="0">
                <a:solidFill>
                  <a:schemeClr val="bg2">
                    <a:lumMod val="90000"/>
                  </a:schemeClr>
                </a:solidFill>
              </a:rPr>
              <a:t>Share files with Windows Boxes</a:t>
            </a:r>
          </a:p>
          <a:p>
            <a:r>
              <a:rPr lang="en-US" sz="2400" dirty="0">
                <a:solidFill>
                  <a:schemeClr val="bg2">
                    <a:lumMod val="90000"/>
                  </a:schemeClr>
                </a:solidFill>
              </a:rPr>
              <a:t>Run Git on a Windows command-line</a:t>
            </a:r>
          </a:p>
          <a:p>
            <a:r>
              <a:rPr lang="en-US" sz="2400" dirty="0">
                <a:solidFill>
                  <a:schemeClr val="bg2">
                    <a:lumMod val="90000"/>
                  </a:schemeClr>
                </a:solidFill>
              </a:rPr>
              <a:t>Run Linux on Microsoft Cloud Hardware (Azure)</a:t>
            </a:r>
          </a:p>
          <a:p>
            <a:r>
              <a:rPr lang="en-US" sz="2400" dirty="0">
                <a:solidFill>
                  <a:schemeClr val="bg2">
                    <a:lumMod val="90000"/>
                  </a:schemeClr>
                </a:solidFill>
              </a:rPr>
              <a:t>Run PowerShell on Linux</a:t>
            </a:r>
          </a:p>
          <a:p>
            <a:r>
              <a:rPr lang="en-US" sz="2400" dirty="0">
                <a:solidFill>
                  <a:schemeClr val="bg2">
                    <a:lumMod val="90000"/>
                  </a:schemeClr>
                </a:solidFill>
              </a:rPr>
              <a:t>Develop C# / .NET Core in Linux</a:t>
            </a:r>
          </a:p>
          <a:p>
            <a:r>
              <a:rPr lang="en-US" sz="2400" dirty="0">
                <a:solidFill>
                  <a:schemeClr val="bg2">
                    <a:lumMod val="90000"/>
                  </a:schemeClr>
                </a:solidFill>
              </a:rPr>
              <a:t>Host a .NET Web Application on Linux</a:t>
            </a:r>
          </a:p>
          <a:p>
            <a:r>
              <a:rPr lang="en-US" sz="2400" dirty="0">
                <a:solidFill>
                  <a:schemeClr val="bg2">
                    <a:lumMod val="90000"/>
                  </a:schemeClr>
                </a:solidFill>
              </a:rPr>
              <a:t>Use Ansible to control Windows Machines</a:t>
            </a:r>
          </a:p>
          <a:p>
            <a:r>
              <a:rPr lang="en-US" sz="2400" dirty="0">
                <a:solidFill>
                  <a:schemeClr val="bg2">
                    <a:lumMod val="90000"/>
                  </a:schemeClr>
                </a:solidFill>
              </a:rPr>
              <a:t>Run Docker natively on Windows</a:t>
            </a:r>
          </a:p>
          <a:p>
            <a:r>
              <a:rPr lang="en-US" sz="2400" dirty="0">
                <a:solidFill>
                  <a:schemeClr val="bg2">
                    <a:lumMod val="90000"/>
                  </a:schemeClr>
                </a:solidFill>
              </a:rPr>
              <a:t>Run Linux in Windows</a:t>
            </a:r>
          </a:p>
        </p:txBody>
      </p:sp>
    </p:spTree>
    <p:extLst>
      <p:ext uri="{BB962C8B-B14F-4D97-AF65-F5344CB8AC3E}">
        <p14:creationId xmlns:p14="http://schemas.microsoft.com/office/powerpoint/2010/main" val="970945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125729" y="2148891"/>
            <a:ext cx="4922521" cy="2760098"/>
          </a:xfrm>
        </p:spPr>
        <p:txBody>
          <a:bodyPr>
            <a:normAutofit/>
          </a:bodyPr>
          <a:lstStyle/>
          <a:p>
            <a:r>
              <a:rPr lang="en-US" dirty="0">
                <a:solidFill>
                  <a:srgbClr val="FFFFFF"/>
                </a:solidFill>
              </a:rPr>
              <a:t>Things You Can’t Do</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lnSpcReduction="10000"/>
          </a:bodyPr>
          <a:lstStyle/>
          <a:p>
            <a:r>
              <a:rPr lang="en-US" sz="2400" dirty="0">
                <a:solidFill>
                  <a:schemeClr val="bg2">
                    <a:lumMod val="90000"/>
                  </a:schemeClr>
                </a:solidFill>
              </a:rPr>
              <a:t>SSH Into Linux Boxes without third-party software</a:t>
            </a:r>
          </a:p>
          <a:p>
            <a:r>
              <a:rPr lang="en-US" sz="2400" dirty="0">
                <a:solidFill>
                  <a:srgbClr val="000000"/>
                </a:solidFill>
              </a:rPr>
              <a:t>Share files with Windows Boxes</a:t>
            </a:r>
          </a:p>
          <a:p>
            <a:r>
              <a:rPr lang="en-US" sz="2400" dirty="0">
                <a:solidFill>
                  <a:schemeClr val="bg2">
                    <a:lumMod val="90000"/>
                  </a:schemeClr>
                </a:solidFill>
              </a:rPr>
              <a:t>Run Git on a Windows command-line</a:t>
            </a:r>
          </a:p>
          <a:p>
            <a:r>
              <a:rPr lang="en-US" sz="2400" dirty="0">
                <a:solidFill>
                  <a:schemeClr val="bg2">
                    <a:lumMod val="90000"/>
                  </a:schemeClr>
                </a:solidFill>
              </a:rPr>
              <a:t>Run Linux on Microsoft Cloud Hardware (Azure)</a:t>
            </a:r>
          </a:p>
          <a:p>
            <a:r>
              <a:rPr lang="en-US" sz="2400" dirty="0">
                <a:solidFill>
                  <a:schemeClr val="bg2">
                    <a:lumMod val="90000"/>
                  </a:schemeClr>
                </a:solidFill>
              </a:rPr>
              <a:t>Run PowerShell on Linux</a:t>
            </a:r>
          </a:p>
          <a:p>
            <a:r>
              <a:rPr lang="en-US" sz="2400" dirty="0">
                <a:solidFill>
                  <a:schemeClr val="bg2">
                    <a:lumMod val="90000"/>
                  </a:schemeClr>
                </a:solidFill>
              </a:rPr>
              <a:t>Develop C# / .NET Core in Linux</a:t>
            </a:r>
          </a:p>
          <a:p>
            <a:r>
              <a:rPr lang="en-US" sz="2400" dirty="0">
                <a:solidFill>
                  <a:schemeClr val="bg2">
                    <a:lumMod val="90000"/>
                  </a:schemeClr>
                </a:solidFill>
              </a:rPr>
              <a:t>Host a .NET Web Application on Linux</a:t>
            </a:r>
          </a:p>
          <a:p>
            <a:r>
              <a:rPr lang="en-US" sz="2400" dirty="0">
                <a:solidFill>
                  <a:schemeClr val="bg2">
                    <a:lumMod val="90000"/>
                  </a:schemeClr>
                </a:solidFill>
              </a:rPr>
              <a:t>Use Ansible to control Windows Machines</a:t>
            </a:r>
          </a:p>
          <a:p>
            <a:r>
              <a:rPr lang="en-US" sz="2400" dirty="0">
                <a:solidFill>
                  <a:schemeClr val="bg2">
                    <a:lumMod val="90000"/>
                  </a:schemeClr>
                </a:solidFill>
              </a:rPr>
              <a:t>Run Docker natively on Windows</a:t>
            </a:r>
          </a:p>
          <a:p>
            <a:r>
              <a:rPr lang="en-US" sz="2400" dirty="0">
                <a:solidFill>
                  <a:schemeClr val="bg2">
                    <a:lumMod val="90000"/>
                  </a:schemeClr>
                </a:solidFill>
              </a:rPr>
              <a:t>Run Linux in Windows</a:t>
            </a:r>
          </a:p>
        </p:txBody>
      </p:sp>
    </p:spTree>
    <p:extLst>
      <p:ext uri="{BB962C8B-B14F-4D97-AF65-F5344CB8AC3E}">
        <p14:creationId xmlns:p14="http://schemas.microsoft.com/office/powerpoint/2010/main" val="404330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125729" y="2148891"/>
            <a:ext cx="4922521" cy="2760098"/>
          </a:xfrm>
        </p:spPr>
        <p:txBody>
          <a:bodyPr>
            <a:normAutofit/>
          </a:bodyPr>
          <a:lstStyle/>
          <a:p>
            <a:r>
              <a:rPr lang="en-US" dirty="0">
                <a:solidFill>
                  <a:srgbClr val="FFFFFF"/>
                </a:solidFill>
              </a:rPr>
              <a:t>Things You Can’t Do</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lnSpcReduction="10000"/>
          </a:bodyPr>
          <a:lstStyle/>
          <a:p>
            <a:r>
              <a:rPr lang="en-US" sz="2400" dirty="0">
                <a:solidFill>
                  <a:schemeClr val="bg2">
                    <a:lumMod val="90000"/>
                  </a:schemeClr>
                </a:solidFill>
              </a:rPr>
              <a:t>SSH Into Linux Boxes without third-party software</a:t>
            </a:r>
          </a:p>
          <a:p>
            <a:r>
              <a:rPr lang="en-US" sz="2400" dirty="0">
                <a:solidFill>
                  <a:schemeClr val="bg2">
                    <a:lumMod val="90000"/>
                  </a:schemeClr>
                </a:solidFill>
              </a:rPr>
              <a:t>Share files with Windows Boxes</a:t>
            </a:r>
          </a:p>
          <a:p>
            <a:r>
              <a:rPr lang="en-US" sz="2400" dirty="0">
                <a:solidFill>
                  <a:srgbClr val="000000"/>
                </a:solidFill>
              </a:rPr>
              <a:t>Run Git on a Windows command-line</a:t>
            </a:r>
          </a:p>
          <a:p>
            <a:r>
              <a:rPr lang="en-US" sz="2400" dirty="0">
                <a:solidFill>
                  <a:schemeClr val="bg2">
                    <a:lumMod val="90000"/>
                  </a:schemeClr>
                </a:solidFill>
              </a:rPr>
              <a:t>Run Linux on Microsoft Cloud Hardware (Azure)</a:t>
            </a:r>
          </a:p>
          <a:p>
            <a:r>
              <a:rPr lang="en-US" sz="2400" dirty="0">
                <a:solidFill>
                  <a:schemeClr val="bg2">
                    <a:lumMod val="90000"/>
                  </a:schemeClr>
                </a:solidFill>
              </a:rPr>
              <a:t>Run PowerShell on Linux</a:t>
            </a:r>
          </a:p>
          <a:p>
            <a:r>
              <a:rPr lang="en-US" sz="2400" dirty="0">
                <a:solidFill>
                  <a:schemeClr val="bg2">
                    <a:lumMod val="90000"/>
                  </a:schemeClr>
                </a:solidFill>
              </a:rPr>
              <a:t>Develop C# / .NET Core in Linux</a:t>
            </a:r>
          </a:p>
          <a:p>
            <a:r>
              <a:rPr lang="en-US" sz="2400" dirty="0">
                <a:solidFill>
                  <a:schemeClr val="bg2">
                    <a:lumMod val="90000"/>
                  </a:schemeClr>
                </a:solidFill>
              </a:rPr>
              <a:t>Host a .NET Web Application on Linux</a:t>
            </a:r>
          </a:p>
          <a:p>
            <a:r>
              <a:rPr lang="en-US" sz="2400" dirty="0">
                <a:solidFill>
                  <a:schemeClr val="bg2">
                    <a:lumMod val="90000"/>
                  </a:schemeClr>
                </a:solidFill>
              </a:rPr>
              <a:t>Use Ansible to control Windows Machines</a:t>
            </a:r>
          </a:p>
          <a:p>
            <a:r>
              <a:rPr lang="en-US" sz="2400" dirty="0">
                <a:solidFill>
                  <a:schemeClr val="bg2">
                    <a:lumMod val="90000"/>
                  </a:schemeClr>
                </a:solidFill>
              </a:rPr>
              <a:t>Run Docker natively on Windows</a:t>
            </a:r>
          </a:p>
          <a:p>
            <a:r>
              <a:rPr lang="en-US" sz="2400" dirty="0">
                <a:solidFill>
                  <a:schemeClr val="bg2">
                    <a:lumMod val="90000"/>
                  </a:schemeClr>
                </a:solidFill>
              </a:rPr>
              <a:t>Run Linux in Windows</a:t>
            </a:r>
          </a:p>
        </p:txBody>
      </p:sp>
    </p:spTree>
    <p:extLst>
      <p:ext uri="{BB962C8B-B14F-4D97-AF65-F5344CB8AC3E}">
        <p14:creationId xmlns:p14="http://schemas.microsoft.com/office/powerpoint/2010/main" val="1110970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125729" y="2148891"/>
            <a:ext cx="4922521" cy="2760098"/>
          </a:xfrm>
        </p:spPr>
        <p:txBody>
          <a:bodyPr>
            <a:normAutofit/>
          </a:bodyPr>
          <a:lstStyle/>
          <a:p>
            <a:r>
              <a:rPr lang="en-US" dirty="0">
                <a:solidFill>
                  <a:srgbClr val="FFFFFF"/>
                </a:solidFill>
              </a:rPr>
              <a:t>Things You Can’t Do</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lnSpcReduction="10000"/>
          </a:bodyPr>
          <a:lstStyle/>
          <a:p>
            <a:r>
              <a:rPr lang="en-US" sz="2400" dirty="0">
                <a:solidFill>
                  <a:schemeClr val="bg2">
                    <a:lumMod val="90000"/>
                  </a:schemeClr>
                </a:solidFill>
              </a:rPr>
              <a:t>SSH Into Linux Boxes without third-party software</a:t>
            </a:r>
          </a:p>
          <a:p>
            <a:r>
              <a:rPr lang="en-US" sz="2400" dirty="0">
                <a:solidFill>
                  <a:schemeClr val="bg2">
                    <a:lumMod val="90000"/>
                  </a:schemeClr>
                </a:solidFill>
              </a:rPr>
              <a:t>Share files with Windows Boxes</a:t>
            </a:r>
          </a:p>
          <a:p>
            <a:r>
              <a:rPr lang="en-US" sz="2400" dirty="0">
                <a:solidFill>
                  <a:schemeClr val="bg2">
                    <a:lumMod val="90000"/>
                  </a:schemeClr>
                </a:solidFill>
              </a:rPr>
              <a:t>Run Git on a Windows command-line</a:t>
            </a:r>
          </a:p>
          <a:p>
            <a:r>
              <a:rPr lang="en-US" sz="2400" dirty="0">
                <a:solidFill>
                  <a:srgbClr val="000000"/>
                </a:solidFill>
              </a:rPr>
              <a:t>Run Linux on Microsoft Cloud Hardware (Azure)</a:t>
            </a:r>
          </a:p>
          <a:p>
            <a:r>
              <a:rPr lang="en-US" sz="2400" dirty="0">
                <a:solidFill>
                  <a:schemeClr val="bg2">
                    <a:lumMod val="90000"/>
                  </a:schemeClr>
                </a:solidFill>
              </a:rPr>
              <a:t>Run PowerShell on Linux</a:t>
            </a:r>
          </a:p>
          <a:p>
            <a:r>
              <a:rPr lang="en-US" sz="2400" dirty="0">
                <a:solidFill>
                  <a:schemeClr val="bg2">
                    <a:lumMod val="90000"/>
                  </a:schemeClr>
                </a:solidFill>
              </a:rPr>
              <a:t>Develop C# / .NET Core in Linux</a:t>
            </a:r>
          </a:p>
          <a:p>
            <a:r>
              <a:rPr lang="en-US" sz="2400" dirty="0">
                <a:solidFill>
                  <a:schemeClr val="bg2">
                    <a:lumMod val="90000"/>
                  </a:schemeClr>
                </a:solidFill>
              </a:rPr>
              <a:t>Host a .NET Web Application on Linux</a:t>
            </a:r>
          </a:p>
          <a:p>
            <a:r>
              <a:rPr lang="en-US" sz="2400" dirty="0">
                <a:solidFill>
                  <a:schemeClr val="bg2">
                    <a:lumMod val="90000"/>
                  </a:schemeClr>
                </a:solidFill>
              </a:rPr>
              <a:t>Use Ansible to control Windows Machines</a:t>
            </a:r>
          </a:p>
          <a:p>
            <a:r>
              <a:rPr lang="en-US" sz="2400" dirty="0">
                <a:solidFill>
                  <a:schemeClr val="bg2">
                    <a:lumMod val="90000"/>
                  </a:schemeClr>
                </a:solidFill>
              </a:rPr>
              <a:t>Run Docker natively on Windows</a:t>
            </a:r>
          </a:p>
          <a:p>
            <a:r>
              <a:rPr lang="en-US" sz="2400" dirty="0">
                <a:solidFill>
                  <a:schemeClr val="bg2">
                    <a:lumMod val="90000"/>
                  </a:schemeClr>
                </a:solidFill>
              </a:rPr>
              <a:t>Run Linux in Windows</a:t>
            </a:r>
          </a:p>
        </p:txBody>
      </p:sp>
    </p:spTree>
    <p:extLst>
      <p:ext uri="{BB962C8B-B14F-4D97-AF65-F5344CB8AC3E}">
        <p14:creationId xmlns:p14="http://schemas.microsoft.com/office/powerpoint/2010/main" val="995551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125729" y="2148891"/>
            <a:ext cx="4922521" cy="2760098"/>
          </a:xfrm>
        </p:spPr>
        <p:txBody>
          <a:bodyPr>
            <a:normAutofit/>
          </a:bodyPr>
          <a:lstStyle/>
          <a:p>
            <a:r>
              <a:rPr lang="en-US" dirty="0">
                <a:solidFill>
                  <a:srgbClr val="FFFFFF"/>
                </a:solidFill>
              </a:rPr>
              <a:t>Things You Can’t Do</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lnSpcReduction="10000"/>
          </a:bodyPr>
          <a:lstStyle/>
          <a:p>
            <a:r>
              <a:rPr lang="en-US" sz="2400" dirty="0">
                <a:solidFill>
                  <a:schemeClr val="bg2">
                    <a:lumMod val="90000"/>
                  </a:schemeClr>
                </a:solidFill>
              </a:rPr>
              <a:t>SSH Into Linux Boxes without third-party software</a:t>
            </a:r>
          </a:p>
          <a:p>
            <a:r>
              <a:rPr lang="en-US" sz="2400" dirty="0">
                <a:solidFill>
                  <a:schemeClr val="bg2">
                    <a:lumMod val="90000"/>
                  </a:schemeClr>
                </a:solidFill>
              </a:rPr>
              <a:t>Share files with Windows Boxes</a:t>
            </a:r>
          </a:p>
          <a:p>
            <a:r>
              <a:rPr lang="en-US" sz="2400" dirty="0">
                <a:solidFill>
                  <a:schemeClr val="bg2">
                    <a:lumMod val="90000"/>
                  </a:schemeClr>
                </a:solidFill>
              </a:rPr>
              <a:t>Run Git on a Windows command-line</a:t>
            </a:r>
          </a:p>
          <a:p>
            <a:r>
              <a:rPr lang="en-US" sz="2400" dirty="0">
                <a:solidFill>
                  <a:schemeClr val="bg2">
                    <a:lumMod val="90000"/>
                  </a:schemeClr>
                </a:solidFill>
              </a:rPr>
              <a:t>Run Linux on Microsoft Cloud Hardware (Azure)</a:t>
            </a:r>
          </a:p>
          <a:p>
            <a:r>
              <a:rPr lang="en-US" sz="2400" dirty="0">
                <a:solidFill>
                  <a:srgbClr val="000000"/>
                </a:solidFill>
              </a:rPr>
              <a:t>Run PowerShell on Linux</a:t>
            </a:r>
          </a:p>
          <a:p>
            <a:r>
              <a:rPr lang="en-US" sz="2400" dirty="0">
                <a:solidFill>
                  <a:schemeClr val="bg2">
                    <a:lumMod val="90000"/>
                  </a:schemeClr>
                </a:solidFill>
              </a:rPr>
              <a:t>Develop C# / .NET Core in Linux</a:t>
            </a:r>
          </a:p>
          <a:p>
            <a:r>
              <a:rPr lang="en-US" sz="2400" dirty="0">
                <a:solidFill>
                  <a:schemeClr val="bg2">
                    <a:lumMod val="90000"/>
                  </a:schemeClr>
                </a:solidFill>
              </a:rPr>
              <a:t>Host a .NET Web Application on Linux</a:t>
            </a:r>
          </a:p>
          <a:p>
            <a:r>
              <a:rPr lang="en-US" sz="2400" dirty="0">
                <a:solidFill>
                  <a:schemeClr val="bg2">
                    <a:lumMod val="90000"/>
                  </a:schemeClr>
                </a:solidFill>
              </a:rPr>
              <a:t>Use Ansible to control Windows Machines</a:t>
            </a:r>
          </a:p>
          <a:p>
            <a:r>
              <a:rPr lang="en-US" sz="2400" dirty="0">
                <a:solidFill>
                  <a:schemeClr val="bg2">
                    <a:lumMod val="90000"/>
                  </a:schemeClr>
                </a:solidFill>
              </a:rPr>
              <a:t>Run Docker natively on Windows</a:t>
            </a:r>
          </a:p>
          <a:p>
            <a:r>
              <a:rPr lang="en-US" sz="2400" dirty="0">
                <a:solidFill>
                  <a:schemeClr val="bg2">
                    <a:lumMod val="90000"/>
                  </a:schemeClr>
                </a:solidFill>
              </a:rPr>
              <a:t>Run Linux in Windows</a:t>
            </a:r>
          </a:p>
        </p:txBody>
      </p:sp>
    </p:spTree>
    <p:extLst>
      <p:ext uri="{BB962C8B-B14F-4D97-AF65-F5344CB8AC3E}">
        <p14:creationId xmlns:p14="http://schemas.microsoft.com/office/powerpoint/2010/main" val="990225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125729" y="2148891"/>
            <a:ext cx="4922521" cy="2760098"/>
          </a:xfrm>
        </p:spPr>
        <p:txBody>
          <a:bodyPr>
            <a:normAutofit/>
          </a:bodyPr>
          <a:lstStyle/>
          <a:p>
            <a:r>
              <a:rPr lang="en-US" dirty="0">
                <a:solidFill>
                  <a:srgbClr val="FFFFFF"/>
                </a:solidFill>
              </a:rPr>
              <a:t>Things You Can’t Do</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lnSpcReduction="10000"/>
          </a:bodyPr>
          <a:lstStyle/>
          <a:p>
            <a:r>
              <a:rPr lang="en-US" sz="2400" dirty="0">
                <a:solidFill>
                  <a:schemeClr val="bg2">
                    <a:lumMod val="90000"/>
                  </a:schemeClr>
                </a:solidFill>
              </a:rPr>
              <a:t>SSH Into Linux Boxes without third-party software</a:t>
            </a:r>
          </a:p>
          <a:p>
            <a:r>
              <a:rPr lang="en-US" sz="2400" dirty="0">
                <a:solidFill>
                  <a:schemeClr val="bg2">
                    <a:lumMod val="90000"/>
                  </a:schemeClr>
                </a:solidFill>
              </a:rPr>
              <a:t>Share files with Windows Boxes</a:t>
            </a:r>
          </a:p>
          <a:p>
            <a:r>
              <a:rPr lang="en-US" sz="2400" dirty="0">
                <a:solidFill>
                  <a:schemeClr val="bg2">
                    <a:lumMod val="90000"/>
                  </a:schemeClr>
                </a:solidFill>
              </a:rPr>
              <a:t>Run Git on a Windows command-line</a:t>
            </a:r>
          </a:p>
          <a:p>
            <a:r>
              <a:rPr lang="en-US" sz="2400" dirty="0">
                <a:solidFill>
                  <a:schemeClr val="bg2">
                    <a:lumMod val="90000"/>
                  </a:schemeClr>
                </a:solidFill>
              </a:rPr>
              <a:t>Run Linux on Microsoft Cloud Hardware (Azure)</a:t>
            </a:r>
          </a:p>
          <a:p>
            <a:r>
              <a:rPr lang="en-US" sz="2400" dirty="0">
                <a:solidFill>
                  <a:schemeClr val="bg2">
                    <a:lumMod val="90000"/>
                  </a:schemeClr>
                </a:solidFill>
              </a:rPr>
              <a:t>Run PowerShell on Linux</a:t>
            </a:r>
          </a:p>
          <a:p>
            <a:r>
              <a:rPr lang="en-US" sz="2400" dirty="0">
                <a:solidFill>
                  <a:srgbClr val="000000"/>
                </a:solidFill>
              </a:rPr>
              <a:t>Develop C# / .NET Core in Linux</a:t>
            </a:r>
          </a:p>
          <a:p>
            <a:r>
              <a:rPr lang="en-US" sz="2400" dirty="0">
                <a:solidFill>
                  <a:schemeClr val="bg2">
                    <a:lumMod val="90000"/>
                  </a:schemeClr>
                </a:solidFill>
              </a:rPr>
              <a:t>Host a .NET Web Application on Linux</a:t>
            </a:r>
          </a:p>
          <a:p>
            <a:r>
              <a:rPr lang="en-US" sz="2400" dirty="0">
                <a:solidFill>
                  <a:schemeClr val="bg2">
                    <a:lumMod val="90000"/>
                  </a:schemeClr>
                </a:solidFill>
              </a:rPr>
              <a:t>Use Ansible to control Windows Machines</a:t>
            </a:r>
          </a:p>
          <a:p>
            <a:r>
              <a:rPr lang="en-US" sz="2400" dirty="0">
                <a:solidFill>
                  <a:schemeClr val="bg2">
                    <a:lumMod val="90000"/>
                  </a:schemeClr>
                </a:solidFill>
              </a:rPr>
              <a:t>Run Docker natively on Windows</a:t>
            </a:r>
          </a:p>
          <a:p>
            <a:r>
              <a:rPr lang="en-US" sz="2400" dirty="0">
                <a:solidFill>
                  <a:schemeClr val="bg2">
                    <a:lumMod val="90000"/>
                  </a:schemeClr>
                </a:solidFill>
              </a:rPr>
              <a:t>Run Linux in Windows</a:t>
            </a:r>
          </a:p>
        </p:txBody>
      </p:sp>
    </p:spTree>
    <p:extLst>
      <p:ext uri="{BB962C8B-B14F-4D97-AF65-F5344CB8AC3E}">
        <p14:creationId xmlns:p14="http://schemas.microsoft.com/office/powerpoint/2010/main" val="3811629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125729" y="2148891"/>
            <a:ext cx="4922521" cy="2760098"/>
          </a:xfrm>
        </p:spPr>
        <p:txBody>
          <a:bodyPr>
            <a:normAutofit/>
          </a:bodyPr>
          <a:lstStyle/>
          <a:p>
            <a:r>
              <a:rPr lang="en-US" dirty="0">
                <a:solidFill>
                  <a:srgbClr val="FFFFFF"/>
                </a:solidFill>
              </a:rPr>
              <a:t>Things You Can’t Do</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lnSpcReduction="10000"/>
          </a:bodyPr>
          <a:lstStyle/>
          <a:p>
            <a:r>
              <a:rPr lang="en-US" sz="2400" dirty="0">
                <a:solidFill>
                  <a:schemeClr val="bg2">
                    <a:lumMod val="90000"/>
                  </a:schemeClr>
                </a:solidFill>
              </a:rPr>
              <a:t>SSH Into Linux Boxes without third-party software</a:t>
            </a:r>
          </a:p>
          <a:p>
            <a:r>
              <a:rPr lang="en-US" sz="2400" dirty="0">
                <a:solidFill>
                  <a:schemeClr val="bg2">
                    <a:lumMod val="90000"/>
                  </a:schemeClr>
                </a:solidFill>
              </a:rPr>
              <a:t>Share files with Windows Boxes</a:t>
            </a:r>
          </a:p>
          <a:p>
            <a:r>
              <a:rPr lang="en-US" sz="2400" dirty="0">
                <a:solidFill>
                  <a:schemeClr val="bg2">
                    <a:lumMod val="90000"/>
                  </a:schemeClr>
                </a:solidFill>
              </a:rPr>
              <a:t>Run Git on a Windows command-line</a:t>
            </a:r>
          </a:p>
          <a:p>
            <a:r>
              <a:rPr lang="en-US" sz="2400" dirty="0">
                <a:solidFill>
                  <a:schemeClr val="bg2">
                    <a:lumMod val="90000"/>
                  </a:schemeClr>
                </a:solidFill>
              </a:rPr>
              <a:t>Run Linux on Microsoft Cloud Hardware (Azure)</a:t>
            </a:r>
          </a:p>
          <a:p>
            <a:r>
              <a:rPr lang="en-US" sz="2400" dirty="0">
                <a:solidFill>
                  <a:schemeClr val="bg2">
                    <a:lumMod val="90000"/>
                  </a:schemeClr>
                </a:solidFill>
              </a:rPr>
              <a:t>Run PowerShell on Linux</a:t>
            </a:r>
          </a:p>
          <a:p>
            <a:r>
              <a:rPr lang="en-US" sz="2400" dirty="0">
                <a:solidFill>
                  <a:schemeClr val="bg2">
                    <a:lumMod val="90000"/>
                  </a:schemeClr>
                </a:solidFill>
              </a:rPr>
              <a:t>Develop C# / .NET Core in Linux</a:t>
            </a:r>
          </a:p>
          <a:p>
            <a:r>
              <a:rPr lang="en-US" sz="2400" dirty="0">
                <a:solidFill>
                  <a:srgbClr val="000000"/>
                </a:solidFill>
              </a:rPr>
              <a:t>Host a .NET Web Application on Linux</a:t>
            </a:r>
          </a:p>
          <a:p>
            <a:r>
              <a:rPr lang="en-US" sz="2400" dirty="0">
                <a:solidFill>
                  <a:schemeClr val="bg2">
                    <a:lumMod val="90000"/>
                  </a:schemeClr>
                </a:solidFill>
              </a:rPr>
              <a:t>Use Ansible to control Windows Machines</a:t>
            </a:r>
          </a:p>
          <a:p>
            <a:r>
              <a:rPr lang="en-US" sz="2400" dirty="0">
                <a:solidFill>
                  <a:schemeClr val="bg2">
                    <a:lumMod val="90000"/>
                  </a:schemeClr>
                </a:solidFill>
              </a:rPr>
              <a:t>Run Docker natively on Windows</a:t>
            </a:r>
          </a:p>
          <a:p>
            <a:r>
              <a:rPr lang="en-US" sz="2400" dirty="0">
                <a:solidFill>
                  <a:schemeClr val="bg2">
                    <a:lumMod val="90000"/>
                  </a:schemeClr>
                </a:solidFill>
              </a:rPr>
              <a:t>Run Linux in Windows</a:t>
            </a:r>
          </a:p>
        </p:txBody>
      </p:sp>
    </p:spTree>
    <p:extLst>
      <p:ext uri="{BB962C8B-B14F-4D97-AF65-F5344CB8AC3E}">
        <p14:creationId xmlns:p14="http://schemas.microsoft.com/office/powerpoint/2010/main" val="2242738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125729" y="2148891"/>
            <a:ext cx="4922521" cy="2760098"/>
          </a:xfrm>
        </p:spPr>
        <p:txBody>
          <a:bodyPr>
            <a:normAutofit/>
          </a:bodyPr>
          <a:lstStyle/>
          <a:p>
            <a:r>
              <a:rPr lang="en-US" dirty="0">
                <a:solidFill>
                  <a:srgbClr val="FFFFFF"/>
                </a:solidFill>
              </a:rPr>
              <a:t>Things You Can’t Do</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lnSpcReduction="10000"/>
          </a:bodyPr>
          <a:lstStyle/>
          <a:p>
            <a:r>
              <a:rPr lang="en-US" sz="2400" dirty="0">
                <a:solidFill>
                  <a:schemeClr val="bg2">
                    <a:lumMod val="90000"/>
                  </a:schemeClr>
                </a:solidFill>
              </a:rPr>
              <a:t>SSH Into Linux Boxes without third-party software</a:t>
            </a:r>
          </a:p>
          <a:p>
            <a:r>
              <a:rPr lang="en-US" sz="2400" dirty="0">
                <a:solidFill>
                  <a:schemeClr val="bg2">
                    <a:lumMod val="90000"/>
                  </a:schemeClr>
                </a:solidFill>
              </a:rPr>
              <a:t>Share files with Windows Boxes</a:t>
            </a:r>
          </a:p>
          <a:p>
            <a:r>
              <a:rPr lang="en-US" sz="2400" dirty="0">
                <a:solidFill>
                  <a:schemeClr val="bg2">
                    <a:lumMod val="90000"/>
                  </a:schemeClr>
                </a:solidFill>
              </a:rPr>
              <a:t>Run Git on a Windows command-line</a:t>
            </a:r>
          </a:p>
          <a:p>
            <a:r>
              <a:rPr lang="en-US" sz="2400" dirty="0">
                <a:solidFill>
                  <a:schemeClr val="bg2">
                    <a:lumMod val="90000"/>
                  </a:schemeClr>
                </a:solidFill>
              </a:rPr>
              <a:t>Run Linux on Microsoft Cloud Hardware (Azure)</a:t>
            </a:r>
          </a:p>
          <a:p>
            <a:r>
              <a:rPr lang="en-US" sz="2400" dirty="0">
                <a:solidFill>
                  <a:schemeClr val="bg2">
                    <a:lumMod val="90000"/>
                  </a:schemeClr>
                </a:solidFill>
              </a:rPr>
              <a:t>Run PowerShell on Linux</a:t>
            </a:r>
          </a:p>
          <a:p>
            <a:r>
              <a:rPr lang="en-US" sz="2400" dirty="0">
                <a:solidFill>
                  <a:schemeClr val="bg2">
                    <a:lumMod val="90000"/>
                  </a:schemeClr>
                </a:solidFill>
              </a:rPr>
              <a:t>Develop C# / .NET Core in Linux</a:t>
            </a:r>
          </a:p>
          <a:p>
            <a:r>
              <a:rPr lang="en-US" sz="2400" dirty="0">
                <a:solidFill>
                  <a:schemeClr val="bg2">
                    <a:lumMod val="90000"/>
                  </a:schemeClr>
                </a:solidFill>
              </a:rPr>
              <a:t>Host a .NET Web Application on Linux</a:t>
            </a:r>
          </a:p>
          <a:p>
            <a:r>
              <a:rPr lang="en-US" sz="2400" dirty="0">
                <a:solidFill>
                  <a:srgbClr val="000000"/>
                </a:solidFill>
              </a:rPr>
              <a:t>Use Ansible to control Windows Machines</a:t>
            </a:r>
          </a:p>
          <a:p>
            <a:r>
              <a:rPr lang="en-US" sz="2400" dirty="0">
                <a:solidFill>
                  <a:schemeClr val="bg2">
                    <a:lumMod val="90000"/>
                  </a:schemeClr>
                </a:solidFill>
              </a:rPr>
              <a:t>Run Docker natively on Windows</a:t>
            </a:r>
          </a:p>
          <a:p>
            <a:r>
              <a:rPr lang="en-US" sz="2400" dirty="0">
                <a:solidFill>
                  <a:schemeClr val="bg2">
                    <a:lumMod val="90000"/>
                  </a:schemeClr>
                </a:solidFill>
              </a:rPr>
              <a:t>Run Linux in Windows</a:t>
            </a:r>
          </a:p>
        </p:txBody>
      </p:sp>
    </p:spTree>
    <p:extLst>
      <p:ext uri="{BB962C8B-B14F-4D97-AF65-F5344CB8AC3E}">
        <p14:creationId xmlns:p14="http://schemas.microsoft.com/office/powerpoint/2010/main" val="103141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125729" y="2148891"/>
            <a:ext cx="4922521" cy="2760098"/>
          </a:xfrm>
        </p:spPr>
        <p:txBody>
          <a:bodyPr>
            <a:normAutofit/>
          </a:bodyPr>
          <a:lstStyle/>
          <a:p>
            <a:r>
              <a:rPr lang="en-US" dirty="0">
                <a:solidFill>
                  <a:srgbClr val="FFFFFF"/>
                </a:solidFill>
              </a:rPr>
              <a:t>Things You Can’t Do</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lnSpcReduction="10000"/>
          </a:bodyPr>
          <a:lstStyle/>
          <a:p>
            <a:r>
              <a:rPr lang="en-US" sz="2400" dirty="0">
                <a:solidFill>
                  <a:schemeClr val="bg2">
                    <a:lumMod val="90000"/>
                  </a:schemeClr>
                </a:solidFill>
              </a:rPr>
              <a:t>SSH Into Linux Boxes without third-party software</a:t>
            </a:r>
          </a:p>
          <a:p>
            <a:r>
              <a:rPr lang="en-US" sz="2400" dirty="0">
                <a:solidFill>
                  <a:schemeClr val="bg2">
                    <a:lumMod val="90000"/>
                  </a:schemeClr>
                </a:solidFill>
              </a:rPr>
              <a:t>Share files with Windows Boxes</a:t>
            </a:r>
          </a:p>
          <a:p>
            <a:r>
              <a:rPr lang="en-US" sz="2400" dirty="0">
                <a:solidFill>
                  <a:schemeClr val="bg2">
                    <a:lumMod val="90000"/>
                  </a:schemeClr>
                </a:solidFill>
              </a:rPr>
              <a:t>Run Git on a Windows command-line</a:t>
            </a:r>
          </a:p>
          <a:p>
            <a:r>
              <a:rPr lang="en-US" sz="2400" dirty="0">
                <a:solidFill>
                  <a:schemeClr val="bg2">
                    <a:lumMod val="90000"/>
                  </a:schemeClr>
                </a:solidFill>
              </a:rPr>
              <a:t>Run Linux on Microsoft Cloud Hardware (Azure)</a:t>
            </a:r>
          </a:p>
          <a:p>
            <a:r>
              <a:rPr lang="en-US" sz="2400" dirty="0">
                <a:solidFill>
                  <a:schemeClr val="bg2">
                    <a:lumMod val="90000"/>
                  </a:schemeClr>
                </a:solidFill>
              </a:rPr>
              <a:t>Run PowerShell on Linux</a:t>
            </a:r>
          </a:p>
          <a:p>
            <a:r>
              <a:rPr lang="en-US" sz="2400" dirty="0">
                <a:solidFill>
                  <a:schemeClr val="bg2">
                    <a:lumMod val="90000"/>
                  </a:schemeClr>
                </a:solidFill>
              </a:rPr>
              <a:t>Develop C# / .NET Core in Linux</a:t>
            </a:r>
          </a:p>
          <a:p>
            <a:r>
              <a:rPr lang="en-US" sz="2400" dirty="0">
                <a:solidFill>
                  <a:schemeClr val="bg2">
                    <a:lumMod val="90000"/>
                  </a:schemeClr>
                </a:solidFill>
              </a:rPr>
              <a:t>Host a .NET Web Application on Linux</a:t>
            </a:r>
          </a:p>
          <a:p>
            <a:r>
              <a:rPr lang="en-US" sz="2400" dirty="0">
                <a:solidFill>
                  <a:schemeClr val="bg2">
                    <a:lumMod val="90000"/>
                  </a:schemeClr>
                </a:solidFill>
              </a:rPr>
              <a:t>Use Ansible to control Windows Machines</a:t>
            </a:r>
          </a:p>
          <a:p>
            <a:r>
              <a:rPr lang="en-US" sz="2400" dirty="0">
                <a:solidFill>
                  <a:srgbClr val="000000"/>
                </a:solidFill>
              </a:rPr>
              <a:t>Run Docker natively on Windows</a:t>
            </a:r>
          </a:p>
          <a:p>
            <a:r>
              <a:rPr lang="en-US" sz="2400" dirty="0">
                <a:solidFill>
                  <a:schemeClr val="bg2">
                    <a:lumMod val="90000"/>
                  </a:schemeClr>
                </a:solidFill>
              </a:rPr>
              <a:t>Run Linux in Windows</a:t>
            </a:r>
          </a:p>
        </p:txBody>
      </p:sp>
    </p:spTree>
    <p:extLst>
      <p:ext uri="{BB962C8B-B14F-4D97-AF65-F5344CB8AC3E}">
        <p14:creationId xmlns:p14="http://schemas.microsoft.com/office/powerpoint/2010/main" val="870852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640079" y="2053641"/>
            <a:ext cx="3669161" cy="2760098"/>
          </a:xfrm>
        </p:spPr>
        <p:txBody>
          <a:bodyPr>
            <a:normAutofit/>
          </a:bodyPr>
          <a:lstStyle/>
          <a:p>
            <a:r>
              <a:rPr lang="en-US">
                <a:solidFill>
                  <a:srgbClr val="FFFFFF"/>
                </a:solidFill>
              </a:rPr>
              <a:t>Who Am I?</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a:bodyPr>
          <a:lstStyle/>
          <a:p>
            <a:pPr>
              <a:buFont typeface="Arial" panose="020B0604020202020204" pitchFamily="34" charset="0"/>
              <a:buChar char="•"/>
            </a:pPr>
            <a:r>
              <a:rPr lang="en-US" sz="2400">
                <a:solidFill>
                  <a:srgbClr val="000000"/>
                </a:solidFill>
                <a:cs typeface="Cascadia Mono" panose="020B0609020000020004" pitchFamily="49" charset="0"/>
              </a:rPr>
              <a:t>Past: Sysadmin (Linux, Windows, Solaris, Mac OS X, Irix, and others) in multiple industries</a:t>
            </a:r>
          </a:p>
          <a:p>
            <a:pPr>
              <a:buFont typeface="Arial" panose="020B0604020202020204" pitchFamily="34" charset="0"/>
              <a:buChar char="•"/>
            </a:pPr>
            <a:r>
              <a:rPr lang="en-US" sz="2400">
                <a:solidFill>
                  <a:srgbClr val="000000"/>
                </a:solidFill>
                <a:cs typeface="Cascadia Mono" panose="020B0609020000020004" pitchFamily="49" charset="0"/>
              </a:rPr>
              <a:t>Way Past: Web Development (mostly LAMP)</a:t>
            </a:r>
          </a:p>
          <a:p>
            <a:pPr>
              <a:buFont typeface="Arial" panose="020B0604020202020204" pitchFamily="34" charset="0"/>
              <a:buChar char="•"/>
            </a:pPr>
            <a:r>
              <a:rPr lang="en-US" sz="2400">
                <a:solidFill>
                  <a:srgbClr val="000000"/>
                </a:solidFill>
                <a:cs typeface="Cascadia Mono" panose="020B0609020000020004" pitchFamily="49" charset="0"/>
              </a:rPr>
              <a:t>Currently: ERP Application System Administrator at Stark State College</a:t>
            </a:r>
          </a:p>
          <a:p>
            <a:pPr>
              <a:buFont typeface="Arial" panose="020B0604020202020204" pitchFamily="34" charset="0"/>
              <a:buChar char="•"/>
            </a:pPr>
            <a:r>
              <a:rPr lang="en-US" sz="2400">
                <a:solidFill>
                  <a:srgbClr val="000000"/>
                </a:solidFill>
                <a:cs typeface="Cascadia Mono" panose="020B0609020000020004" pitchFamily="49" charset="0"/>
              </a:rPr>
              <a:t>Family</a:t>
            </a:r>
          </a:p>
          <a:p>
            <a:pPr marL="742950" lvl="1" indent="-285750">
              <a:buFont typeface="Arial" panose="020B0604020202020204" pitchFamily="34" charset="0"/>
              <a:buChar char="•"/>
            </a:pPr>
            <a:r>
              <a:rPr lang="en-US">
                <a:solidFill>
                  <a:srgbClr val="000000"/>
                </a:solidFill>
                <a:cs typeface="Cascadia Mono" panose="020B0609020000020004" pitchFamily="49" charset="0"/>
              </a:rPr>
              <a:t>Dad of one (my mini-me)</a:t>
            </a:r>
          </a:p>
          <a:p>
            <a:pPr marL="742950" lvl="1" indent="-285750">
              <a:buFont typeface="Arial" panose="020B0604020202020204" pitchFamily="34" charset="0"/>
              <a:buChar char="•"/>
            </a:pPr>
            <a:r>
              <a:rPr lang="en-US">
                <a:solidFill>
                  <a:srgbClr val="000000"/>
                </a:solidFill>
                <a:cs typeface="Cascadia Mono" panose="020B0609020000020004" pitchFamily="49" charset="0"/>
              </a:rPr>
              <a:t>Husband of one (she's real)</a:t>
            </a:r>
          </a:p>
          <a:p>
            <a:pPr marL="742950" lvl="1" indent="-285750">
              <a:buFont typeface="Arial" panose="020B0604020202020204" pitchFamily="34" charset="0"/>
              <a:buChar char="•"/>
            </a:pPr>
            <a:r>
              <a:rPr lang="en-US">
                <a:solidFill>
                  <a:srgbClr val="000000"/>
                </a:solidFill>
                <a:cs typeface="Cascadia Mono" panose="020B0609020000020004" pitchFamily="49" charset="0"/>
              </a:rPr>
              <a:t>Stepdad of one (dog)</a:t>
            </a:r>
          </a:p>
          <a:p>
            <a:pPr>
              <a:buFont typeface="Arial" panose="020B0604020202020204" pitchFamily="34" charset="0"/>
              <a:buChar char="•"/>
            </a:pPr>
            <a:r>
              <a:rPr lang="en-US" sz="2400">
                <a:solidFill>
                  <a:srgbClr val="000000"/>
                </a:solidFill>
                <a:cs typeface="Cascadia Mono" panose="020B0609020000020004" pitchFamily="49" charset="0"/>
              </a:rPr>
              <a:t>darnold0714 (on Twitter)</a:t>
            </a:r>
          </a:p>
          <a:p>
            <a:pPr>
              <a:buFont typeface="Arial" panose="020B0604020202020204" pitchFamily="34" charset="0"/>
              <a:buChar char="•"/>
            </a:pPr>
            <a:r>
              <a:rPr lang="en-US" sz="2400">
                <a:solidFill>
                  <a:srgbClr val="000000"/>
                </a:solidFill>
                <a:cs typeface="Cascadia Mono" panose="020B0609020000020004" pitchFamily="49" charset="0"/>
              </a:rPr>
              <a:t>darnold76 (on GitHub)</a:t>
            </a:r>
          </a:p>
          <a:p>
            <a:endParaRPr lang="en-US" sz="2400">
              <a:solidFill>
                <a:srgbClr val="000000"/>
              </a:solidFill>
            </a:endParaRPr>
          </a:p>
        </p:txBody>
      </p:sp>
    </p:spTree>
    <p:extLst>
      <p:ext uri="{BB962C8B-B14F-4D97-AF65-F5344CB8AC3E}">
        <p14:creationId xmlns:p14="http://schemas.microsoft.com/office/powerpoint/2010/main" val="2144759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125729" y="2148891"/>
            <a:ext cx="4922521" cy="2760098"/>
          </a:xfrm>
        </p:spPr>
        <p:txBody>
          <a:bodyPr>
            <a:normAutofit/>
          </a:bodyPr>
          <a:lstStyle/>
          <a:p>
            <a:r>
              <a:rPr lang="en-US" dirty="0">
                <a:solidFill>
                  <a:srgbClr val="FFFFFF"/>
                </a:solidFill>
              </a:rPr>
              <a:t>Things You Can’t Do</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lnSpcReduction="10000"/>
          </a:bodyPr>
          <a:lstStyle/>
          <a:p>
            <a:r>
              <a:rPr lang="en-US" sz="2400" dirty="0">
                <a:solidFill>
                  <a:schemeClr val="bg2">
                    <a:lumMod val="90000"/>
                  </a:schemeClr>
                </a:solidFill>
              </a:rPr>
              <a:t>SSH Into Linux Boxes without third-party software</a:t>
            </a:r>
          </a:p>
          <a:p>
            <a:r>
              <a:rPr lang="en-US" sz="2400" dirty="0">
                <a:solidFill>
                  <a:schemeClr val="bg2">
                    <a:lumMod val="90000"/>
                  </a:schemeClr>
                </a:solidFill>
              </a:rPr>
              <a:t>Share files with Windows Boxes</a:t>
            </a:r>
          </a:p>
          <a:p>
            <a:r>
              <a:rPr lang="en-US" sz="2400" dirty="0">
                <a:solidFill>
                  <a:schemeClr val="bg2">
                    <a:lumMod val="90000"/>
                  </a:schemeClr>
                </a:solidFill>
              </a:rPr>
              <a:t>Run Git on a Windows command-line</a:t>
            </a:r>
          </a:p>
          <a:p>
            <a:r>
              <a:rPr lang="en-US" sz="2400" dirty="0">
                <a:solidFill>
                  <a:schemeClr val="bg2">
                    <a:lumMod val="90000"/>
                  </a:schemeClr>
                </a:solidFill>
              </a:rPr>
              <a:t>Run Linux on Microsoft Cloud Hardware (Azure)</a:t>
            </a:r>
          </a:p>
          <a:p>
            <a:r>
              <a:rPr lang="en-US" sz="2400" dirty="0">
                <a:solidFill>
                  <a:schemeClr val="bg2">
                    <a:lumMod val="90000"/>
                  </a:schemeClr>
                </a:solidFill>
              </a:rPr>
              <a:t>Run PowerShell on Linux</a:t>
            </a:r>
          </a:p>
          <a:p>
            <a:r>
              <a:rPr lang="en-US" sz="2400" dirty="0">
                <a:solidFill>
                  <a:schemeClr val="bg2">
                    <a:lumMod val="90000"/>
                  </a:schemeClr>
                </a:solidFill>
              </a:rPr>
              <a:t>Develop C# / .NET Core in Linux</a:t>
            </a:r>
          </a:p>
          <a:p>
            <a:r>
              <a:rPr lang="en-US" sz="2400" dirty="0">
                <a:solidFill>
                  <a:schemeClr val="bg2">
                    <a:lumMod val="90000"/>
                  </a:schemeClr>
                </a:solidFill>
              </a:rPr>
              <a:t>Host a .NET Web Application on Linux</a:t>
            </a:r>
          </a:p>
          <a:p>
            <a:r>
              <a:rPr lang="en-US" sz="2400" dirty="0">
                <a:solidFill>
                  <a:schemeClr val="bg2">
                    <a:lumMod val="90000"/>
                  </a:schemeClr>
                </a:solidFill>
              </a:rPr>
              <a:t>Use Ansible to control Windows Machines</a:t>
            </a:r>
          </a:p>
          <a:p>
            <a:r>
              <a:rPr lang="en-US" sz="2400" dirty="0">
                <a:solidFill>
                  <a:schemeClr val="bg2">
                    <a:lumMod val="90000"/>
                  </a:schemeClr>
                </a:solidFill>
              </a:rPr>
              <a:t>Run Docker natively on Windows</a:t>
            </a:r>
          </a:p>
          <a:p>
            <a:r>
              <a:rPr lang="en-US" sz="2400" dirty="0">
                <a:solidFill>
                  <a:srgbClr val="000000"/>
                </a:solidFill>
              </a:rPr>
              <a:t>Run Linux in Windows</a:t>
            </a:r>
          </a:p>
        </p:txBody>
      </p:sp>
    </p:spTree>
    <p:extLst>
      <p:ext uri="{BB962C8B-B14F-4D97-AF65-F5344CB8AC3E}">
        <p14:creationId xmlns:p14="http://schemas.microsoft.com/office/powerpoint/2010/main" val="1093519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125729" y="2148891"/>
            <a:ext cx="4922521" cy="2760098"/>
          </a:xfrm>
        </p:spPr>
        <p:txBody>
          <a:bodyPr>
            <a:normAutofit/>
          </a:bodyPr>
          <a:lstStyle/>
          <a:p>
            <a:r>
              <a:rPr lang="en-US" dirty="0">
                <a:solidFill>
                  <a:srgbClr val="FFFFFF"/>
                </a:solidFill>
              </a:rPr>
              <a:t>Things You Can’t Do</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lnSpcReduction="10000"/>
          </a:bodyPr>
          <a:lstStyle/>
          <a:p>
            <a:r>
              <a:rPr lang="en-US" sz="2400" strike="sngStrike" dirty="0">
                <a:solidFill>
                  <a:srgbClr val="000000"/>
                </a:solidFill>
              </a:rPr>
              <a:t>SSH Into Linux Boxes without third-party software</a:t>
            </a:r>
          </a:p>
          <a:p>
            <a:r>
              <a:rPr lang="en-US" sz="2400" strike="sngStrike" dirty="0">
                <a:solidFill>
                  <a:srgbClr val="000000"/>
                </a:solidFill>
              </a:rPr>
              <a:t>Share files with Windows Boxes</a:t>
            </a:r>
          </a:p>
          <a:p>
            <a:r>
              <a:rPr lang="en-US" sz="2400" strike="sngStrike" dirty="0">
                <a:solidFill>
                  <a:srgbClr val="000000"/>
                </a:solidFill>
              </a:rPr>
              <a:t>Run Git on a Windows command-line</a:t>
            </a:r>
          </a:p>
          <a:p>
            <a:r>
              <a:rPr lang="en-US" sz="2400" strike="sngStrike" dirty="0">
                <a:solidFill>
                  <a:srgbClr val="000000"/>
                </a:solidFill>
              </a:rPr>
              <a:t>Run Linux on Microsoft Cloud Hardware (Azure)</a:t>
            </a:r>
          </a:p>
          <a:p>
            <a:r>
              <a:rPr lang="en-US" sz="2400" strike="sngStrike" dirty="0">
                <a:solidFill>
                  <a:srgbClr val="000000"/>
                </a:solidFill>
              </a:rPr>
              <a:t>Run PowerShell on Linux</a:t>
            </a:r>
          </a:p>
          <a:p>
            <a:r>
              <a:rPr lang="en-US" sz="2400" strike="sngStrike" dirty="0">
                <a:solidFill>
                  <a:srgbClr val="000000"/>
                </a:solidFill>
              </a:rPr>
              <a:t>Develop C# / .NET Core in Linux</a:t>
            </a:r>
          </a:p>
          <a:p>
            <a:r>
              <a:rPr lang="en-US" sz="2400" strike="sngStrike" dirty="0">
                <a:solidFill>
                  <a:srgbClr val="000000"/>
                </a:solidFill>
              </a:rPr>
              <a:t>Host a .NET Web Application on Linux</a:t>
            </a:r>
          </a:p>
          <a:p>
            <a:r>
              <a:rPr lang="en-US" sz="2400" strike="sngStrike" dirty="0">
                <a:solidFill>
                  <a:srgbClr val="000000"/>
                </a:solidFill>
              </a:rPr>
              <a:t>Use Ansible to control Windows Machines</a:t>
            </a:r>
          </a:p>
          <a:p>
            <a:r>
              <a:rPr lang="en-US" sz="2400" strike="sngStrike" dirty="0">
                <a:solidFill>
                  <a:srgbClr val="000000"/>
                </a:solidFill>
              </a:rPr>
              <a:t>Run Docker natively on Windows</a:t>
            </a:r>
          </a:p>
          <a:p>
            <a:r>
              <a:rPr lang="en-US" sz="2400" strike="sngStrike" dirty="0">
                <a:solidFill>
                  <a:srgbClr val="000000"/>
                </a:solidFill>
              </a:rPr>
              <a:t>Run Linux in Windows</a:t>
            </a:r>
          </a:p>
        </p:txBody>
      </p:sp>
    </p:spTree>
    <p:extLst>
      <p:ext uri="{BB962C8B-B14F-4D97-AF65-F5344CB8AC3E}">
        <p14:creationId xmlns:p14="http://schemas.microsoft.com/office/powerpoint/2010/main" val="3100974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125729" y="2148891"/>
            <a:ext cx="4922521" cy="2760098"/>
          </a:xfrm>
        </p:spPr>
        <p:txBody>
          <a:bodyPr>
            <a:normAutofit/>
          </a:bodyPr>
          <a:lstStyle/>
          <a:p>
            <a:r>
              <a:rPr lang="en-US" dirty="0">
                <a:solidFill>
                  <a:srgbClr val="FFFFFF"/>
                </a:solidFill>
              </a:rPr>
              <a:t>Questions?</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@darnold0714 on Twitter</a:t>
            </a:r>
          </a:p>
          <a:p>
            <a:pPr marL="0" indent="0">
              <a:buNone/>
            </a:pPr>
            <a:r>
              <a:rPr lang="en-US" sz="2400" dirty="0">
                <a:solidFill>
                  <a:srgbClr val="000000"/>
                </a:solidFill>
              </a:rPr>
              <a:t>https://github.com/darnold76</a:t>
            </a:r>
          </a:p>
        </p:txBody>
      </p:sp>
    </p:spTree>
    <p:extLst>
      <p:ext uri="{BB962C8B-B14F-4D97-AF65-F5344CB8AC3E}">
        <p14:creationId xmlns:p14="http://schemas.microsoft.com/office/powerpoint/2010/main" val="1693700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Why Are We Here?</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a:bodyPr>
          <a:lstStyle/>
          <a:p>
            <a:pPr>
              <a:buFont typeface="Arial" panose="020B0604020202020204" pitchFamily="34" charset="0"/>
              <a:buChar char="•"/>
            </a:pPr>
            <a:r>
              <a:rPr lang="en-US" sz="2400" dirty="0">
                <a:solidFill>
                  <a:srgbClr val="000000"/>
                </a:solidFill>
                <a:cs typeface="Cascadia Mono" panose="020B0609020000020004" pitchFamily="49" charset="0"/>
              </a:rPr>
              <a:t>Explore ways that changes in how Microsoft operates couple with the evolution and advancement of Linux have facilitated Windows-Linux interoperability</a:t>
            </a:r>
            <a:endParaRPr lang="en-US" sz="2400" dirty="0">
              <a:solidFill>
                <a:srgbClr val="000000"/>
              </a:solidFill>
            </a:endParaRPr>
          </a:p>
        </p:txBody>
      </p:sp>
    </p:spTree>
    <p:extLst>
      <p:ext uri="{BB962C8B-B14F-4D97-AF65-F5344CB8AC3E}">
        <p14:creationId xmlns:p14="http://schemas.microsoft.com/office/powerpoint/2010/main" val="3334738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What’s New at Microsoft?</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a:bodyPr>
          <a:lstStyle/>
          <a:p>
            <a:pPr marL="0" indent="0">
              <a:buNone/>
            </a:pPr>
            <a:endParaRPr lang="en-US" sz="2400" dirty="0">
              <a:solidFill>
                <a:srgbClr val="000000"/>
              </a:solidFill>
            </a:endParaRPr>
          </a:p>
        </p:txBody>
      </p:sp>
    </p:spTree>
    <p:extLst>
      <p:ext uri="{BB962C8B-B14F-4D97-AF65-F5344CB8AC3E}">
        <p14:creationId xmlns:p14="http://schemas.microsoft.com/office/powerpoint/2010/main" val="1363568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What’s New at Microsoft?</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a:bodyPr>
          <a:lstStyle/>
          <a:p>
            <a:pPr marL="0" indent="0">
              <a:buNone/>
            </a:pPr>
            <a:r>
              <a:rPr lang="en-US" sz="1600" dirty="0"/>
              <a:t>“Yeah. It's good competition. It will force us to be innovative. It will force us to justify the prices and value that we deliver. And that's only healthy. The only thing we have a problem with is when the government funds open-source work. Government funding should be for work that is available to everybody. Open source is not available to commercial companies. The way the license is written, if you use any open-source software, you have to make the rest of your software open source. If the government wants to put something in the public domain, it should. Linux is not in the public domain. Linux is a cancer that attaches itself in an intellectual property sense to everything it touches. That's the way that the license works. “ –Steve Ballmer, CEO, Microsoft, December, 2011</a:t>
            </a:r>
          </a:p>
          <a:p>
            <a:pPr marL="0" indent="0">
              <a:buNone/>
            </a:pPr>
            <a:endParaRPr lang="en-US" sz="1600" dirty="0">
              <a:solidFill>
                <a:srgbClr val="000000"/>
              </a:solidFill>
            </a:endParaRPr>
          </a:p>
          <a:p>
            <a:pPr marL="0" indent="0">
              <a:buNone/>
            </a:pPr>
            <a:r>
              <a:rPr lang="en-US" sz="1600" dirty="0">
                <a:solidFill>
                  <a:srgbClr val="000000"/>
                </a:solidFill>
              </a:rPr>
              <a:t>Source: </a:t>
            </a:r>
            <a:r>
              <a:rPr lang="en-US" sz="1600" dirty="0">
                <a:solidFill>
                  <a:srgbClr val="000000"/>
                </a:solidFill>
                <a:hlinkClick r:id="rId3"/>
              </a:rPr>
              <a:t>https://web.archive.org/web/20011211130654/http://www.suntimes.com/output/tech/cst-fin-micro01.html</a:t>
            </a:r>
            <a:r>
              <a:rPr lang="en-US" sz="1600" dirty="0">
                <a:solidFill>
                  <a:srgbClr val="000000"/>
                </a:solidFill>
              </a:rPr>
              <a:t> </a:t>
            </a:r>
            <a:endParaRPr lang="en-US" sz="2400" dirty="0">
              <a:solidFill>
                <a:srgbClr val="000000"/>
              </a:solidFill>
            </a:endParaRPr>
          </a:p>
        </p:txBody>
      </p:sp>
    </p:spTree>
    <p:extLst>
      <p:ext uri="{BB962C8B-B14F-4D97-AF65-F5344CB8AC3E}">
        <p14:creationId xmlns:p14="http://schemas.microsoft.com/office/powerpoint/2010/main" val="2391017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Several years later…</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a:bodyPr>
          <a:lstStyle/>
          <a:p>
            <a:pPr marL="0" indent="0">
              <a:buNone/>
            </a:pPr>
            <a:endParaRPr lang="en-US" sz="2400" dirty="0">
              <a:solidFill>
                <a:srgbClr val="000000"/>
              </a:solidFill>
            </a:endParaRPr>
          </a:p>
        </p:txBody>
      </p:sp>
    </p:spTree>
    <p:extLst>
      <p:ext uri="{BB962C8B-B14F-4D97-AF65-F5344CB8AC3E}">
        <p14:creationId xmlns:p14="http://schemas.microsoft.com/office/powerpoint/2010/main" val="3285723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What’s New at Microsoft?</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a:t>
            </a:r>
            <a:r>
              <a:rPr lang="en-US" sz="2400" dirty="0"/>
              <a:t>We are fully participating in the OSS community</a:t>
            </a:r>
            <a:r>
              <a:rPr lang="en-US" sz="2400" dirty="0">
                <a:solidFill>
                  <a:srgbClr val="000000"/>
                </a:solidFill>
              </a:rPr>
              <a:t>”, Satya Nadella, May 2019</a:t>
            </a:r>
          </a:p>
          <a:p>
            <a:pPr marL="0" indent="0">
              <a:buNone/>
            </a:pPr>
            <a:r>
              <a:rPr lang="en-US" sz="1600" dirty="0">
                <a:solidFill>
                  <a:srgbClr val="000000"/>
                </a:solidFill>
              </a:rPr>
              <a:t>Source: https://www.cnbc.com/2019/05/06/microsoft-ceo-touts-open-approach-at-build-2019-conference.html</a:t>
            </a:r>
          </a:p>
        </p:txBody>
      </p:sp>
    </p:spTree>
    <p:extLst>
      <p:ext uri="{BB962C8B-B14F-4D97-AF65-F5344CB8AC3E}">
        <p14:creationId xmlns:p14="http://schemas.microsoft.com/office/powerpoint/2010/main" val="606681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What’s New at Microsoft?</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Acquisition of GitHub (June 2018)</a:t>
            </a:r>
          </a:p>
          <a:p>
            <a:r>
              <a:rPr lang="en-US" sz="2400" dirty="0">
                <a:solidFill>
                  <a:srgbClr val="000000"/>
                </a:solidFill>
              </a:rPr>
              <a:t>Porting of core Microsoft technology to Linux</a:t>
            </a:r>
          </a:p>
          <a:p>
            <a:pPr lvl="1"/>
            <a:r>
              <a:rPr lang="en-US" sz="2000" dirty="0">
                <a:solidFill>
                  <a:srgbClr val="000000"/>
                </a:solidFill>
              </a:rPr>
              <a:t>SQL Server 2016 + (2016)</a:t>
            </a:r>
          </a:p>
          <a:p>
            <a:pPr lvl="1"/>
            <a:r>
              <a:rPr lang="en-US" sz="2000" dirty="0">
                <a:solidFill>
                  <a:srgbClr val="000000"/>
                </a:solidFill>
              </a:rPr>
              <a:t>Visual Studio Code (2016)</a:t>
            </a:r>
          </a:p>
          <a:p>
            <a:pPr lvl="1"/>
            <a:r>
              <a:rPr lang="en-US" sz="2000" dirty="0">
                <a:solidFill>
                  <a:srgbClr val="000000"/>
                </a:solidFill>
              </a:rPr>
              <a:t>.NET Core (2016)</a:t>
            </a:r>
          </a:p>
          <a:p>
            <a:pPr lvl="1"/>
            <a:r>
              <a:rPr lang="en-US" sz="2000" dirty="0">
                <a:solidFill>
                  <a:srgbClr val="000000"/>
                </a:solidFill>
              </a:rPr>
              <a:t>PowerShell (2016)</a:t>
            </a:r>
          </a:p>
          <a:p>
            <a:pPr lvl="1"/>
            <a:r>
              <a:rPr lang="en-US" sz="2000" dirty="0">
                <a:solidFill>
                  <a:srgbClr val="000000"/>
                </a:solidFill>
              </a:rPr>
              <a:t>Microsoft Teams (2020)</a:t>
            </a:r>
          </a:p>
          <a:p>
            <a:pPr lvl="1"/>
            <a:r>
              <a:rPr lang="en-US" sz="2000" dirty="0">
                <a:solidFill>
                  <a:srgbClr val="000000"/>
                </a:solidFill>
              </a:rPr>
              <a:t>Microsoft Edge(soon…)</a:t>
            </a:r>
          </a:p>
          <a:p>
            <a:r>
              <a:rPr lang="en-US" sz="2400" dirty="0">
                <a:solidFill>
                  <a:srgbClr val="000000"/>
                </a:solidFill>
              </a:rPr>
              <a:t>Enabling Windows users to leverage connections to Linux systems</a:t>
            </a:r>
          </a:p>
        </p:txBody>
      </p:sp>
    </p:spTree>
    <p:extLst>
      <p:ext uri="{BB962C8B-B14F-4D97-AF65-F5344CB8AC3E}">
        <p14:creationId xmlns:p14="http://schemas.microsoft.com/office/powerpoint/2010/main" val="1767165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048E6-50B7-4052-8727-F820441B4338}"/>
              </a:ext>
            </a:extLst>
          </p:cNvPr>
          <p:cNvSpPr>
            <a:spLocks noGrp="1"/>
          </p:cNvSpPr>
          <p:nvPr>
            <p:ph type="title"/>
          </p:nvPr>
        </p:nvSpPr>
        <p:spPr>
          <a:xfrm>
            <a:off x="125729" y="2148891"/>
            <a:ext cx="4922521" cy="2760098"/>
          </a:xfrm>
        </p:spPr>
        <p:txBody>
          <a:bodyPr>
            <a:normAutofit/>
          </a:bodyPr>
          <a:lstStyle/>
          <a:p>
            <a:r>
              <a:rPr lang="en-US" dirty="0">
                <a:solidFill>
                  <a:srgbClr val="FFFFFF"/>
                </a:solidFill>
              </a:rPr>
              <a:t>Things You Can’t Do</a:t>
            </a:r>
          </a:p>
        </p:txBody>
      </p:sp>
      <p:sp>
        <p:nvSpPr>
          <p:cNvPr id="3" name="Content Placeholder 2">
            <a:extLst>
              <a:ext uri="{FF2B5EF4-FFF2-40B4-BE49-F238E27FC236}">
                <a16:creationId xmlns:a16="http://schemas.microsoft.com/office/drawing/2014/main" id="{3A75BAD3-324E-4FD0-B0C4-AF6CCBF55813}"/>
              </a:ext>
            </a:extLst>
          </p:cNvPr>
          <p:cNvSpPr>
            <a:spLocks noGrp="1"/>
          </p:cNvSpPr>
          <p:nvPr>
            <p:ph idx="1"/>
          </p:nvPr>
        </p:nvSpPr>
        <p:spPr>
          <a:xfrm>
            <a:off x="6090574" y="801866"/>
            <a:ext cx="5306084" cy="5230634"/>
          </a:xfrm>
        </p:spPr>
        <p:txBody>
          <a:bodyPr anchor="ctr">
            <a:normAutofit/>
          </a:bodyPr>
          <a:lstStyle/>
          <a:p>
            <a:pPr marL="0" indent="0">
              <a:buNone/>
            </a:pPr>
            <a:endParaRPr lang="en-US" sz="2400" dirty="0">
              <a:solidFill>
                <a:srgbClr val="000000"/>
              </a:solidFill>
            </a:endParaRPr>
          </a:p>
        </p:txBody>
      </p:sp>
    </p:spTree>
    <p:extLst>
      <p:ext uri="{BB962C8B-B14F-4D97-AF65-F5344CB8AC3E}">
        <p14:creationId xmlns:p14="http://schemas.microsoft.com/office/powerpoint/2010/main" val="1868207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1230</Words>
  <Application>Microsoft Office PowerPoint</Application>
  <PresentationFormat>Widescreen</PresentationFormat>
  <Paragraphs>170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Windows Linux Interoperability</vt:lpstr>
      <vt:lpstr>Who Am I?</vt:lpstr>
      <vt:lpstr>Why Are We Here?</vt:lpstr>
      <vt:lpstr>What’s New at Microsoft?</vt:lpstr>
      <vt:lpstr>What’s New at Microsoft?</vt:lpstr>
      <vt:lpstr>Several years later…</vt:lpstr>
      <vt:lpstr>What’s New at Microsoft?</vt:lpstr>
      <vt:lpstr>What’s New at Microsoft?</vt:lpstr>
      <vt:lpstr>Things You Can’t Do</vt:lpstr>
      <vt:lpstr>Things You Can’t Do</vt:lpstr>
      <vt:lpstr>Things You Can’t Do</vt:lpstr>
      <vt:lpstr>Things You Can’t Do</vt:lpstr>
      <vt:lpstr>Things You Can’t Do</vt:lpstr>
      <vt:lpstr>Things You Can’t Do</vt:lpstr>
      <vt:lpstr>Things You Can’t Do</vt:lpstr>
      <vt:lpstr>Things You Can’t Do</vt:lpstr>
      <vt:lpstr>Things You Can’t Do</vt:lpstr>
      <vt:lpstr>Things You Can’t Do</vt:lpstr>
      <vt:lpstr>Things You Can’t Do</vt:lpstr>
      <vt:lpstr>Things You Can’t Do</vt:lpstr>
      <vt:lpstr>Things You Can’t Do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Linux Interoperability</dc:title>
  <dc:creator>Derek</dc:creator>
  <cp:lastModifiedBy>Derek Arnold</cp:lastModifiedBy>
  <cp:revision>1</cp:revision>
  <dcterms:created xsi:type="dcterms:W3CDTF">2020-07-23T20:46:36Z</dcterms:created>
  <dcterms:modified xsi:type="dcterms:W3CDTF">2020-07-24T01:08:53Z</dcterms:modified>
</cp:coreProperties>
</file>