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  <p:sldMasterId id="2147483660" r:id="rId3"/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8" r:id="rId6"/>
    <p:sldId id="298" r:id="rId7"/>
    <p:sldId id="294" r:id="rId8"/>
    <p:sldId id="295" r:id="rId9"/>
    <p:sldId id="300" r:id="rId10"/>
    <p:sldId id="296" r:id="rId11"/>
    <p:sldId id="299" r:id="rId12"/>
    <p:sldId id="292" r:id="rId13"/>
    <p:sldId id="297" r:id="rId14"/>
    <p:sldId id="268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7FE"/>
    <a:srgbClr val="8FDAFB"/>
    <a:srgbClr val="EBF8FE"/>
    <a:srgbClr val="1A237E"/>
    <a:srgbClr val="002060"/>
    <a:srgbClr val="E1F5FE"/>
    <a:srgbClr val="1E2992"/>
    <a:srgbClr val="039BE5"/>
    <a:srgbClr val="1976D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88568" autoAdjust="0"/>
  </p:normalViewPr>
  <p:slideViewPr>
    <p:cSldViewPr>
      <p:cViewPr varScale="1">
        <p:scale>
          <a:sx n="76" d="100"/>
          <a:sy n="76" d="100"/>
        </p:scale>
        <p:origin x="778" y="43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fr-FR"/>
              <a:t>12/01/2023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fr-FR"/>
              <a:t>12/01/2023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3879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2234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70082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37881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98808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9838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1009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36505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11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4200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0810-1B15-40E7-8CB0-1FC88B75EB6D}" type="datetime1">
              <a:rPr lang="fr-FR" smtClean="0"/>
              <a:t>12/01/2023</a:t>
            </a:fld>
            <a:endParaRPr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B9C9-C268-47F1-A3AA-B69E1676814E}" type="datetime1">
              <a:rPr lang="fr-FR" smtClean="0"/>
              <a:t>12/01/2023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5AE3-88AA-4EBD-815F-A78BA2DFB679}" type="datetime1">
              <a:rPr lang="fr-FR" smtClean="0"/>
              <a:t>12/01/2023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E16-669C-484D-B7A6-41017C372E74}" type="datetime1">
              <a:rPr lang="fr-FR" smtClean="0"/>
              <a:t>12/01/2023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A0E5-118D-4ED4-B598-484C76A05263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00173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3F77-75D5-41A7-83F7-39C5733D61A5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04625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142E-6EA6-47E0-816C-2F50C9992A6A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18386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7212-5D6A-4716-8BFD-57538C553FCD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21618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2D81-D1AA-45AD-9F34-A72C63DC7014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1086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E7E0-D1E6-4BF5-A52D-CC723424A8EF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13216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B559-381F-45D9-A416-505D678A2B97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4277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DF00-A549-4A8A-84AE-8122C536ED1E}" type="datetime1">
              <a:rPr lang="fr-FR" smtClean="0"/>
              <a:t>12/01/2023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8951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8A9D-DD16-42BE-A584-842162255228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82075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BE0C-A75F-4BB3-B510-85B262C4DA84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26803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D680-4B24-4A99-9D8D-5141AB3DF606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1272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5196-DC5F-4C93-BA97-8B2C371D3408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26293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D821-7820-40A6-8A7B-5DCC515E33A6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8629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53CD-BF65-465F-9AE6-D74537EA5A07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668173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9D8B-2912-4C2C-9937-BDF19994C8BD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830158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4245-6F36-4F68-BED5-BEF93D6CD5A3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829163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E52A-3AAD-45F5-85C3-7E411A8CF8B4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550297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406-6F7E-4F47-A92A-06E6E7480257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1460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7EE0-E6AB-4D7C-8184-74ECC320894F}" type="datetime1">
              <a:rPr lang="fr-FR" smtClean="0"/>
              <a:t>12/01/2023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0E95-4D7E-464F-93C7-04607A41C63D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479073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B2F7-F21D-437C-A893-2E66930CFE3E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68885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D952-4848-44C8-96F3-C11EF32F09B5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68532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216C-7737-4305-B590-D60D4FCA22A1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642822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7C72-D9C6-4DDF-957E-53C3C72A2300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7230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F5C3-38F0-4A48-AA5E-78F81B9EC9B3}" type="datetime1">
              <a:rPr lang="fr-FR" smtClean="0"/>
              <a:t>12/01/2023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B530-AC39-4A0D-952A-8F3B7EC9C60E}" type="datetime1">
              <a:rPr lang="fr-FR" smtClean="0"/>
              <a:t>12/01/2023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5D86-F846-4EFA-9511-3B6F1560418E}" type="datetime1">
              <a:rPr lang="fr-FR" smtClean="0"/>
              <a:t>12/01/2023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masque per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012" y="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C859-EAB0-4DD7-92F1-2AA6FD52EC4F}" type="datetime1">
              <a:rPr lang="fr-FR" smtClean="0"/>
              <a:t>12/01/2023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72CC-B7CA-4F20-B855-E48DF34FC9E3}" type="datetime1">
              <a:rPr lang="fr-FR" smtClean="0"/>
              <a:t>12/01/2023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C07D-2D1B-4307-BAC8-7F6069D970D9}" type="datetime1">
              <a:rPr lang="fr-FR" smtClean="0"/>
              <a:t>12/01/2023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C8C8C"/>
                </a:solidFill>
              </a:defRPr>
            </a:lvl1pPr>
          </a:lstStyle>
          <a:p>
            <a:fld id="{6D026B3A-09A0-4CBE-9E60-89A1E90FE477}" type="datetime1">
              <a:rPr lang="fr-FR" smtClean="0"/>
              <a:t>12/01/2023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8C8C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8C8C"/>
                </a:solidFill>
              </a:defRPr>
            </a:lvl1pPr>
          </a:lstStyle>
          <a:p>
            <a:fld id="{A3F31473-23EB-4724-8B59-FE6D21D89FA4}" type="slidenum">
              <a:rPr/>
              <a:p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D19A3-599F-4176-8EFA-B93B9C32C729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7780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F9AFC-2EF8-4A3C-BE18-543FC9B65096}" type="datetime1">
              <a:rPr lang="fr-FR" smtClean="0"/>
              <a:t>12/01/2023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651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AB499A-A284-4928-9689-BD59E2BB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fr-CH" smtClean="0"/>
              <a:pPr/>
              <a:t>1</a:t>
            </a:fld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503B9C-B9FE-4783-FBC0-299154E0A1BE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tx2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02E7E7-6DCE-F4E1-C695-C8A8DD104E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68" y="-27384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6B55A23-3C99-A89D-7CFC-8E85F28F8BE5}"/>
              </a:ext>
            </a:extLst>
          </p:cNvPr>
          <p:cNvSpPr txBox="1"/>
          <p:nvPr/>
        </p:nvSpPr>
        <p:spPr>
          <a:xfrm>
            <a:off x="547130" y="1959557"/>
            <a:ext cx="648338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Dylan Canton &amp; Salim Grayaa</a:t>
            </a:r>
          </a:p>
          <a:p>
            <a:pPr>
              <a:lnSpc>
                <a:spcPct val="90000"/>
              </a:lnSpc>
            </a:pPr>
            <a:endParaRPr lang="fr-CH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fr-CH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MA_IoT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1ECAB59-06D8-BEE6-27BE-6D6DDC851016}"/>
              </a:ext>
            </a:extLst>
          </p:cNvPr>
          <p:cNvGrpSpPr/>
          <p:nvPr/>
        </p:nvGrpSpPr>
        <p:grpSpPr>
          <a:xfrm>
            <a:off x="0" y="479433"/>
            <a:ext cx="547130" cy="1437399"/>
            <a:chOff x="4268951" y="2191462"/>
            <a:chExt cx="334010" cy="877498"/>
          </a:xfrm>
        </p:grpSpPr>
        <p:sp>
          <p:nvSpPr>
            <p:cNvPr id="38" name="Triangle isocèle 37">
              <a:extLst>
                <a:ext uri="{FF2B5EF4-FFF2-40B4-BE49-F238E27FC236}">
                  <a16:creationId xmlns:a16="http://schemas.microsoft.com/office/drawing/2014/main" id="{DA736A94-BB5D-BABA-7E5A-ADBB5EBC99BB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39" name="Triangle isocèle 38">
              <a:extLst>
                <a:ext uri="{FF2B5EF4-FFF2-40B4-BE49-F238E27FC236}">
                  <a16:creationId xmlns:a16="http://schemas.microsoft.com/office/drawing/2014/main" id="{972C7ED3-3B24-D3B6-CCAC-F4AA1BE6D8F3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424651D-2B0C-8346-B321-5A0482F0CDB5}"/>
              </a:ext>
            </a:extLst>
          </p:cNvPr>
          <p:cNvSpPr txBox="1"/>
          <p:nvPr/>
        </p:nvSpPr>
        <p:spPr>
          <a:xfrm>
            <a:off x="547130" y="925628"/>
            <a:ext cx="720346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 IoT - Ruche 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CC97837-E7DB-3C2E-4942-A8748A901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00" y="239655"/>
            <a:ext cx="1470787" cy="38103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51C225-AB40-41A3-6193-852B3868BF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2575081"/>
            <a:ext cx="2870143" cy="28701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9A6C955-D6DD-9D9F-5C52-2C58200236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552" y="2066861"/>
            <a:ext cx="887941" cy="88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9212" y="188640"/>
            <a:ext cx="837829" cy="648071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10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371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7A9773-1668-560B-169B-A010964E4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C3425A0-67C1-B5CC-BAC5-E84F4C125529}"/>
              </a:ext>
            </a:extLst>
          </p:cNvPr>
          <p:cNvSpPr txBox="1"/>
          <p:nvPr/>
        </p:nvSpPr>
        <p:spPr>
          <a:xfrm>
            <a:off x="459785" y="1340768"/>
            <a:ext cx="11857255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Solution fonctionnelle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Réception des données dans le cloud par AWS IoT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Traitement par une fonction Lambda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Utilisation d’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InfluxDB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et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Grafana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pour visualisation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Système d’alertes par mail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Architecture scalable</a:t>
            </a: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Gestion multi-utilisateurs avec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InfluxDB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et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Grafana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Gestion multi-capteurs dans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Grafana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avec l’ID</a:t>
            </a: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9DD555-7092-40C3-0E8C-547519DF2274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BF8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6C7E226-8C3A-6E86-D88E-2FEB1E3786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68" y="1786"/>
            <a:ext cx="12188825" cy="6856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836FFAEF-94DB-BDD9-725F-97237CD7C1DD}"/>
              </a:ext>
            </a:extLst>
          </p:cNvPr>
          <p:cNvGrpSpPr/>
          <p:nvPr/>
        </p:nvGrpSpPr>
        <p:grpSpPr>
          <a:xfrm>
            <a:off x="0" y="479433"/>
            <a:ext cx="547130" cy="1437399"/>
            <a:chOff x="4268951" y="2191462"/>
            <a:chExt cx="334010" cy="877498"/>
          </a:xfrm>
        </p:grpSpPr>
        <p:sp>
          <p:nvSpPr>
            <p:cNvPr id="17" name="Triangle isocèle 16">
              <a:extLst>
                <a:ext uri="{FF2B5EF4-FFF2-40B4-BE49-F238E27FC236}">
                  <a16:creationId xmlns:a16="http://schemas.microsoft.com/office/drawing/2014/main" id="{487AC7F8-2D31-5E0C-EA7B-3869C132AE0F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18" name="Triangle isocèle 17">
              <a:extLst>
                <a:ext uri="{FF2B5EF4-FFF2-40B4-BE49-F238E27FC236}">
                  <a16:creationId xmlns:a16="http://schemas.microsoft.com/office/drawing/2014/main" id="{8ED0A070-B457-0F7E-A7E4-96B0BD25B9AA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ADB52D06-47A6-5147-22C3-7A018AF9D937}"/>
              </a:ext>
            </a:extLst>
          </p:cNvPr>
          <p:cNvSpPr txBox="1"/>
          <p:nvPr/>
        </p:nvSpPr>
        <p:spPr>
          <a:xfrm>
            <a:off x="2492679" y="939498"/>
            <a:ext cx="720346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CH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Merci pour votre attention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9539987-848E-3A4C-8003-2BFF79DC692E}"/>
              </a:ext>
            </a:extLst>
          </p:cNvPr>
          <p:cNvGrpSpPr/>
          <p:nvPr/>
        </p:nvGrpSpPr>
        <p:grpSpPr>
          <a:xfrm rot="10800000" flipV="1">
            <a:off x="11641695" y="479433"/>
            <a:ext cx="547130" cy="1437399"/>
            <a:chOff x="4268951" y="2191462"/>
            <a:chExt cx="334010" cy="877498"/>
          </a:xfrm>
        </p:grpSpPr>
        <p:sp>
          <p:nvSpPr>
            <p:cNvPr id="21" name="Triangle isocèle 20">
              <a:extLst>
                <a:ext uri="{FF2B5EF4-FFF2-40B4-BE49-F238E27FC236}">
                  <a16:creationId xmlns:a16="http://schemas.microsoft.com/office/drawing/2014/main" id="{226FBC22-26C4-D579-F5DB-4BC7B87DB05D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C4445F8A-5D3B-9D19-77C9-F87FE0009774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C9990C-2371-A4C4-E153-87FF8A41CD99}"/>
              </a:ext>
            </a:extLst>
          </p:cNvPr>
          <p:cNvSpPr/>
          <p:nvPr/>
        </p:nvSpPr>
        <p:spPr>
          <a:xfrm>
            <a:off x="0" y="3034406"/>
            <a:ext cx="12188825" cy="864096"/>
          </a:xfrm>
          <a:prstGeom prst="rect">
            <a:avLst/>
          </a:prstGeom>
          <a:solidFill>
            <a:srgbClr val="8FDAFB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253A87-E779-A2C0-E7DF-BE98E6A9D1DE}"/>
              </a:ext>
            </a:extLst>
          </p:cNvPr>
          <p:cNvSpPr txBox="1"/>
          <p:nvPr/>
        </p:nvSpPr>
        <p:spPr>
          <a:xfrm>
            <a:off x="2826451" y="3170988"/>
            <a:ext cx="648338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CH" sz="3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questions ? </a:t>
            </a:r>
          </a:p>
        </p:txBody>
      </p:sp>
    </p:spTree>
    <p:extLst>
      <p:ext uri="{BB962C8B-B14F-4D97-AF65-F5344CB8AC3E}">
        <p14:creationId xmlns:p14="http://schemas.microsoft.com/office/powerpoint/2010/main" val="88782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286888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2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371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Sommaire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CD20469-A89F-BEDD-004D-07D94DE815DB}"/>
              </a:ext>
            </a:extLst>
          </p:cNvPr>
          <p:cNvSpPr txBox="1"/>
          <p:nvPr/>
        </p:nvSpPr>
        <p:spPr>
          <a:xfrm>
            <a:off x="459786" y="2276872"/>
            <a:ext cx="11269252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50"/>
              </a:spcBef>
              <a:spcAft>
                <a:spcPts val="35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Contexte</a:t>
            </a:r>
          </a:p>
          <a:p>
            <a:pPr marL="342900" indent="-342900">
              <a:spcBef>
                <a:spcPts val="350"/>
              </a:spcBef>
              <a:spcAft>
                <a:spcPts val="35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But du projet</a:t>
            </a:r>
          </a:p>
          <a:p>
            <a:pPr marL="342900" indent="-342900">
              <a:spcBef>
                <a:spcPts val="350"/>
              </a:spcBef>
              <a:spcAft>
                <a:spcPts val="35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Mise en place de la solution</a:t>
            </a:r>
          </a:p>
          <a:p>
            <a:pPr marL="342900" indent="-342900">
              <a:spcBef>
                <a:spcPts val="350"/>
              </a:spcBef>
              <a:spcAft>
                <a:spcPts val="35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Démonstration</a:t>
            </a:r>
          </a:p>
          <a:p>
            <a:pPr marL="342900" indent="-342900">
              <a:spcBef>
                <a:spcPts val="350"/>
              </a:spcBef>
              <a:spcAft>
                <a:spcPts val="35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414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286888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3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E9C277-126F-46CF-9D1F-B5D6BC9E7E0E}"/>
              </a:ext>
            </a:extLst>
          </p:cNvPr>
          <p:cNvSpPr txBox="1"/>
          <p:nvPr/>
        </p:nvSpPr>
        <p:spPr>
          <a:xfrm>
            <a:off x="459786" y="1340768"/>
            <a:ext cx="11269252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Supervision et contrôle d’une ruche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Contrôle de l’humidité, luminosité et température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Alerter en cas d’anomalies (attaque, intrus)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Contrôle de la trappe de la ruche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371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Contexte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D96AC10-2F1E-A5F7-C749-8FA9185E55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772" y="4601036"/>
            <a:ext cx="1510698" cy="15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4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286888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4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E9C277-126F-46CF-9D1F-B5D6BC9E7E0E}"/>
              </a:ext>
            </a:extLst>
          </p:cNvPr>
          <p:cNvSpPr txBox="1"/>
          <p:nvPr/>
        </p:nvSpPr>
        <p:spPr>
          <a:xfrm>
            <a:off x="459786" y="1340768"/>
            <a:ext cx="11269252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Installation de capteurs pour récupérer les données 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Communication avec un Cloud pour envoi et stockage des données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Visualisation dans un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dashboard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Système d’alertes en cas de valeurs anormales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Contrôle de la trappe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Système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sclalable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Gestion multi-ruches / multi-utilisateurs / multi-capteurs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371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But du projet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83015DE-C0B2-A215-0614-A28D1F22B5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4518992"/>
            <a:ext cx="1070248" cy="107024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790A36-9316-1ADD-0949-7E260BCC6E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27" y="3381430"/>
            <a:ext cx="1016130" cy="101613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1F2C39E-3047-9957-B530-0010E3083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21" y="4518992"/>
            <a:ext cx="1016130" cy="101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4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286888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5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42A7F8-70CF-4C97-B497-80B36F97039D}"/>
              </a:ext>
            </a:extLst>
          </p:cNvPr>
          <p:cNvSpPr txBox="1"/>
          <p:nvPr/>
        </p:nvSpPr>
        <p:spPr>
          <a:xfrm>
            <a:off x="428382" y="752061"/>
            <a:ext cx="352839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Architecture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48019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Mise en place de la solution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277146A-3307-3D22-8E33-C082D1C2A22F}"/>
              </a:ext>
            </a:extLst>
          </p:cNvPr>
          <p:cNvSpPr txBox="1"/>
          <p:nvPr/>
        </p:nvSpPr>
        <p:spPr>
          <a:xfrm>
            <a:off x="405780" y="5157468"/>
            <a:ext cx="304233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Capteurs </a:t>
            </a:r>
            <a:r>
              <a:rPr lang="fr-CH" dirty="0" err="1">
                <a:latin typeface="Calibri" panose="020F0502020204030204" pitchFamily="34" charset="0"/>
                <a:cs typeface="Calibri" panose="020F0502020204030204" pitchFamily="34" charset="0"/>
              </a:rPr>
              <a:t>Pycom</a:t>
            </a:r>
            <a:endParaRPr lang="fr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fr-CH" dirty="0" err="1">
                <a:latin typeface="Calibri" panose="020F0502020204030204" pitchFamily="34" charset="0"/>
                <a:cs typeface="Calibri" panose="020F0502020204030204" pitchFamily="34" charset="0"/>
              </a:rPr>
              <a:t>Thing</a:t>
            </a: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 Network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33C9D50-5DD1-10D3-ED4E-349C3331ECD3}"/>
              </a:ext>
            </a:extLst>
          </p:cNvPr>
          <p:cNvSpPr txBox="1"/>
          <p:nvPr/>
        </p:nvSpPr>
        <p:spPr>
          <a:xfrm>
            <a:off x="3709147" y="5157468"/>
            <a:ext cx="304233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AWS IoT </a:t>
            </a:r>
            <a:r>
              <a:rPr lang="fr-CH" dirty="0" err="1"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endParaRPr lang="fr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AWS Lambda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AWS SNS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1377319-714C-E917-3FCC-900A1E8A2E11}"/>
              </a:ext>
            </a:extLst>
          </p:cNvPr>
          <p:cNvSpPr txBox="1"/>
          <p:nvPr/>
        </p:nvSpPr>
        <p:spPr>
          <a:xfrm>
            <a:off x="7929918" y="5157468"/>
            <a:ext cx="304233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 err="1">
                <a:latin typeface="Calibri" panose="020F0502020204030204" pitchFamily="34" charset="0"/>
                <a:cs typeface="Calibri" panose="020F0502020204030204" pitchFamily="34" charset="0"/>
              </a:rPr>
              <a:t>InfluxDB</a:t>
            </a:r>
            <a:endParaRPr lang="fr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 err="1">
                <a:latin typeface="Calibri" panose="020F0502020204030204" pitchFamily="34" charset="0"/>
                <a:cs typeface="Calibri" panose="020F0502020204030204" pitchFamily="34" charset="0"/>
              </a:rPr>
              <a:t>Grafana</a:t>
            </a:r>
            <a:endParaRPr lang="fr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F06A94-9D33-1461-05B6-43AC3710C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01" y="1961915"/>
            <a:ext cx="11567021" cy="2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1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332656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6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E9C277-126F-46CF-9D1F-B5D6BC9E7E0E}"/>
              </a:ext>
            </a:extLst>
          </p:cNvPr>
          <p:cNvSpPr txBox="1"/>
          <p:nvPr/>
        </p:nvSpPr>
        <p:spPr>
          <a:xfrm>
            <a:off x="459786" y="1188382"/>
            <a:ext cx="11738312" cy="7237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Pycom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Lopy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&amp;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PySens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Communication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LoRaWan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/ WiFi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Capteurs :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D’humidité / De pression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 luminosité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 température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Accéléromètre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Plugin </a:t>
            </a:r>
            <a:r>
              <a:rPr lang="fr-CH" sz="2400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PyMakr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sur Visual Studio Code</a:t>
            </a:r>
          </a:p>
          <a:p>
            <a:pPr lvl="1"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42A7F8-70CF-4C97-B497-80B36F97039D}"/>
              </a:ext>
            </a:extLst>
          </p:cNvPr>
          <p:cNvSpPr txBox="1"/>
          <p:nvPr/>
        </p:nvSpPr>
        <p:spPr>
          <a:xfrm>
            <a:off x="428381" y="752061"/>
            <a:ext cx="628807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Configuration des capteurs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48019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Mise en place de la solution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pic>
        <p:nvPicPr>
          <p:cNvPr id="10" name="Image 9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DD4BA44A-2D3A-C7FF-46D6-258071213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81487" y="2109879"/>
            <a:ext cx="3527061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260648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7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E9C277-126F-46CF-9D1F-B5D6BC9E7E0E}"/>
              </a:ext>
            </a:extLst>
          </p:cNvPr>
          <p:cNvSpPr txBox="1"/>
          <p:nvPr/>
        </p:nvSpPr>
        <p:spPr>
          <a:xfrm>
            <a:off x="459786" y="1188382"/>
            <a:ext cx="11738312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Utilisation de TTN (The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Thing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 Network)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Réseau collaboratif pour des solutions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LoRaWan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Réseau déjà en place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Gratuit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Utilisation de Cayenne LPP pour le formatage des données.</a:t>
            </a:r>
          </a:p>
          <a:p>
            <a:pPr lvl="1"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Envoie vers AWS IoT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Core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Gestion des capteurs 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Paramétrage de règles lors de la réception de données &amp; alertes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42A7F8-70CF-4C97-B497-80B36F97039D}"/>
              </a:ext>
            </a:extLst>
          </p:cNvPr>
          <p:cNvSpPr txBox="1"/>
          <p:nvPr/>
        </p:nvSpPr>
        <p:spPr>
          <a:xfrm>
            <a:off x="428381" y="752061"/>
            <a:ext cx="628807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Récupération et envoi des données sur le cloud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48019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Mise en place de la solution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8488447-DEFB-56BF-BD84-2E440BB402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0" t="10966" r="28920" b="19539"/>
          <a:stretch/>
        </p:blipFill>
        <p:spPr>
          <a:xfrm>
            <a:off x="9776642" y="5013176"/>
            <a:ext cx="1248160" cy="10801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895C883-BDE9-F0A4-4DEB-8994370016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10" y="1412776"/>
            <a:ext cx="1844824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0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332656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8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E9C277-126F-46CF-9D1F-B5D6BC9E7E0E}"/>
              </a:ext>
            </a:extLst>
          </p:cNvPr>
          <p:cNvSpPr txBox="1"/>
          <p:nvPr/>
        </p:nvSpPr>
        <p:spPr>
          <a:xfrm>
            <a:off x="459786" y="1340768"/>
            <a:ext cx="1173831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42A7F8-70CF-4C97-B497-80B36F97039D}"/>
              </a:ext>
            </a:extLst>
          </p:cNvPr>
          <p:cNvSpPr txBox="1"/>
          <p:nvPr/>
        </p:nvSpPr>
        <p:spPr>
          <a:xfrm>
            <a:off x="428382" y="752061"/>
            <a:ext cx="508996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Traitement cloud et visualisation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48019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Mise en place de la solution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CA77A3-74D5-0715-9A15-5912B261429A}"/>
              </a:ext>
            </a:extLst>
          </p:cNvPr>
          <p:cNvSpPr txBox="1"/>
          <p:nvPr/>
        </p:nvSpPr>
        <p:spPr>
          <a:xfrm>
            <a:off x="459786" y="1188382"/>
            <a:ext cx="11738312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Time </a:t>
            </a:r>
            <a:r>
              <a:rPr lang="fr-CH" sz="2400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Series</a:t>
            </a:r>
            <a:r>
              <a:rPr lang="fr-CH" sz="2400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CH" sz="2400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Database</a:t>
            </a:r>
            <a:r>
              <a:rPr lang="fr-CH" sz="2400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InfluxDB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Installée sur une instance EC2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Utilisation d’une fonction lambda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Insertion des données reçues par AWS IoT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Core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dans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InfluxDB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Dashboard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Grafana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Visualisation par capteur (ID du capteur récupéré dans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InfluxDB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 graphe par donnée (lumière, humidité, température)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 7" descr="Une image contenant texte, moniteur, intérieur, noir&#10;&#10;Description générée automatiquement">
            <a:extLst>
              <a:ext uri="{FF2B5EF4-FFF2-40B4-BE49-F238E27FC236}">
                <a16:creationId xmlns:a16="http://schemas.microsoft.com/office/drawing/2014/main" id="{331EB974-0921-C08A-A7C7-94126B1342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698" y="1188382"/>
            <a:ext cx="4032448" cy="191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0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9212" y="188640"/>
            <a:ext cx="837829" cy="648071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9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371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Démonstration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7AFF715-A73B-A030-E449-1A35E4D0B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626" y="1844824"/>
            <a:ext cx="3483571" cy="3483571"/>
          </a:xfrm>
          <a:prstGeom prst="rect">
            <a:avLst/>
          </a:prstGeom>
        </p:spPr>
      </p:pic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7A9773-1668-560B-169B-A010964E4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_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B6C051-8D0C-4E9C-8822-3E9221001B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marketing cube en verre (grand écran)</Template>
  <TotalTime>0</TotalTime>
  <Words>341</Words>
  <Application>Microsoft Office PowerPoint</Application>
  <PresentationFormat>Personnalisé</PresentationFormat>
  <Paragraphs>103</Paragraphs>
  <Slides>11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Wingdings</vt:lpstr>
      <vt:lpstr>Marketing_16x9</vt:lpstr>
      <vt:lpstr>Conception personnalisée</vt:lpstr>
      <vt:lpstr>1_Conception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2017-11-13T14:25:08Z</dcterms:created>
  <dcterms:modified xsi:type="dcterms:W3CDTF">2023-01-12T08:07:22Z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