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0" r:id="rId3"/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98" r:id="rId7"/>
    <p:sldId id="294" r:id="rId8"/>
    <p:sldId id="295" r:id="rId9"/>
    <p:sldId id="296" r:id="rId10"/>
    <p:sldId id="299" r:id="rId11"/>
    <p:sldId id="292" r:id="rId12"/>
    <p:sldId id="29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FE"/>
    <a:srgbClr val="8FDAFB"/>
    <a:srgbClr val="EBF8FE"/>
    <a:srgbClr val="1A237E"/>
    <a:srgbClr val="002060"/>
    <a:srgbClr val="E1F5FE"/>
    <a:srgbClr val="1E2992"/>
    <a:srgbClr val="039BE5"/>
    <a:srgbClr val="1976D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88568" autoAdjust="0"/>
  </p:normalViewPr>
  <p:slideViewPr>
    <p:cSldViewPr>
      <p:cViewPr varScale="1">
        <p:scale>
          <a:sx n="46" d="100"/>
          <a:sy n="46" d="100"/>
        </p:scale>
        <p:origin x="53" y="69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fr-FR"/>
              <a:t>22/11/2022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fr-FR"/>
              <a:t>22/11/2022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879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2234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00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788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9880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100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650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fr-CH" smtClean="0"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200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0810-1B15-40E7-8CB0-1FC88B75EB6D}" type="datetime1">
              <a:rPr lang="fr-FR" smtClean="0"/>
              <a:t>22/11/2022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9C9-C268-47F1-A3AA-B69E1676814E}" type="datetime1">
              <a:rPr lang="fr-FR" smtClean="0"/>
              <a:t>22/11/2022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5AE3-88AA-4EBD-815F-A78BA2DFB679}" type="datetime1">
              <a:rPr lang="fr-FR" smtClean="0"/>
              <a:t>22/11/2022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E16-669C-484D-B7A6-41017C372E74}" type="datetime1">
              <a:rPr lang="fr-FR" smtClean="0"/>
              <a:t>22/11/2022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A0E5-118D-4ED4-B598-484C76A05263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017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3F77-75D5-41A7-83F7-39C5733D61A5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0462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142E-6EA6-47E0-816C-2F50C9992A6A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838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7212-5D6A-4716-8BFD-57538C553FCD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161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2D81-D1AA-45AD-9F34-A72C63DC7014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1086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E7E0-D1E6-4BF5-A52D-CC723424A8EF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13216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B559-381F-45D9-A416-505D678A2B97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277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DF00-A549-4A8A-84AE-8122C536ED1E}" type="datetime1">
              <a:rPr lang="fr-FR" smtClean="0"/>
              <a:t>22/11/2022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9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8A9D-DD16-42BE-A584-842162255228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2075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BE0C-A75F-4BB3-B510-85B262C4DA84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6803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D680-4B24-4A99-9D8D-5141AB3DF606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27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5196-DC5F-4C93-BA97-8B2C371D3408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6293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D821-7820-40A6-8A7B-5DCC515E33A6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8629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53CD-BF65-465F-9AE6-D74537EA5A07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66817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9D8B-2912-4C2C-9937-BDF19994C8BD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3015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245-6F36-4F68-BED5-BEF93D6CD5A3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2916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E52A-3AAD-45F5-85C3-7E411A8CF8B4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55029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406-6F7E-4F47-A92A-06E6E7480257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460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7EE0-E6AB-4D7C-8184-74ECC320894F}" type="datetime1">
              <a:rPr lang="fr-FR" smtClean="0"/>
              <a:t>22/11/2022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0E95-4D7E-464F-93C7-04607A41C63D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7907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B2F7-F21D-437C-A893-2E66930CFE3E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6888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952-4848-44C8-96F3-C11EF32F09B5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8532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216C-7737-4305-B590-D60D4FCA22A1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64282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7C72-D9C6-4DDF-957E-53C3C72A2300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230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F5C3-38F0-4A48-AA5E-78F81B9EC9B3}" type="datetime1">
              <a:rPr lang="fr-FR" smtClean="0"/>
              <a:t>22/11/2022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B530-AC39-4A0D-952A-8F3B7EC9C60E}" type="datetime1">
              <a:rPr lang="fr-FR" smtClean="0"/>
              <a:t>22/11/2022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5D86-F846-4EFA-9511-3B6F1560418E}" type="datetime1">
              <a:rPr lang="fr-FR" smtClean="0"/>
              <a:t>22/11/2022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sque per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012" y="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C859-EAB0-4DD7-92F1-2AA6FD52EC4F}" type="datetime1">
              <a:rPr lang="fr-FR" smtClean="0"/>
              <a:t>22/11/2022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72CC-B7CA-4F20-B855-E48DF34FC9E3}" type="datetime1">
              <a:rPr lang="fr-FR" smtClean="0"/>
              <a:t>22/11/2022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C07D-2D1B-4307-BAC8-7F6069D970D9}" type="datetime1">
              <a:rPr lang="fr-FR" smtClean="0"/>
              <a:t>22/11/2022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6D026B3A-09A0-4CBE-9E60-89A1E90FE477}" type="datetime1">
              <a:rPr lang="fr-FR" smtClean="0"/>
              <a:t>22/11/2022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19A3-599F-4176-8EFA-B93B9C32C729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6DCA-FC9B-4E05-A0C4-A4E174F72DBB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780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9AFC-2EF8-4A3C-BE18-543FC9B65096}" type="datetime1">
              <a:rPr lang="fr-FR" smtClean="0"/>
              <a:t>22/11/2022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0BF3-1CF5-4EB3-AD5D-68DE6E62E108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65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AB499A-A284-4928-9689-BD59E2B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fr-CH" smtClean="0"/>
              <a:pPr/>
              <a:t>1</a:t>
            </a:fld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03B9C-B9FE-4783-FBC0-299154E0A1B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02E7E7-6DCE-F4E1-C695-C8A8DD104E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6B55A23-3C99-A89D-7CFC-8E85F28F8BE5}"/>
              </a:ext>
            </a:extLst>
          </p:cNvPr>
          <p:cNvSpPr txBox="1"/>
          <p:nvPr/>
        </p:nvSpPr>
        <p:spPr>
          <a:xfrm>
            <a:off x="547130" y="1959557"/>
            <a:ext cx="64833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Dylan Canton &amp; Salim Grayaa</a:t>
            </a:r>
          </a:p>
          <a:p>
            <a:pPr>
              <a:lnSpc>
                <a:spcPct val="90000"/>
              </a:lnSpc>
            </a:pPr>
            <a:endParaRPr lang="fr-CH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CH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MA_IoT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1ECAB59-06D8-BEE6-27BE-6D6DDC851016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DA736A94-BB5D-BABA-7E5A-ADBB5EBC99BB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972C7ED3-3B24-D3B6-CCAC-F4AA1BE6D8F3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424651D-2B0C-8346-B321-5A0482F0CDB5}"/>
              </a:ext>
            </a:extLst>
          </p:cNvPr>
          <p:cNvSpPr txBox="1"/>
          <p:nvPr/>
        </p:nvSpPr>
        <p:spPr>
          <a:xfrm>
            <a:off x="547130" y="92562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IoT - Securaxis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C97837-E7DB-3C2E-4942-A8748A90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239655"/>
            <a:ext cx="1470787" cy="381033"/>
          </a:xfrm>
          <a:prstGeom prst="rect">
            <a:avLst/>
          </a:prstGeom>
        </p:spPr>
      </p:pic>
      <p:pic>
        <p:nvPicPr>
          <p:cNvPr id="6" name="Image 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0A463F8E-C2D6-F7DD-9A1F-C25323823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2754684"/>
            <a:ext cx="1715631" cy="19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9DD555-7092-40C3-0E8C-547519DF2274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EBF8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C7E226-8C3A-6E86-D88E-2FEB1E37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6FFAEF-94DB-BDD9-725F-97237CD7C1DD}"/>
              </a:ext>
            </a:extLst>
          </p:cNvPr>
          <p:cNvGrpSpPr/>
          <p:nvPr/>
        </p:nvGrpSpPr>
        <p:grpSpPr>
          <a:xfrm>
            <a:off x="0" y="479433"/>
            <a:ext cx="547130" cy="1437399"/>
            <a:chOff x="4268951" y="2191462"/>
            <a:chExt cx="334010" cy="877498"/>
          </a:xfrm>
        </p:grpSpPr>
        <p:sp>
          <p:nvSpPr>
            <p:cNvPr id="17" name="Triangle isocèle 16">
              <a:extLst>
                <a:ext uri="{FF2B5EF4-FFF2-40B4-BE49-F238E27FC236}">
                  <a16:creationId xmlns:a16="http://schemas.microsoft.com/office/drawing/2014/main" id="{487AC7F8-2D31-5E0C-EA7B-3869C132AE0F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8ED0A070-B457-0F7E-A7E4-96B0BD25B9AA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DB52D06-47A6-5147-22C3-7A018AF9D937}"/>
              </a:ext>
            </a:extLst>
          </p:cNvPr>
          <p:cNvSpPr txBox="1"/>
          <p:nvPr/>
        </p:nvSpPr>
        <p:spPr>
          <a:xfrm>
            <a:off x="2492679" y="939498"/>
            <a:ext cx="72034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Merci pour votre attention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539987-848E-3A4C-8003-2BFF79DC692E}"/>
              </a:ext>
            </a:extLst>
          </p:cNvPr>
          <p:cNvGrpSpPr/>
          <p:nvPr/>
        </p:nvGrpSpPr>
        <p:grpSpPr>
          <a:xfrm rot="10800000" flipV="1">
            <a:off x="11641695" y="479433"/>
            <a:ext cx="547130" cy="1437399"/>
            <a:chOff x="4268951" y="2191462"/>
            <a:chExt cx="334010" cy="877498"/>
          </a:xfrm>
        </p:grpSpPr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226FBC22-26C4-D579-F5DB-4BC7B87DB05D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C4445F8A-5D3B-9D19-77C9-F87FE0009774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C9990C-2371-A4C4-E153-87FF8A41CD99}"/>
              </a:ext>
            </a:extLst>
          </p:cNvPr>
          <p:cNvSpPr/>
          <p:nvPr/>
        </p:nvSpPr>
        <p:spPr>
          <a:xfrm>
            <a:off x="0" y="3034406"/>
            <a:ext cx="12188825" cy="864096"/>
          </a:xfrm>
          <a:prstGeom prst="rect">
            <a:avLst/>
          </a:prstGeom>
          <a:solidFill>
            <a:srgbClr val="8FDAFB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253A87-E779-A2C0-E7DF-BE98E6A9D1DE}"/>
              </a:ext>
            </a:extLst>
          </p:cNvPr>
          <p:cNvSpPr txBox="1"/>
          <p:nvPr/>
        </p:nvSpPr>
        <p:spPr>
          <a:xfrm>
            <a:off x="2826451" y="3170988"/>
            <a:ext cx="64833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CH" sz="3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8878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2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CD20469-A89F-BEDD-004D-07D94DE815DB}"/>
              </a:ext>
            </a:extLst>
          </p:cNvPr>
          <p:cNvSpPr txBox="1"/>
          <p:nvPr/>
        </p:nvSpPr>
        <p:spPr>
          <a:xfrm>
            <a:off x="459786" y="2276872"/>
            <a:ext cx="11269252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  <a:p>
            <a:pPr marL="342900" indent="-342900">
              <a:spcBef>
                <a:spcPts val="350"/>
              </a:spcBef>
              <a:spcAft>
                <a:spcPts val="35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1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3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Noise sensor et application SONAL (Securaxis)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 de classification de véhicules à partir du bruit qu’ils génèrent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Reconnaître le type de véhicule (Voiture, Camion, Moto)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6C07589-DE8E-3230-2B63-D58E407E0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" t="6186" r="1476" b="3702"/>
          <a:stretch/>
        </p:blipFill>
        <p:spPr>
          <a:xfrm>
            <a:off x="2295990" y="3416103"/>
            <a:ext cx="7596844" cy="29843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923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4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26925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Impossible de déterminer le type de véhicule dans certains cas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Nécessité de réapprentissage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envoie des données audio &amp; vidéos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Utilisation de l’écosystème d’Azure IoT Hub pour 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Envoyer les données vers Azure lorsque la classification est impossible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Renvoyer depuis Azure IoT Hub une version de l’application pour redéploiement. 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But du projet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488D394-37EC-37A5-0888-4051F4E13B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4878538"/>
            <a:ext cx="2406260" cy="16041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C09EBD0-FD6B-3484-F69C-058F617C1D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4876119"/>
            <a:ext cx="2499256" cy="1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8688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5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35283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Architecture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1E7B47-5964-FCC5-AD3C-144E0E7D5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968702"/>
            <a:ext cx="5112568" cy="549988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77146A-3307-3D22-8E33-C082D1C2A22F}"/>
              </a:ext>
            </a:extLst>
          </p:cNvPr>
          <p:cNvSpPr txBox="1"/>
          <p:nvPr/>
        </p:nvSpPr>
        <p:spPr>
          <a:xfrm>
            <a:off x="8830716" y="1628800"/>
            <a:ext cx="304233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Azure IoT Hub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Azure Container </a:t>
            </a: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Registry</a:t>
            </a:r>
            <a:endParaRPr lang="fr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Azure Storage Blob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7F491F-D963-CA49-8C72-86A0168840F6}"/>
              </a:ext>
            </a:extLst>
          </p:cNvPr>
          <p:cNvSpPr txBox="1"/>
          <p:nvPr/>
        </p:nvSpPr>
        <p:spPr>
          <a:xfrm>
            <a:off x="8830716" y="4509120"/>
            <a:ext cx="304233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Azure IoT Edge Runtime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 err="1">
                <a:latin typeface="Calibri" panose="020F0502020204030204" pitchFamily="34" charset="0"/>
                <a:cs typeface="Calibri" panose="020F0502020204030204" pitchFamily="34" charset="0"/>
              </a:rPr>
              <a:t>Mosquitto</a:t>
            </a: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 (MQTT Broker)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Subscriber (Client MQTT)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Application SONAL</a:t>
            </a:r>
          </a:p>
        </p:txBody>
      </p:sp>
    </p:spTree>
    <p:extLst>
      <p:ext uri="{BB962C8B-B14F-4D97-AF65-F5344CB8AC3E}">
        <p14:creationId xmlns:p14="http://schemas.microsoft.com/office/powerpoint/2010/main" val="6528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332656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6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738312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Envoie des informations de SONAL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au Broker MQTT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Broker MQTT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Ecoute sur le port 1883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Subscriber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Utilise un client MQTT pour se connecter au broker (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Paho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MQTT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Récupère les fichiers audios &amp; vidéos : 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</a:rPr>
              <a:t>audio_timestamp.wav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</a:rPr>
              <a:t>video_timestamp.mp4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Envoie les données au Blob Storage d’Azure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1" y="752061"/>
            <a:ext cx="62880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 et envoi des données sur Azure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095" y="260648"/>
            <a:ext cx="588003" cy="483735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7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E9C277-126F-46CF-9D1F-B5D6BC9E7E0E}"/>
              </a:ext>
            </a:extLst>
          </p:cNvPr>
          <p:cNvSpPr txBox="1"/>
          <p:nvPr/>
        </p:nvSpPr>
        <p:spPr>
          <a:xfrm>
            <a:off x="459786" y="1340768"/>
            <a:ext cx="1173831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2A7F8-70CF-4C97-B497-80B36F97039D}"/>
              </a:ext>
            </a:extLst>
          </p:cNvPr>
          <p:cNvSpPr txBox="1"/>
          <p:nvPr/>
        </p:nvSpPr>
        <p:spPr>
          <a:xfrm>
            <a:off x="428382" y="752061"/>
            <a:ext cx="451390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Envoi de l’application sur le device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48019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Mise en place de la solution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975BB03-1A6C-A4AC-ACAE-A86B466C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BF981ED-3590-355E-1B78-A82F996BE530}"/>
              </a:ext>
            </a:extLst>
          </p:cNvPr>
          <p:cNvSpPr txBox="1"/>
          <p:nvPr/>
        </p:nvSpPr>
        <p:spPr>
          <a:xfrm>
            <a:off x="459786" y="1340768"/>
            <a:ext cx="11738312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Déploiement d’une nouvelle version de l’application sur le device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Azure IoT Hub récupère les images des containers sur le 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Container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Registry</a:t>
            </a:r>
            <a:endParaRPr lang="fr-CH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Création d’un manifest par Azure IoT Hub :</a:t>
            </a:r>
          </a:p>
          <a:p>
            <a:pPr marL="1371600" lvl="2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 SONAL</a:t>
            </a:r>
          </a:p>
          <a:p>
            <a:pPr marL="1371600" lvl="2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Broker MQTT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Mosquitto</a:t>
            </a:r>
            <a:endParaRPr lang="fr-CH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Subscriber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Envoi du manifest au IoT Edge Runtime sur le device</a:t>
            </a:r>
          </a:p>
          <a:p>
            <a:pPr marL="914400" lvl="1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260649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8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7AFF715-A73B-A030-E449-1A35E4D0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26" y="1844824"/>
            <a:ext cx="3483571" cy="3483571"/>
          </a:xfrm>
          <a:prstGeom prst="rect">
            <a:avLst/>
          </a:prstGeom>
        </p:spPr>
      </p:pic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973696-EE98-81A7-E923-F79B1982FAA2}"/>
              </a:ext>
            </a:extLst>
          </p:cNvPr>
          <p:cNvSpPr/>
          <p:nvPr/>
        </p:nvSpPr>
        <p:spPr>
          <a:xfrm rot="16200000">
            <a:off x="11701741" y="267642"/>
            <a:ext cx="392773" cy="5760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5FFBD4B-599C-4167-B0A2-42CC34B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212" y="188640"/>
            <a:ext cx="837829" cy="648071"/>
          </a:xfrm>
        </p:spPr>
        <p:txBody>
          <a:bodyPr/>
          <a:lstStyle/>
          <a:p>
            <a:pPr algn="ctr"/>
            <a:fld id="{A3F31473-23EB-4724-8B59-FE6D21D89FA4}" type="slidenum">
              <a:rPr lang="fr-CH" sz="2000" smtClean="0">
                <a:solidFill>
                  <a:schemeClr val="bg1"/>
                </a:solidFill>
              </a:rPr>
              <a:pPr algn="ctr"/>
              <a:t>9</a:t>
            </a:fld>
            <a:endParaRPr lang="fr-CH" sz="2000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B8EE54-E51E-4921-B9A9-C3AB14B280A4}"/>
              </a:ext>
            </a:extLst>
          </p:cNvPr>
          <p:cNvSpPr txBox="1"/>
          <p:nvPr/>
        </p:nvSpPr>
        <p:spPr>
          <a:xfrm>
            <a:off x="428383" y="359288"/>
            <a:ext cx="37147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CH" sz="3200" cap="small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B7B7BF2-0C04-4ACF-AD04-518B594569B8}"/>
              </a:ext>
            </a:extLst>
          </p:cNvPr>
          <p:cNvGrpSpPr/>
          <p:nvPr/>
        </p:nvGrpSpPr>
        <p:grpSpPr>
          <a:xfrm>
            <a:off x="2666" y="175238"/>
            <a:ext cx="334010" cy="877498"/>
            <a:chOff x="4268951" y="2191462"/>
            <a:chExt cx="334010" cy="877498"/>
          </a:xfrm>
        </p:grpSpPr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EF4405BF-D803-4141-872E-05019A30990C}"/>
                </a:ext>
              </a:extLst>
            </p:cNvPr>
            <p:cNvSpPr/>
            <p:nvPr/>
          </p:nvSpPr>
          <p:spPr>
            <a:xfrm rot="5400000">
              <a:off x="4111920" y="2348493"/>
              <a:ext cx="648072" cy="33401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E0859C40-8A51-4159-8C28-A3B6D162B216}"/>
                </a:ext>
              </a:extLst>
            </p:cNvPr>
            <p:cNvSpPr/>
            <p:nvPr/>
          </p:nvSpPr>
          <p:spPr>
            <a:xfrm rot="5400000">
              <a:off x="4111920" y="2577919"/>
              <a:ext cx="648072" cy="334010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</p:grp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7A9773-1668-560B-169B-A010964E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42" y="427136"/>
            <a:ext cx="992312" cy="2570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3425A0-67C1-B5CC-BAC5-E84F4C125529}"/>
              </a:ext>
            </a:extLst>
          </p:cNvPr>
          <p:cNvSpPr txBox="1"/>
          <p:nvPr/>
        </p:nvSpPr>
        <p:spPr>
          <a:xfrm>
            <a:off x="459785" y="1340768"/>
            <a:ext cx="1185725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Envoi des données sur Azure fonctionnel</a:t>
            </a: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Azure fournissait un Broker (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</a:rPr>
              <a:t>IoT Edge MQTT broker)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supprimé des dernières versions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</a:rPr>
              <a:t>Création d’un manifest d’après des images docker </a:t>
            </a: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Possibilités d’amélioration</a:t>
            </a: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Environnement Azure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Gestion IoT 		 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Azure IoT Hub</a:t>
            </a: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Registre d’images	 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Container </a:t>
            </a:r>
            <a:r>
              <a:rPr lang="fr-CH" sz="2400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Registry</a:t>
            </a:r>
            <a:endParaRPr lang="fr-CH" sz="2400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fr-CH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Stockage de fichiers 	 </a:t>
            </a:r>
            <a:r>
              <a:rPr lang="fr-CH" sz="24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Blob Storage</a:t>
            </a:r>
            <a:endParaRPr lang="fr-CH" sz="24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2060"/>
              </a:buClr>
            </a:pPr>
            <a:endParaRPr lang="fr-CH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B6C051-8D0C-4E9C-8822-3E922100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marketing cube en verre (grand écran)</Template>
  <TotalTime>0</TotalTime>
  <Words>345</Words>
  <Application>Microsoft Office PowerPoint</Application>
  <PresentationFormat>Personnalisé</PresentationFormat>
  <Paragraphs>82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Wingdings</vt:lpstr>
      <vt:lpstr>Marketing_16x9</vt:lpstr>
      <vt:lpstr>Conception personnalisée</vt:lpstr>
      <vt:lpstr>1_Conception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2017-11-13T14:25:08Z</dcterms:created>
  <dcterms:modified xsi:type="dcterms:W3CDTF">2022-11-22T12:54:08Z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