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Lst>
  <p:sldSz cx="9144000" cy="5143500" type="screen16x9"/>
  <p:notesSz cx="6858000" cy="9144000"/>
  <p:embeddedFontLst>
    <p:embeddedFont>
      <p:font typeface="Montserrat" pitchFamily="2" charset="77"/>
      <p:regular r:id="rId20"/>
      <p:bold r:id="rId21"/>
      <p:italic r:id="rId22"/>
      <p:boldItalic r:id="rId23"/>
    </p:embeddedFont>
    <p:embeddedFont>
      <p:font typeface="Montserrat Medium"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eem Gardn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7-14T01:00:15.740" idx="1">
    <p:pos x="6000" y="0"/>
    <p:text>@jordan@canurta.com can we add a page after this one with an image of the male transformed and female transformed and Allude to next part of the story. Will be good for me to have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a5d7dcf6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a5d7dcf6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Name: Go Deeper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a2f06f13d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a2f06f13d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External Link</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Description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a5d7dcf6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a5d7dcf6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Name: Second Encounter - The Gift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She is pleased. Grants u</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4306b9925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4306b992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6a43c818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6a43c818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6a43c818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6a43c81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a2f06f13d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a2f06f13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External Link</a:t>
            </a:r>
            <a:endParaRPr/>
          </a:p>
          <a:p>
            <a:pPr marL="0" lvl="0" indent="0" algn="l" rtl="0">
              <a:spcBef>
                <a:spcPts val="0"/>
              </a:spcBef>
              <a:spcAft>
                <a:spcPts val="0"/>
              </a:spcAft>
              <a:buNone/>
            </a:pPr>
            <a:r>
              <a:rPr lang="en"/>
              <a:t>Description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e140e02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e140e02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a2f06f13d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a2f06f13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a5d7dcf6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a5d7dcf6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Episode 2: The Journey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a2f06f13d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a2f06f13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External Link</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Description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a5d7dcf6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a5d7dcf6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Name: First Encounter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are directed to seek the path through the mountain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a2f06f13d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a2f06f13d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External Link</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Description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1"/>
        <p:cNvGrpSpPr/>
        <p:nvPr/>
      </p:nvGrpSpPr>
      <p:grpSpPr>
        <a:xfrm>
          <a:off x="0" y="0"/>
          <a:ext cx="0" cy="0"/>
          <a:chOff x="0" y="0"/>
          <a:chExt cx="0" cy="0"/>
        </a:xfrm>
      </p:grpSpPr>
      <p:sp>
        <p:nvSpPr>
          <p:cNvPr id="52" name="Google Shape;52;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57"/>
        <p:cNvGrpSpPr/>
        <p:nvPr/>
      </p:nvGrpSpPr>
      <p:grpSpPr>
        <a:xfrm>
          <a:off x="0" y="0"/>
          <a:ext cx="0" cy="0"/>
          <a:chOff x="0" y="0"/>
          <a:chExt cx="0" cy="0"/>
        </a:xfrm>
      </p:grpSpPr>
      <p:sp>
        <p:nvSpPr>
          <p:cNvPr id="58" name="Google Shape;58;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p:cSld name="AUTOLAYOUT_3">
    <p:bg>
      <p:bgPr>
        <a:solidFill>
          <a:srgbClr val="FFFFFF"/>
        </a:solidFill>
        <a:effectLst/>
      </p:bgPr>
    </p:bg>
    <p:spTree>
      <p:nvGrpSpPr>
        <p:cNvPr id="1" name="Shape 60"/>
        <p:cNvGrpSpPr/>
        <p:nvPr/>
      </p:nvGrpSpPr>
      <p:grpSpPr>
        <a:xfrm>
          <a:off x="0" y="0"/>
          <a:ext cx="0" cy="0"/>
          <a:chOff x="0" y="0"/>
          <a:chExt cx="0" cy="0"/>
        </a:xfrm>
      </p:grpSpPr>
      <p:sp>
        <p:nvSpPr>
          <p:cNvPr id="61" name="Google Shape;61;p16"/>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rgbClr val="023334"/>
                </a:solidFill>
              </a:defRPr>
            </a:lvl1pPr>
            <a:lvl2pPr lvl="1">
              <a:buNone/>
              <a:defRPr>
                <a:solidFill>
                  <a:srgbClr val="023334"/>
                </a:solidFill>
              </a:defRPr>
            </a:lvl2pPr>
            <a:lvl3pPr lvl="2">
              <a:buNone/>
              <a:defRPr>
                <a:solidFill>
                  <a:srgbClr val="023334"/>
                </a:solidFill>
              </a:defRPr>
            </a:lvl3pPr>
            <a:lvl4pPr lvl="3">
              <a:buNone/>
              <a:defRPr>
                <a:solidFill>
                  <a:srgbClr val="023334"/>
                </a:solidFill>
              </a:defRPr>
            </a:lvl4pPr>
            <a:lvl5pPr lvl="4">
              <a:buNone/>
              <a:defRPr>
                <a:solidFill>
                  <a:srgbClr val="023334"/>
                </a:solidFill>
              </a:defRPr>
            </a:lvl5pPr>
            <a:lvl6pPr lvl="5">
              <a:buNone/>
              <a:defRPr>
                <a:solidFill>
                  <a:srgbClr val="023334"/>
                </a:solidFill>
              </a:defRPr>
            </a:lvl6pPr>
            <a:lvl7pPr lvl="6">
              <a:buNone/>
              <a:defRPr>
                <a:solidFill>
                  <a:srgbClr val="023334"/>
                </a:solidFill>
              </a:defRPr>
            </a:lvl7pPr>
            <a:lvl8pPr lvl="7">
              <a:buNone/>
              <a:defRPr>
                <a:solidFill>
                  <a:srgbClr val="023334"/>
                </a:solidFill>
              </a:defRPr>
            </a:lvl8pPr>
            <a:lvl9pPr lvl="8">
              <a:buNone/>
              <a:defRPr>
                <a:solidFill>
                  <a:srgbClr val="02333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solidFill>
                <a:srgbClr val="023334"/>
              </a:solidFill>
            </a:endParaRPr>
          </a:p>
        </p:txBody>
      </p:sp>
      <p:pic>
        <p:nvPicPr>
          <p:cNvPr id="9" name="Google Shape;9;p1"/>
          <p:cNvPicPr preferRelativeResize="0"/>
          <p:nvPr/>
        </p:nvPicPr>
        <p:blipFill>
          <a:blip r:embed="rId17">
            <a:alphaModFix/>
          </a:blip>
          <a:stretch>
            <a:fillRect/>
          </a:stretch>
        </p:blipFill>
        <p:spPr>
          <a:xfrm>
            <a:off x="173025" y="4814737"/>
            <a:ext cx="462849" cy="905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3844">
            <a:alpha val="99610"/>
          </a:srgbClr>
        </a:solidFill>
        <a:effectLst/>
      </p:bgPr>
    </p:bg>
    <p:spTree>
      <p:nvGrpSpPr>
        <p:cNvPr id="1" name="Shape 66"/>
        <p:cNvGrpSpPr/>
        <p:nvPr/>
      </p:nvGrpSpPr>
      <p:grpSpPr>
        <a:xfrm>
          <a:off x="0" y="0"/>
          <a:ext cx="0" cy="0"/>
          <a:chOff x="0" y="0"/>
          <a:chExt cx="0" cy="0"/>
        </a:xfrm>
      </p:grpSpPr>
      <p:sp>
        <p:nvSpPr>
          <p:cNvPr id="67" name="Google Shape;6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68" name="Google Shape;68;p17"/>
          <p:cNvPicPr preferRelativeResize="0"/>
          <p:nvPr/>
        </p:nvPicPr>
        <p:blipFill>
          <a:blip r:embed="rId3">
            <a:alphaModFix/>
          </a:blip>
          <a:stretch>
            <a:fillRect/>
          </a:stretch>
        </p:blipFill>
        <p:spPr>
          <a:xfrm>
            <a:off x="213588" y="392538"/>
            <a:ext cx="8716836" cy="435841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6"/>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28" name="Google Shape;12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body" idx="1"/>
          </p:nvPr>
        </p:nvSpPr>
        <p:spPr>
          <a:xfrm>
            <a:off x="210575" y="1830150"/>
            <a:ext cx="8520600" cy="74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rgbClr val="023334"/>
                </a:solidFill>
                <a:latin typeface="Montserrat"/>
                <a:ea typeface="Montserrat"/>
                <a:cs typeface="Montserrat"/>
                <a:sym typeface="Montserrat"/>
              </a:rPr>
              <a:t>The explorers exited the depths of the mountain range and entered the valley. How many days had it been since their first encounter? The spirit protecting the Orb anticipated their arrival.</a:t>
            </a:r>
            <a:endParaRPr sz="1400">
              <a:solidFill>
                <a:srgbClr val="023334"/>
              </a:solidFill>
              <a:latin typeface="Montserrat"/>
              <a:ea typeface="Montserrat"/>
              <a:cs typeface="Montserrat"/>
              <a:sym typeface="Montserrat"/>
            </a:endParaRPr>
          </a:p>
        </p:txBody>
      </p:sp>
      <p:sp>
        <p:nvSpPr>
          <p:cNvPr id="134" name="Google Shape;13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35" name="Google Shape;135;p27"/>
          <p:cNvSpPr txBox="1"/>
          <p:nvPr/>
        </p:nvSpPr>
        <p:spPr>
          <a:xfrm>
            <a:off x="292200" y="381000"/>
            <a:ext cx="285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23334"/>
                </a:solidFill>
                <a:latin typeface="Montserrat"/>
                <a:ea typeface="Montserrat"/>
                <a:cs typeface="Montserrat"/>
                <a:sym typeface="Montserrat"/>
              </a:rPr>
              <a:t>Episode 5: Destined</a:t>
            </a:r>
            <a:endParaRPr b="1">
              <a:solidFill>
                <a:srgbClr val="023334"/>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8"/>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41" name="Google Shape;14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3844">
            <a:alpha val="99610"/>
          </a:srgbClr>
        </a:solidFill>
        <a:effectLst/>
      </p:bgPr>
    </p:bg>
    <p:spTree>
      <p:nvGrpSpPr>
        <p:cNvPr id="1" name="Shape 145"/>
        <p:cNvGrpSpPr/>
        <p:nvPr/>
      </p:nvGrpSpPr>
      <p:grpSpPr>
        <a:xfrm>
          <a:off x="0" y="0"/>
          <a:ext cx="0" cy="0"/>
          <a:chOff x="0" y="0"/>
          <a:chExt cx="0" cy="0"/>
        </a:xfrm>
      </p:grpSpPr>
      <p:sp>
        <p:nvSpPr>
          <p:cNvPr id="146" name="Google Shape;146;p29"/>
          <p:cNvSpPr txBox="1">
            <a:spLocks noGrp="1"/>
          </p:cNvSpPr>
          <p:nvPr>
            <p:ph type="subTitle" idx="4294967295"/>
          </p:nvPr>
        </p:nvSpPr>
        <p:spPr>
          <a:xfrm>
            <a:off x="2777825" y="2104866"/>
            <a:ext cx="35883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3500">
                <a:solidFill>
                  <a:srgbClr val="69D3A4"/>
                </a:solidFill>
                <a:latin typeface="Montserrat Medium"/>
                <a:ea typeface="Montserrat Medium"/>
                <a:cs typeface="Montserrat Medium"/>
                <a:sym typeface="Montserrat Medium"/>
              </a:rPr>
              <a:t>What’s next?</a:t>
            </a:r>
            <a:endParaRPr sz="3500">
              <a:solidFill>
                <a:srgbClr val="69D3A4"/>
              </a:solidFill>
              <a:latin typeface="Montserrat Medium"/>
              <a:ea typeface="Montserrat Medium"/>
              <a:cs typeface="Montserrat Medium"/>
              <a:sym typeface="Montserrat Medium"/>
            </a:endParaRPr>
          </a:p>
        </p:txBody>
      </p:sp>
      <p:sp>
        <p:nvSpPr>
          <p:cNvPr id="147" name="Google Shape;14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3844">
            <a:alpha val="99610"/>
          </a:srgbClr>
        </a:solidFill>
        <a:effectLst/>
      </p:bgPr>
    </p:bg>
    <p:spTree>
      <p:nvGrpSpPr>
        <p:cNvPr id="1" name="Shape 163"/>
        <p:cNvGrpSpPr/>
        <p:nvPr/>
      </p:nvGrpSpPr>
      <p:grpSpPr>
        <a:xfrm>
          <a:off x="0" y="0"/>
          <a:ext cx="0" cy="0"/>
          <a:chOff x="0" y="0"/>
          <a:chExt cx="0" cy="0"/>
        </a:xfrm>
      </p:grpSpPr>
      <p:cxnSp>
        <p:nvCxnSpPr>
          <p:cNvPr id="164" name="Google Shape;164;p31"/>
          <p:cNvCxnSpPr/>
          <p:nvPr/>
        </p:nvCxnSpPr>
        <p:spPr>
          <a:xfrm rot="10800000">
            <a:off x="1328252" y="2497962"/>
            <a:ext cx="1549500" cy="0"/>
          </a:xfrm>
          <a:prstGeom prst="straightConnector1">
            <a:avLst/>
          </a:prstGeom>
          <a:noFill/>
          <a:ln w="9525" cap="flat" cmpd="sng">
            <a:solidFill>
              <a:srgbClr val="69D3A4"/>
            </a:solidFill>
            <a:prstDash val="solid"/>
            <a:round/>
            <a:headEnd type="none" w="med" len="med"/>
            <a:tailEnd type="none" w="med" len="med"/>
          </a:ln>
        </p:spPr>
      </p:cxnSp>
      <p:sp>
        <p:nvSpPr>
          <p:cNvPr id="165" name="Google Shape;165;p31"/>
          <p:cNvSpPr txBox="1">
            <a:spLocks noGrp="1"/>
          </p:cNvSpPr>
          <p:nvPr>
            <p:ph type="subTitle" idx="4294967295"/>
          </p:nvPr>
        </p:nvSpPr>
        <p:spPr>
          <a:xfrm>
            <a:off x="3044850" y="2110075"/>
            <a:ext cx="30543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3500">
                <a:solidFill>
                  <a:srgbClr val="69D3A4"/>
                </a:solidFill>
                <a:latin typeface="Montserrat Medium"/>
                <a:ea typeface="Montserrat Medium"/>
                <a:cs typeface="Montserrat Medium"/>
                <a:sym typeface="Montserrat Medium"/>
              </a:rPr>
              <a:t>Thank You</a:t>
            </a:r>
            <a:endParaRPr sz="3500">
              <a:solidFill>
                <a:srgbClr val="69D3A4"/>
              </a:solidFill>
              <a:latin typeface="Montserrat Medium"/>
              <a:ea typeface="Montserrat Medium"/>
              <a:cs typeface="Montserrat Medium"/>
              <a:sym typeface="Montserrat Medium"/>
            </a:endParaRPr>
          </a:p>
        </p:txBody>
      </p:sp>
      <p:sp>
        <p:nvSpPr>
          <p:cNvPr id="166" name="Google Shape;16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cxnSp>
        <p:nvCxnSpPr>
          <p:cNvPr id="167" name="Google Shape;167;p31"/>
          <p:cNvCxnSpPr/>
          <p:nvPr/>
        </p:nvCxnSpPr>
        <p:spPr>
          <a:xfrm rot="10800000">
            <a:off x="6099152" y="2510287"/>
            <a:ext cx="1549500" cy="0"/>
          </a:xfrm>
          <a:prstGeom prst="straightConnector1">
            <a:avLst/>
          </a:prstGeom>
          <a:noFill/>
          <a:ln w="9525" cap="flat" cmpd="sng">
            <a:solidFill>
              <a:srgbClr val="69D3A4"/>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8"/>
          <p:cNvSpPr txBox="1">
            <a:spLocks noGrp="1"/>
          </p:cNvSpPr>
          <p:nvPr>
            <p:ph type="body" idx="1"/>
          </p:nvPr>
        </p:nvSpPr>
        <p:spPr>
          <a:xfrm>
            <a:off x="292200" y="933300"/>
            <a:ext cx="8559600" cy="3276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400">
                <a:solidFill>
                  <a:srgbClr val="023334"/>
                </a:solidFill>
                <a:latin typeface="Montserrat"/>
                <a:ea typeface="Montserrat"/>
                <a:cs typeface="Montserrat"/>
                <a:sym typeface="Montserrat"/>
              </a:rPr>
              <a:t>Earth is suffering. Natural disasters and diseases plague the planet yet humans continue to mine and extract resources at an alarming rate. The biosphere is close to extinction. The animals and humans that survived years of pandemics and chronic disease have inherited a broken health-care system and are stuck with treatments that cause more harm than good.</a:t>
            </a:r>
            <a:endParaRPr sz="1400">
              <a:solidFill>
                <a:srgbClr val="023334"/>
              </a:solidFill>
              <a:latin typeface="Montserrat"/>
              <a:ea typeface="Montserrat"/>
              <a:cs typeface="Montserrat"/>
              <a:sym typeface="Montserrat"/>
            </a:endParaRPr>
          </a:p>
          <a:p>
            <a:pPr marL="0" lvl="0" indent="0" algn="ctr" rtl="0">
              <a:lnSpc>
                <a:spcPct val="115000"/>
              </a:lnSpc>
              <a:spcBef>
                <a:spcPts val="0"/>
              </a:spcBef>
              <a:spcAft>
                <a:spcPts val="0"/>
              </a:spcAft>
              <a:buClr>
                <a:schemeClr val="dk1"/>
              </a:buClr>
              <a:buSzPts val="1100"/>
              <a:buFont typeface="Arial"/>
              <a:buNone/>
            </a:pPr>
            <a:endParaRPr sz="1400">
              <a:solidFill>
                <a:srgbClr val="023334"/>
              </a:solidFill>
              <a:latin typeface="Montserrat"/>
              <a:ea typeface="Montserrat"/>
              <a:cs typeface="Montserrat"/>
              <a:sym typeface="Montserrat"/>
            </a:endParaRPr>
          </a:p>
          <a:p>
            <a:pPr marL="0" lvl="0" indent="0" algn="ctr" rtl="0">
              <a:lnSpc>
                <a:spcPct val="115000"/>
              </a:lnSpc>
              <a:spcBef>
                <a:spcPts val="0"/>
              </a:spcBef>
              <a:spcAft>
                <a:spcPts val="0"/>
              </a:spcAft>
              <a:buClr>
                <a:schemeClr val="dk1"/>
              </a:buClr>
              <a:buSzPts val="1100"/>
              <a:buFont typeface="Arial"/>
              <a:buNone/>
            </a:pPr>
            <a:r>
              <a:rPr lang="en" sz="1400">
                <a:solidFill>
                  <a:srgbClr val="023334"/>
                </a:solidFill>
                <a:latin typeface="Montserrat"/>
                <a:ea typeface="Montserrat"/>
                <a:cs typeface="Montserrat"/>
                <a:sym typeface="Montserrat"/>
              </a:rPr>
              <a:t>Most advanced science teams have left the planet in hopes of colonizing new ones, but there is one team of researchers that still believes in saving Earth. They detect life on a planet far beyond our solar system. Considering the urgency to save Earth, the team decides to set off on a goodwill mission called The Healing Project hoping that the inhabitants of the planet are not only hospitable, but also hold the vital wisdom they need.</a:t>
            </a:r>
            <a:endParaRPr sz="1400">
              <a:solidFill>
                <a:srgbClr val="023334"/>
              </a:solidFill>
              <a:latin typeface="Montserrat"/>
              <a:ea typeface="Montserrat"/>
              <a:cs typeface="Montserrat"/>
              <a:sym typeface="Montserrat"/>
            </a:endParaRPr>
          </a:p>
          <a:p>
            <a:pPr marL="0" lvl="0" indent="0" algn="ctr" rtl="0">
              <a:lnSpc>
                <a:spcPct val="115000"/>
              </a:lnSpc>
              <a:spcBef>
                <a:spcPts val="0"/>
              </a:spcBef>
              <a:spcAft>
                <a:spcPts val="0"/>
              </a:spcAft>
              <a:buClr>
                <a:schemeClr val="dk1"/>
              </a:buClr>
              <a:buSzPts val="1100"/>
              <a:buFont typeface="Arial"/>
              <a:buNone/>
            </a:pPr>
            <a:endParaRPr sz="1400">
              <a:solidFill>
                <a:srgbClr val="023334"/>
              </a:solidFill>
              <a:latin typeface="Montserrat"/>
              <a:ea typeface="Montserrat"/>
              <a:cs typeface="Montserrat"/>
              <a:sym typeface="Montserrat"/>
            </a:endParaRPr>
          </a:p>
          <a:p>
            <a:pPr marL="0" lvl="0" indent="0" algn="ctr" rtl="0">
              <a:lnSpc>
                <a:spcPct val="115000"/>
              </a:lnSpc>
              <a:spcBef>
                <a:spcPts val="0"/>
              </a:spcBef>
              <a:spcAft>
                <a:spcPts val="0"/>
              </a:spcAft>
              <a:buClr>
                <a:schemeClr val="dk1"/>
              </a:buClr>
              <a:buSzPts val="1100"/>
              <a:buFont typeface="Arial"/>
              <a:buNone/>
            </a:pPr>
            <a:r>
              <a:rPr lang="en" sz="1400">
                <a:solidFill>
                  <a:srgbClr val="023334"/>
                </a:solidFill>
                <a:latin typeface="Montserrat"/>
                <a:ea typeface="Montserrat"/>
                <a:cs typeface="Montserrat"/>
                <a:sym typeface="Montserrat"/>
              </a:rPr>
              <a:t>They make it safely to the lush, healthy planet and discover a lost connection between earthly beings and the mystical Titans they encounter. </a:t>
            </a:r>
            <a:endParaRPr sz="1400" b="1">
              <a:solidFill>
                <a:srgbClr val="023334"/>
              </a:solidFill>
              <a:latin typeface="Montserrat"/>
              <a:ea typeface="Montserrat"/>
              <a:cs typeface="Montserrat"/>
              <a:sym typeface="Montserrat"/>
            </a:endParaRPr>
          </a:p>
        </p:txBody>
      </p:sp>
      <p:sp>
        <p:nvSpPr>
          <p:cNvPr id="74" name="Google Shape;7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75" name="Google Shape;75;p18"/>
          <p:cNvSpPr txBox="1"/>
          <p:nvPr/>
        </p:nvSpPr>
        <p:spPr>
          <a:xfrm>
            <a:off x="292200" y="381000"/>
            <a:ext cx="8559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23334"/>
                </a:solidFill>
                <a:latin typeface="Montserrat"/>
                <a:ea typeface="Montserrat"/>
                <a:cs typeface="Montserrat"/>
                <a:sym typeface="Montserrat"/>
              </a:rPr>
              <a:t>Genesis Story</a:t>
            </a:r>
            <a:endParaRPr b="1">
              <a:solidFill>
                <a:srgbClr val="023334"/>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body" idx="1"/>
          </p:nvPr>
        </p:nvSpPr>
        <p:spPr>
          <a:xfrm>
            <a:off x="311700" y="2200950"/>
            <a:ext cx="8520600" cy="741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1400">
                <a:solidFill>
                  <a:srgbClr val="023334"/>
                </a:solidFill>
                <a:latin typeface="Montserrat"/>
                <a:ea typeface="Montserrat"/>
                <a:cs typeface="Montserrat"/>
                <a:sym typeface="Montserrat"/>
              </a:rPr>
              <a:t>The green hues of the planet were inviting against a backdrop of dark and mysterious moons. Luckily, they didn’t take any wrong turns during their journey. But there were challenges. </a:t>
            </a:r>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82" name="Google Shape;82;p19"/>
          <p:cNvSpPr txBox="1"/>
          <p:nvPr/>
        </p:nvSpPr>
        <p:spPr>
          <a:xfrm>
            <a:off x="292200" y="381000"/>
            <a:ext cx="285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23334"/>
                </a:solidFill>
                <a:latin typeface="Montserrat"/>
                <a:ea typeface="Montserrat"/>
                <a:cs typeface="Montserrat"/>
                <a:sym typeface="Montserrat"/>
              </a:rPr>
              <a:t>Episode 1: Journey</a:t>
            </a:r>
            <a:endParaRPr b="1">
              <a:solidFill>
                <a:srgbClr val="023334"/>
              </a:solidFill>
              <a:latin typeface="Montserrat"/>
              <a:ea typeface="Montserrat"/>
              <a:cs typeface="Montserrat"/>
              <a:sym typeface="Montserrat"/>
            </a:endParaRPr>
          </a:p>
        </p:txBody>
      </p:sp>
      <p:sp>
        <p:nvSpPr>
          <p:cNvPr id="83" name="Google Shape;83;p19"/>
          <p:cNvSpPr txBox="1"/>
          <p:nvPr/>
        </p:nvSpPr>
        <p:spPr>
          <a:xfrm>
            <a:off x="3434975" y="1183550"/>
            <a:ext cx="144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89" name="Google Shape;89;p20"/>
          <p:cNvPicPr preferRelativeResize="0"/>
          <p:nvPr/>
        </p:nvPicPr>
        <p:blipFill>
          <a:blip r:embed="rId3">
            <a:alphaModFix/>
          </a:blip>
          <a:stretch>
            <a:fillRect/>
          </a:stretch>
        </p:blipFill>
        <p:spPr>
          <a:xfrm>
            <a:off x="0" y="0"/>
            <a:ext cx="9144003" cy="51435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1"/>
          <p:cNvSpPr txBox="1">
            <a:spLocks noGrp="1"/>
          </p:cNvSpPr>
          <p:nvPr>
            <p:ph type="body" idx="1"/>
          </p:nvPr>
        </p:nvSpPr>
        <p:spPr>
          <a:xfrm>
            <a:off x="311700" y="2200950"/>
            <a:ext cx="8520600" cy="741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a:solidFill>
                  <a:srgbClr val="023334"/>
                </a:solidFill>
                <a:latin typeface="Montserrat"/>
                <a:ea typeface="Montserrat"/>
                <a:cs typeface="Montserrat"/>
                <a:sym typeface="Montserrat"/>
              </a:rPr>
              <a:t>What’s going on here? It looks familiar. Have humans been here before? </a:t>
            </a:r>
            <a:endParaRPr/>
          </a:p>
        </p:txBody>
      </p:sp>
      <p:sp>
        <p:nvSpPr>
          <p:cNvPr id="95" name="Google Shape;9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96" name="Google Shape;96;p21"/>
          <p:cNvSpPr txBox="1"/>
          <p:nvPr/>
        </p:nvSpPr>
        <p:spPr>
          <a:xfrm>
            <a:off x="292200" y="381000"/>
            <a:ext cx="41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23334"/>
                </a:solidFill>
                <a:latin typeface="Montserrat"/>
                <a:ea typeface="Montserrat"/>
                <a:cs typeface="Montserrat"/>
                <a:sym typeface="Montserrat"/>
              </a:rPr>
              <a:t>Episode 2: Familiar Feeling</a:t>
            </a:r>
            <a:endParaRPr b="1">
              <a:solidFill>
                <a:srgbClr val="023334"/>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2"/>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02" name="Google Shape;10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3"/>
          <p:cNvSpPr txBox="1">
            <a:spLocks noGrp="1"/>
          </p:cNvSpPr>
          <p:nvPr>
            <p:ph type="body" idx="1"/>
          </p:nvPr>
        </p:nvSpPr>
        <p:spPr>
          <a:xfrm>
            <a:off x="311700" y="2200950"/>
            <a:ext cx="8520600" cy="741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a:solidFill>
                  <a:srgbClr val="023334"/>
                </a:solidFill>
                <a:latin typeface="Montserrat"/>
                <a:ea typeface="Montserrat"/>
                <a:cs typeface="Montserrat"/>
                <a:sym typeface="Montserrat"/>
              </a:rPr>
              <a:t>Misty waterfalls lended a comforting backdrop as a towering being approached. There was no time for fear, no escaping this encounter. Turns out, it would be worth their while.   </a:t>
            </a:r>
            <a:endParaRPr/>
          </a:p>
        </p:txBody>
      </p:sp>
      <p:sp>
        <p:nvSpPr>
          <p:cNvPr id="108" name="Google Shape;10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09" name="Google Shape;109;p23"/>
          <p:cNvSpPr txBox="1"/>
          <p:nvPr/>
        </p:nvSpPr>
        <p:spPr>
          <a:xfrm>
            <a:off x="292200" y="381000"/>
            <a:ext cx="285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23334"/>
                </a:solidFill>
                <a:latin typeface="Montserrat"/>
                <a:ea typeface="Montserrat"/>
                <a:cs typeface="Montserrat"/>
                <a:sym typeface="Montserrat"/>
              </a:rPr>
              <a:t>Episode 3: Inevitable</a:t>
            </a:r>
            <a:endParaRPr b="1">
              <a:solidFill>
                <a:srgbClr val="023334"/>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4"/>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15" name="Google Shape;11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5"/>
          <p:cNvSpPr txBox="1">
            <a:spLocks noGrp="1"/>
          </p:cNvSpPr>
          <p:nvPr>
            <p:ph type="body" idx="1"/>
          </p:nvPr>
        </p:nvSpPr>
        <p:spPr>
          <a:xfrm>
            <a:off x="311700" y="1830150"/>
            <a:ext cx="8520600" cy="74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rgbClr val="023334"/>
                </a:solidFill>
                <a:latin typeface="Montserrat"/>
                <a:ea typeface="Montserrat"/>
                <a:cs typeface="Montserrat"/>
                <a:sym typeface="Montserrat"/>
              </a:rPr>
              <a:t>Empowered with the Titan's wisdom, the explorers set out in search of the Orb of Healing, wherein lies the answers they seek.</a:t>
            </a:r>
            <a:endParaRPr sz="1400">
              <a:solidFill>
                <a:srgbClr val="023334"/>
              </a:solidFill>
              <a:latin typeface="Montserrat"/>
              <a:ea typeface="Montserrat"/>
              <a:cs typeface="Montserrat"/>
              <a:sym typeface="Montserrat"/>
            </a:endParaRPr>
          </a:p>
        </p:txBody>
      </p:sp>
      <p:sp>
        <p:nvSpPr>
          <p:cNvPr id="121" name="Google Shape;12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22" name="Google Shape;122;p25"/>
          <p:cNvSpPr txBox="1"/>
          <p:nvPr/>
        </p:nvSpPr>
        <p:spPr>
          <a:xfrm>
            <a:off x="292200" y="381000"/>
            <a:ext cx="285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23334"/>
                </a:solidFill>
                <a:latin typeface="Montserrat"/>
                <a:ea typeface="Montserrat"/>
                <a:cs typeface="Montserrat"/>
                <a:sym typeface="Montserrat"/>
              </a:rPr>
              <a:t>Episode 4: Beyond</a:t>
            </a:r>
            <a:endParaRPr b="1">
              <a:solidFill>
                <a:srgbClr val="023334"/>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425ada6-8810-416d-9013-dcf013a31722">
      <Terms xmlns="http://schemas.microsoft.com/office/infopath/2007/PartnerControls"/>
    </lcf76f155ced4ddcb4097134ff3c332f>
    <TaxCatchAll xmlns="5b95a7cb-e22b-4e4c-880d-022d72d11752" xsi:nil="true"/>
    <MediaLengthInSeconds xmlns="c425ada6-8810-416d-9013-dcf013a3172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5D6936C3124EA4782E0B6522F2B3CDF" ma:contentTypeVersion="12" ma:contentTypeDescription="Create a new document." ma:contentTypeScope="" ma:versionID="22e25d042e12408799db66b577055d45">
  <xsd:schema xmlns:xsd="http://www.w3.org/2001/XMLSchema" xmlns:xs="http://www.w3.org/2001/XMLSchema" xmlns:p="http://schemas.microsoft.com/office/2006/metadata/properties" xmlns:ns2="c425ada6-8810-416d-9013-dcf013a31722" xmlns:ns3="5b95a7cb-e22b-4e4c-880d-022d72d11752" targetNamespace="http://schemas.microsoft.com/office/2006/metadata/properties" ma:root="true" ma:fieldsID="d4b4ee62c0ca7e3e6dc3ccbfdeba6b71" ns2:_="" ns3:_="">
    <xsd:import namespace="c425ada6-8810-416d-9013-dcf013a31722"/>
    <xsd:import namespace="5b95a7cb-e22b-4e4c-880d-022d72d1175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25ada6-8810-416d-9013-dcf013a3172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18e087a-53db-4cd3-bc09-e3595ca5546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95a7cb-e22b-4e4c-880d-022d72d1175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b889f40-7801-4fba-ad07-ab6726eda59c}" ma:internalName="TaxCatchAll" ma:showField="CatchAllData" ma:web="5b95a7cb-e22b-4e4c-880d-022d72d117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2C34AC-158D-4A98-9665-C53D50CC4AD3}">
  <ds:schemaRefs>
    <ds:schemaRef ds:uri="http://schemas.microsoft.com/office/2006/metadata/properties"/>
    <ds:schemaRef ds:uri="http://schemas.microsoft.com/office/infopath/2007/PartnerControls"/>
    <ds:schemaRef ds:uri="c425ada6-8810-416d-9013-dcf013a31722"/>
    <ds:schemaRef ds:uri="5b95a7cb-e22b-4e4c-880d-022d72d11752"/>
  </ds:schemaRefs>
</ds:datastoreItem>
</file>

<file path=customXml/itemProps2.xml><?xml version="1.0" encoding="utf-8"?>
<ds:datastoreItem xmlns:ds="http://schemas.openxmlformats.org/officeDocument/2006/customXml" ds:itemID="{EB26B394-89B5-4666-9904-BC03C7D6169C}">
  <ds:schemaRefs>
    <ds:schemaRef ds:uri="http://schemas.microsoft.com/sharepoint/v3/contenttype/forms"/>
  </ds:schemaRefs>
</ds:datastoreItem>
</file>

<file path=customXml/itemProps3.xml><?xml version="1.0" encoding="utf-8"?>
<ds:datastoreItem xmlns:ds="http://schemas.openxmlformats.org/officeDocument/2006/customXml" ds:itemID="{606BEA9D-C08B-4DC1-B6D3-E17CFF16B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25ada6-8810-416d-9013-dcf013a31722"/>
    <ds:schemaRef ds:uri="5b95a7cb-e22b-4e4c-880d-022d72d117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401</Words>
  <Application>Microsoft Macintosh PowerPoint</Application>
  <PresentationFormat>On-screen Show (16:9)</PresentationFormat>
  <Paragraphs>52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Montserrat</vt:lpstr>
      <vt:lpstr>Montserrat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Akeem Gardner</cp:lastModifiedBy>
  <cp:revision>1</cp:revision>
  <dcterms:modified xsi:type="dcterms:W3CDTF">2025-01-25T05:51:13Z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0x010100E5D6936C3124EA4782E0B6522F2B3CDF</vt:lpwstr>
  </property>
  <property fmtid="{D5CDD505-2E9C-101B-9397-08002B2CF9AE}" pid="3" name="Order">
    <vt:r8>8700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