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commentAuthors.xml" ContentType="application/vnd.openxmlformats-officedocument.presentationml.commentAuthors+xml"/>
  <Override PartName="/ppt/comments/comment1.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7" roundtripDataSignature="AMtx7mjl9Mr+nOqeBto/cQQjha77/HMMQ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keem Gardner"/>
  <p:cmAuthor clrIdx="1" id="1" initials="" lastIdx="1" name="Cory Morris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customXml" Target="../customXml/item2.xml"/><Relationship Id="rId21" Type="http://schemas.openxmlformats.org/officeDocument/2006/relationships/slide" Target="slides/slide15.xml"/><Relationship Id="rId34" Type="http://schemas.openxmlformats.org/officeDocument/2006/relationships/font" Target="fonts/Nunito-boldItalic.fntdata"/><Relationship Id="rId25" Type="http://schemas.openxmlformats.org/officeDocument/2006/relationships/slide" Target="slides/slide19.xml"/><Relationship Id="rId7" Type="http://schemas.openxmlformats.org/officeDocument/2006/relationships/slide" Target="slides/slide1.xml"/><Relationship Id="rId33" Type="http://schemas.openxmlformats.org/officeDocument/2006/relationships/font" Target="fonts/Nunito-italic.fntdata"/><Relationship Id="rId12" Type="http://schemas.openxmlformats.org/officeDocument/2006/relationships/slide" Target="slides/slide6.xml"/><Relationship Id="rId17" Type="http://schemas.openxmlformats.org/officeDocument/2006/relationships/slide" Target="slides/slide11.xml"/><Relationship Id="rId38" Type="http://schemas.openxmlformats.org/officeDocument/2006/relationships/customXml" Target="../customXml/item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Nunito-bold.fntdata"/><Relationship Id="rId37" Type="http://customschemas.google.com/relationships/presentationmetadata" Target="metadata"/><Relationship Id="rId40" Type="http://schemas.openxmlformats.org/officeDocument/2006/relationships/customXml" Target="../customXml/item3.xml"/><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font" Target="fonts/MavenPro-bold.fntdata"/><Relationship Id="rId31" Type="http://schemas.openxmlformats.org/officeDocument/2006/relationships/font" Target="fonts/Nunito-regular.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commentAuthors" Target="commentAuthor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font" Target="fonts/MavenPro-regular.fntdata"/><Relationship Id="rId14" Type="http://schemas.openxmlformats.org/officeDocument/2006/relationships/slide" Target="slides/slide8.xml"/><Relationship Id="rId8" Type="http://schemas.openxmlformats.org/officeDocument/2006/relationships/slide" Target="slides/slide2.xml"/><Relationship Id="rId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7-25T18:06:29.866">
    <p:pos x="506" y="1069"/>
    <p:text>I understand where you're going. I dont know if I would use the words as "to take over their voices". Also - shouldnt part of the drive be to provide some benefit?</p:text>
    <p:extLst>
      <p:ext uri="{C676402C-5697-4E1C-873F-D02D1690AC5C}">
        <p15:threadingInfo timeZoneBias="0"/>
      </p:ext>
      <p:ext uri="http://customooxmlschemas.google.com/">
        <go:slidesCustomData xmlns:go="http://customooxmlschemas.google.com/" commentPostId="AAAAdLuc9SY"/>
      </p:ext>
    </p:extLst>
  </p:cm>
  <p:cm authorId="0" idx="2" dt="2022-07-25T17:48:54.786">
    <p:pos x="506" y="1069"/>
    <p:text>OK I see what you wrote for Prudence so maybe she is most about wanting to provide people the benefit/healing and Leon is like f the establishment he wants to take them down lmao</p:text>
    <p:extLst>
      <p:ext uri="{C676402C-5697-4E1C-873F-D02D1690AC5C}">
        <p15:threadingInfo timeZoneBias="0">
          <p15:parentCm authorId="0" idx="1"/>
        </p15:threadingInfo>
      </p:ext>
      <p:ext uri="http://customooxmlschemas.google.com/">
        <go:slidesCustomData xmlns:go="http://customooxmlschemas.google.com/" commentPostId="AAAAdLuc9Sg"/>
      </p:ext>
    </p:extLst>
  </p:cm>
  <p:cm authorId="1" idx="1" dt="2022-07-25T18:06:29.866">
    <p:pos x="506" y="1069"/>
    <p:text>I fixed the two points about Leon. As for Prudence, we consider her to be the most confident. She considers her strategies to be the most perfect, while Leon and Arham may not always fully trust her way of doing things.</p:text>
    <p:extLst>
      <p:ext uri="{C676402C-5697-4E1C-873F-D02D1690AC5C}">
        <p15:threadingInfo timeZoneBias="0">
          <p15:parentCm authorId="0" idx="1"/>
        </p15:threadingInfo>
      </p:ext>
      <p:ext uri="http://customooxmlschemas.google.com/">
        <go:slidesCustomData xmlns:go="http://customooxmlschemas.google.com/" commentPostId="AAAAdLuc9Sk"/>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9" name="Google Shape;35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6"/>
          <p:cNvGrpSpPr/>
          <p:nvPr/>
        </p:nvGrpSpPr>
        <p:grpSpPr>
          <a:xfrm>
            <a:off x="7343003" y="3409675"/>
            <a:ext cx="1691422" cy="1732548"/>
            <a:chOff x="7343003" y="3409675"/>
            <a:chExt cx="1691422" cy="1732548"/>
          </a:xfrm>
        </p:grpSpPr>
        <p:grpSp>
          <p:nvGrpSpPr>
            <p:cNvPr id="11" name="Google Shape;11;p26"/>
            <p:cNvGrpSpPr/>
            <p:nvPr/>
          </p:nvGrpSpPr>
          <p:grpSpPr>
            <a:xfrm>
              <a:off x="7343003" y="4453711"/>
              <a:ext cx="316800" cy="688512"/>
              <a:chOff x="7343003" y="4453711"/>
              <a:chExt cx="316800" cy="688512"/>
            </a:xfrm>
          </p:grpSpPr>
          <p:sp>
            <p:nvSpPr>
              <p:cNvPr id="12" name="Google Shape;12;p26"/>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6"/>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26"/>
            <p:cNvGrpSpPr/>
            <p:nvPr/>
          </p:nvGrpSpPr>
          <p:grpSpPr>
            <a:xfrm>
              <a:off x="7801210" y="4105700"/>
              <a:ext cx="316800" cy="1036523"/>
              <a:chOff x="7801210" y="4105700"/>
              <a:chExt cx="316800" cy="1036523"/>
            </a:xfrm>
          </p:grpSpPr>
          <p:sp>
            <p:nvSpPr>
              <p:cNvPr id="15" name="Google Shape;15;p26"/>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6"/>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26"/>
            <p:cNvGrpSpPr/>
            <p:nvPr/>
          </p:nvGrpSpPr>
          <p:grpSpPr>
            <a:xfrm>
              <a:off x="8259418" y="3757688"/>
              <a:ext cx="316800" cy="1384535"/>
              <a:chOff x="8259418" y="3757688"/>
              <a:chExt cx="316800" cy="1384535"/>
            </a:xfrm>
          </p:grpSpPr>
          <p:sp>
            <p:nvSpPr>
              <p:cNvPr id="19" name="Google Shape;19;p26"/>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6"/>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6"/>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6"/>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26"/>
            <p:cNvGrpSpPr/>
            <p:nvPr/>
          </p:nvGrpSpPr>
          <p:grpSpPr>
            <a:xfrm>
              <a:off x="8717625" y="3409675"/>
              <a:ext cx="316800" cy="1732548"/>
              <a:chOff x="8717625" y="3409675"/>
              <a:chExt cx="316800" cy="1732548"/>
            </a:xfrm>
          </p:grpSpPr>
          <p:sp>
            <p:nvSpPr>
              <p:cNvPr id="24" name="Google Shape;24;p26"/>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6"/>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6"/>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6"/>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6"/>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26"/>
          <p:cNvGrpSpPr/>
          <p:nvPr/>
        </p:nvGrpSpPr>
        <p:grpSpPr>
          <a:xfrm>
            <a:off x="5043503" y="0"/>
            <a:ext cx="3814072" cy="3839102"/>
            <a:chOff x="5043503" y="0"/>
            <a:chExt cx="3814072" cy="3839102"/>
          </a:xfrm>
        </p:grpSpPr>
        <p:sp>
          <p:nvSpPr>
            <p:cNvPr id="30" name="Google Shape;30;p26"/>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6"/>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6"/>
            <p:cNvGrpSpPr/>
            <p:nvPr/>
          </p:nvGrpSpPr>
          <p:grpSpPr>
            <a:xfrm>
              <a:off x="7647812" y="2704283"/>
              <a:ext cx="635219" cy="635219"/>
              <a:chOff x="6725724" y="2701260"/>
              <a:chExt cx="1208101" cy="1208100"/>
            </a:xfrm>
          </p:grpSpPr>
          <p:sp>
            <p:nvSpPr>
              <p:cNvPr id="33" name="Google Shape;33;p26"/>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6"/>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6"/>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26"/>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6"/>
            <p:cNvGrpSpPr/>
            <p:nvPr/>
          </p:nvGrpSpPr>
          <p:grpSpPr>
            <a:xfrm>
              <a:off x="7952720" y="179238"/>
              <a:ext cx="873165" cy="873003"/>
              <a:chOff x="7754428" y="208725"/>
              <a:chExt cx="541800" cy="541800"/>
            </a:xfrm>
          </p:grpSpPr>
          <p:sp>
            <p:nvSpPr>
              <p:cNvPr id="38" name="Google Shape;38;p26"/>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6"/>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26"/>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6"/>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6"/>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6"/>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6"/>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6"/>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26"/>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26"/>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35"/>
          <p:cNvGrpSpPr/>
          <p:nvPr/>
        </p:nvGrpSpPr>
        <p:grpSpPr>
          <a:xfrm>
            <a:off x="52" y="4099200"/>
            <a:ext cx="9144036" cy="1044300"/>
            <a:chOff x="52" y="4099200"/>
            <a:chExt cx="9144036" cy="1044300"/>
          </a:xfrm>
        </p:grpSpPr>
        <p:grpSp>
          <p:nvGrpSpPr>
            <p:cNvPr id="143" name="Google Shape;143;p35"/>
            <p:cNvGrpSpPr/>
            <p:nvPr/>
          </p:nvGrpSpPr>
          <p:grpSpPr>
            <a:xfrm>
              <a:off x="52" y="4309200"/>
              <a:ext cx="231622" cy="834300"/>
              <a:chOff x="2688737" y="4301380"/>
              <a:chExt cx="231900" cy="834300"/>
            </a:xfrm>
          </p:grpSpPr>
          <p:sp>
            <p:nvSpPr>
              <p:cNvPr id="144" name="Google Shape;144;p3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35"/>
            <p:cNvGrpSpPr/>
            <p:nvPr/>
          </p:nvGrpSpPr>
          <p:grpSpPr>
            <a:xfrm>
              <a:off x="371406" y="4099200"/>
              <a:ext cx="231622" cy="1044300"/>
              <a:chOff x="2688737" y="4091380"/>
              <a:chExt cx="231900" cy="1044300"/>
            </a:xfrm>
          </p:grpSpPr>
          <p:sp>
            <p:nvSpPr>
              <p:cNvPr id="149" name="Google Shape;149;p3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5"/>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35"/>
            <p:cNvGrpSpPr/>
            <p:nvPr/>
          </p:nvGrpSpPr>
          <p:grpSpPr>
            <a:xfrm>
              <a:off x="742761" y="4309200"/>
              <a:ext cx="231622" cy="834300"/>
              <a:chOff x="2688737" y="4301380"/>
              <a:chExt cx="231900" cy="834300"/>
            </a:xfrm>
          </p:grpSpPr>
          <p:sp>
            <p:nvSpPr>
              <p:cNvPr id="155" name="Google Shape;155;p3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35"/>
            <p:cNvGrpSpPr/>
            <p:nvPr/>
          </p:nvGrpSpPr>
          <p:grpSpPr>
            <a:xfrm>
              <a:off x="1114115" y="4518900"/>
              <a:ext cx="231622" cy="624600"/>
              <a:chOff x="2688737" y="4511080"/>
              <a:chExt cx="231900" cy="624600"/>
            </a:xfrm>
          </p:grpSpPr>
          <p:sp>
            <p:nvSpPr>
              <p:cNvPr id="160" name="Google Shape;160;p3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35"/>
            <p:cNvGrpSpPr/>
            <p:nvPr/>
          </p:nvGrpSpPr>
          <p:grpSpPr>
            <a:xfrm>
              <a:off x="1856753" y="4099200"/>
              <a:ext cx="231600" cy="1044300"/>
              <a:chOff x="1856753" y="4099200"/>
              <a:chExt cx="231600" cy="1044300"/>
            </a:xfrm>
          </p:grpSpPr>
          <p:sp>
            <p:nvSpPr>
              <p:cNvPr id="164" name="Google Shape;164;p35"/>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5"/>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5"/>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5"/>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5"/>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35"/>
            <p:cNvGrpSpPr/>
            <p:nvPr/>
          </p:nvGrpSpPr>
          <p:grpSpPr>
            <a:xfrm>
              <a:off x="2228107" y="4309200"/>
              <a:ext cx="231600" cy="834300"/>
              <a:chOff x="2228107" y="4309200"/>
              <a:chExt cx="231600" cy="834300"/>
            </a:xfrm>
          </p:grpSpPr>
          <p:sp>
            <p:nvSpPr>
              <p:cNvPr id="170" name="Google Shape;170;p35"/>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5"/>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5"/>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5"/>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35"/>
            <p:cNvGrpSpPr/>
            <p:nvPr/>
          </p:nvGrpSpPr>
          <p:grpSpPr>
            <a:xfrm>
              <a:off x="2599462" y="4518900"/>
              <a:ext cx="231600" cy="624600"/>
              <a:chOff x="2599462" y="4518900"/>
              <a:chExt cx="231600" cy="624600"/>
            </a:xfrm>
          </p:grpSpPr>
          <p:sp>
            <p:nvSpPr>
              <p:cNvPr id="175" name="Google Shape;175;p35"/>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5"/>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5"/>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35"/>
            <p:cNvGrpSpPr/>
            <p:nvPr/>
          </p:nvGrpSpPr>
          <p:grpSpPr>
            <a:xfrm>
              <a:off x="3342171" y="4099200"/>
              <a:ext cx="231600" cy="1044300"/>
              <a:chOff x="3342171" y="4099200"/>
              <a:chExt cx="231600" cy="1044300"/>
            </a:xfrm>
          </p:grpSpPr>
          <p:sp>
            <p:nvSpPr>
              <p:cNvPr id="179" name="Google Shape;179;p35"/>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5"/>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5"/>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5"/>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5"/>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35"/>
            <p:cNvGrpSpPr/>
            <p:nvPr/>
          </p:nvGrpSpPr>
          <p:grpSpPr>
            <a:xfrm>
              <a:off x="3713525" y="4309200"/>
              <a:ext cx="231600" cy="834300"/>
              <a:chOff x="3713525" y="4309200"/>
              <a:chExt cx="231600" cy="834300"/>
            </a:xfrm>
          </p:grpSpPr>
          <p:sp>
            <p:nvSpPr>
              <p:cNvPr id="185" name="Google Shape;185;p35"/>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5"/>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5"/>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5"/>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35"/>
            <p:cNvGrpSpPr/>
            <p:nvPr/>
          </p:nvGrpSpPr>
          <p:grpSpPr>
            <a:xfrm>
              <a:off x="1485398" y="4309200"/>
              <a:ext cx="231600" cy="834300"/>
              <a:chOff x="1485398" y="4309200"/>
              <a:chExt cx="231600" cy="834300"/>
            </a:xfrm>
          </p:grpSpPr>
          <p:sp>
            <p:nvSpPr>
              <p:cNvPr id="190" name="Google Shape;190;p35"/>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5"/>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5"/>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5"/>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35"/>
            <p:cNvGrpSpPr/>
            <p:nvPr/>
          </p:nvGrpSpPr>
          <p:grpSpPr>
            <a:xfrm>
              <a:off x="4084879" y="4518900"/>
              <a:ext cx="231600" cy="624600"/>
              <a:chOff x="4084879" y="4518900"/>
              <a:chExt cx="231600" cy="624600"/>
            </a:xfrm>
          </p:grpSpPr>
          <p:sp>
            <p:nvSpPr>
              <p:cNvPr id="195" name="Google Shape;195;p35"/>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5"/>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5"/>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35"/>
            <p:cNvGrpSpPr/>
            <p:nvPr/>
          </p:nvGrpSpPr>
          <p:grpSpPr>
            <a:xfrm>
              <a:off x="2970816" y="4309200"/>
              <a:ext cx="231600" cy="834300"/>
              <a:chOff x="2970816" y="4309200"/>
              <a:chExt cx="231600" cy="834300"/>
            </a:xfrm>
          </p:grpSpPr>
          <p:sp>
            <p:nvSpPr>
              <p:cNvPr id="199" name="Google Shape;199;p35"/>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5"/>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5"/>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5"/>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35"/>
            <p:cNvGrpSpPr/>
            <p:nvPr/>
          </p:nvGrpSpPr>
          <p:grpSpPr>
            <a:xfrm>
              <a:off x="4456234" y="4309200"/>
              <a:ext cx="231600" cy="834300"/>
              <a:chOff x="4456234" y="4309200"/>
              <a:chExt cx="231600" cy="834300"/>
            </a:xfrm>
          </p:grpSpPr>
          <p:sp>
            <p:nvSpPr>
              <p:cNvPr id="204" name="Google Shape;204;p35"/>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5"/>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5"/>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5"/>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35"/>
            <p:cNvGrpSpPr/>
            <p:nvPr/>
          </p:nvGrpSpPr>
          <p:grpSpPr>
            <a:xfrm>
              <a:off x="4827588" y="4099200"/>
              <a:ext cx="231600" cy="1044300"/>
              <a:chOff x="4827588" y="4099200"/>
              <a:chExt cx="231600" cy="1044300"/>
            </a:xfrm>
          </p:grpSpPr>
          <p:sp>
            <p:nvSpPr>
              <p:cNvPr id="209" name="Google Shape;209;p35"/>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5"/>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5"/>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5"/>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5"/>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35"/>
            <p:cNvGrpSpPr/>
            <p:nvPr/>
          </p:nvGrpSpPr>
          <p:grpSpPr>
            <a:xfrm>
              <a:off x="5198943" y="4309200"/>
              <a:ext cx="231600" cy="834300"/>
              <a:chOff x="5198943" y="4309200"/>
              <a:chExt cx="231600" cy="834300"/>
            </a:xfrm>
          </p:grpSpPr>
          <p:sp>
            <p:nvSpPr>
              <p:cNvPr id="215" name="Google Shape;215;p35"/>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5"/>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5"/>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5"/>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35"/>
            <p:cNvGrpSpPr/>
            <p:nvPr/>
          </p:nvGrpSpPr>
          <p:grpSpPr>
            <a:xfrm>
              <a:off x="5570297" y="4518900"/>
              <a:ext cx="231600" cy="624600"/>
              <a:chOff x="5570297" y="4518900"/>
              <a:chExt cx="231600" cy="624600"/>
            </a:xfrm>
          </p:grpSpPr>
          <p:sp>
            <p:nvSpPr>
              <p:cNvPr id="220" name="Google Shape;220;p35"/>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5"/>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5"/>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35"/>
            <p:cNvGrpSpPr/>
            <p:nvPr/>
          </p:nvGrpSpPr>
          <p:grpSpPr>
            <a:xfrm>
              <a:off x="5941652" y="4309200"/>
              <a:ext cx="231600" cy="834300"/>
              <a:chOff x="5941652" y="4309200"/>
              <a:chExt cx="231600" cy="834300"/>
            </a:xfrm>
          </p:grpSpPr>
          <p:sp>
            <p:nvSpPr>
              <p:cNvPr id="224" name="Google Shape;224;p35"/>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5"/>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5"/>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5"/>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35"/>
            <p:cNvGrpSpPr/>
            <p:nvPr/>
          </p:nvGrpSpPr>
          <p:grpSpPr>
            <a:xfrm>
              <a:off x="6313006" y="4099200"/>
              <a:ext cx="231600" cy="1044300"/>
              <a:chOff x="6313006" y="4099200"/>
              <a:chExt cx="231600" cy="1044300"/>
            </a:xfrm>
          </p:grpSpPr>
          <p:sp>
            <p:nvSpPr>
              <p:cNvPr id="229" name="Google Shape;229;p35"/>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5"/>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5"/>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5"/>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5"/>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35"/>
            <p:cNvGrpSpPr/>
            <p:nvPr/>
          </p:nvGrpSpPr>
          <p:grpSpPr>
            <a:xfrm>
              <a:off x="6684361" y="4309200"/>
              <a:ext cx="231600" cy="834300"/>
              <a:chOff x="6684361" y="4309200"/>
              <a:chExt cx="231600" cy="834300"/>
            </a:xfrm>
          </p:grpSpPr>
          <p:sp>
            <p:nvSpPr>
              <p:cNvPr id="235" name="Google Shape;235;p35"/>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5"/>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5"/>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5"/>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35"/>
            <p:cNvGrpSpPr/>
            <p:nvPr/>
          </p:nvGrpSpPr>
          <p:grpSpPr>
            <a:xfrm>
              <a:off x="7055715" y="4518900"/>
              <a:ext cx="231600" cy="624600"/>
              <a:chOff x="7055715" y="4518900"/>
              <a:chExt cx="231600" cy="624600"/>
            </a:xfrm>
          </p:grpSpPr>
          <p:sp>
            <p:nvSpPr>
              <p:cNvPr id="240" name="Google Shape;240;p35"/>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5"/>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5"/>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35"/>
            <p:cNvGrpSpPr/>
            <p:nvPr/>
          </p:nvGrpSpPr>
          <p:grpSpPr>
            <a:xfrm>
              <a:off x="7798424" y="4099200"/>
              <a:ext cx="231600" cy="1044300"/>
              <a:chOff x="7798424" y="4099200"/>
              <a:chExt cx="231600" cy="1044300"/>
            </a:xfrm>
          </p:grpSpPr>
          <p:sp>
            <p:nvSpPr>
              <p:cNvPr id="244" name="Google Shape;244;p35"/>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5"/>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5"/>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5"/>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5"/>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35"/>
            <p:cNvGrpSpPr/>
            <p:nvPr/>
          </p:nvGrpSpPr>
          <p:grpSpPr>
            <a:xfrm>
              <a:off x="8169779" y="4309200"/>
              <a:ext cx="231600" cy="834300"/>
              <a:chOff x="8169779" y="4309200"/>
              <a:chExt cx="231600" cy="834300"/>
            </a:xfrm>
          </p:grpSpPr>
          <p:sp>
            <p:nvSpPr>
              <p:cNvPr id="250" name="Google Shape;250;p35"/>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5"/>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5"/>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5"/>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35"/>
            <p:cNvGrpSpPr/>
            <p:nvPr/>
          </p:nvGrpSpPr>
          <p:grpSpPr>
            <a:xfrm>
              <a:off x="7427070" y="4309200"/>
              <a:ext cx="231600" cy="834300"/>
              <a:chOff x="7427070" y="4309200"/>
              <a:chExt cx="231600" cy="834300"/>
            </a:xfrm>
          </p:grpSpPr>
          <p:sp>
            <p:nvSpPr>
              <p:cNvPr id="255" name="Google Shape;255;p35"/>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5"/>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5"/>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35"/>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35"/>
            <p:cNvGrpSpPr/>
            <p:nvPr/>
          </p:nvGrpSpPr>
          <p:grpSpPr>
            <a:xfrm>
              <a:off x="8541133" y="4518900"/>
              <a:ext cx="231600" cy="624600"/>
              <a:chOff x="8541133" y="4518900"/>
              <a:chExt cx="231600" cy="624600"/>
            </a:xfrm>
          </p:grpSpPr>
          <p:sp>
            <p:nvSpPr>
              <p:cNvPr id="260" name="Google Shape;260;p35"/>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5"/>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5"/>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35"/>
            <p:cNvGrpSpPr/>
            <p:nvPr/>
          </p:nvGrpSpPr>
          <p:grpSpPr>
            <a:xfrm>
              <a:off x="8912488" y="4309200"/>
              <a:ext cx="231600" cy="834300"/>
              <a:chOff x="8912488" y="4309200"/>
              <a:chExt cx="231600" cy="834300"/>
            </a:xfrm>
          </p:grpSpPr>
          <p:sp>
            <p:nvSpPr>
              <p:cNvPr id="264" name="Google Shape;264;p35"/>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5"/>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5"/>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5"/>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35"/>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35"/>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3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3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27"/>
          <p:cNvGrpSpPr/>
          <p:nvPr/>
        </p:nvGrpSpPr>
        <p:grpSpPr>
          <a:xfrm>
            <a:off x="625966" y="299376"/>
            <a:ext cx="999312" cy="999312"/>
            <a:chOff x="348199" y="179450"/>
            <a:chExt cx="1116300" cy="1116300"/>
          </a:xfrm>
        </p:grpSpPr>
        <p:sp>
          <p:nvSpPr>
            <p:cNvPr id="51" name="Google Shape;51;p2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2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2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28"/>
          <p:cNvGrpSpPr/>
          <p:nvPr/>
        </p:nvGrpSpPr>
        <p:grpSpPr>
          <a:xfrm>
            <a:off x="146769" y="3406"/>
            <a:ext cx="1233214" cy="1384535"/>
            <a:chOff x="146769" y="3406"/>
            <a:chExt cx="1233214" cy="1384535"/>
          </a:xfrm>
        </p:grpSpPr>
        <p:grpSp>
          <p:nvGrpSpPr>
            <p:cNvPr id="58" name="Google Shape;58;p28"/>
            <p:cNvGrpSpPr/>
            <p:nvPr/>
          </p:nvGrpSpPr>
          <p:grpSpPr>
            <a:xfrm>
              <a:off x="1063183" y="3406"/>
              <a:ext cx="316800" cy="688513"/>
              <a:chOff x="1063183" y="3406"/>
              <a:chExt cx="316800" cy="688513"/>
            </a:xfrm>
          </p:grpSpPr>
          <p:sp>
            <p:nvSpPr>
              <p:cNvPr id="59" name="Google Shape;59;p28"/>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8"/>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28"/>
            <p:cNvGrpSpPr/>
            <p:nvPr/>
          </p:nvGrpSpPr>
          <p:grpSpPr>
            <a:xfrm>
              <a:off x="604976" y="3406"/>
              <a:ext cx="316800" cy="1036524"/>
              <a:chOff x="604976" y="3406"/>
              <a:chExt cx="316800" cy="1036524"/>
            </a:xfrm>
          </p:grpSpPr>
          <p:sp>
            <p:nvSpPr>
              <p:cNvPr id="62" name="Google Shape;62;p28"/>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8"/>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8"/>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28"/>
            <p:cNvGrpSpPr/>
            <p:nvPr/>
          </p:nvGrpSpPr>
          <p:grpSpPr>
            <a:xfrm>
              <a:off x="146769" y="3406"/>
              <a:ext cx="316800" cy="1384535"/>
              <a:chOff x="146769" y="3406"/>
              <a:chExt cx="316800" cy="1384535"/>
            </a:xfrm>
          </p:grpSpPr>
          <p:sp>
            <p:nvSpPr>
              <p:cNvPr id="66" name="Google Shape;66;p28"/>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8"/>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8"/>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8"/>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28"/>
          <p:cNvGrpSpPr/>
          <p:nvPr/>
        </p:nvGrpSpPr>
        <p:grpSpPr>
          <a:xfrm>
            <a:off x="6775084" y="2904008"/>
            <a:ext cx="2186147" cy="2239500"/>
            <a:chOff x="6775084" y="2904008"/>
            <a:chExt cx="2186147" cy="2239500"/>
          </a:xfrm>
        </p:grpSpPr>
        <p:grpSp>
          <p:nvGrpSpPr>
            <p:cNvPr id="71" name="Google Shape;71;p28"/>
            <p:cNvGrpSpPr/>
            <p:nvPr/>
          </p:nvGrpSpPr>
          <p:grpSpPr>
            <a:xfrm>
              <a:off x="6775084" y="4253708"/>
              <a:ext cx="409500" cy="889800"/>
              <a:chOff x="6775084" y="4253708"/>
              <a:chExt cx="409500" cy="889800"/>
            </a:xfrm>
          </p:grpSpPr>
          <p:sp>
            <p:nvSpPr>
              <p:cNvPr id="72" name="Google Shape;72;p28"/>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8"/>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28"/>
            <p:cNvGrpSpPr/>
            <p:nvPr/>
          </p:nvGrpSpPr>
          <p:grpSpPr>
            <a:xfrm>
              <a:off x="7367299" y="3804008"/>
              <a:ext cx="409500" cy="1339500"/>
              <a:chOff x="7367299" y="3804008"/>
              <a:chExt cx="409500" cy="1339500"/>
            </a:xfrm>
          </p:grpSpPr>
          <p:sp>
            <p:nvSpPr>
              <p:cNvPr id="75" name="Google Shape;75;p28"/>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8"/>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8"/>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28"/>
            <p:cNvGrpSpPr/>
            <p:nvPr/>
          </p:nvGrpSpPr>
          <p:grpSpPr>
            <a:xfrm>
              <a:off x="7959516" y="3354008"/>
              <a:ext cx="409500" cy="1789500"/>
              <a:chOff x="7959516" y="3354008"/>
              <a:chExt cx="409500" cy="1789500"/>
            </a:xfrm>
          </p:grpSpPr>
          <p:sp>
            <p:nvSpPr>
              <p:cNvPr id="79" name="Google Shape;79;p28"/>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8"/>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8"/>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8"/>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28"/>
            <p:cNvGrpSpPr/>
            <p:nvPr/>
          </p:nvGrpSpPr>
          <p:grpSpPr>
            <a:xfrm>
              <a:off x="8551731" y="2904008"/>
              <a:ext cx="409500" cy="2239500"/>
              <a:chOff x="8551731" y="2904008"/>
              <a:chExt cx="409500" cy="2239500"/>
            </a:xfrm>
          </p:grpSpPr>
          <p:sp>
            <p:nvSpPr>
              <p:cNvPr id="84" name="Google Shape;84;p28"/>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8"/>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8"/>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8"/>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8"/>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28"/>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2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29"/>
          <p:cNvGrpSpPr/>
          <p:nvPr/>
        </p:nvGrpSpPr>
        <p:grpSpPr>
          <a:xfrm>
            <a:off x="625966" y="299376"/>
            <a:ext cx="999312" cy="999312"/>
            <a:chOff x="348199" y="179450"/>
            <a:chExt cx="1116300" cy="1116300"/>
          </a:xfrm>
        </p:grpSpPr>
        <p:sp>
          <p:nvSpPr>
            <p:cNvPr id="93" name="Google Shape;93;p2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29"/>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29"/>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30"/>
          <p:cNvGrpSpPr/>
          <p:nvPr/>
        </p:nvGrpSpPr>
        <p:grpSpPr>
          <a:xfrm>
            <a:off x="625966" y="299376"/>
            <a:ext cx="999312" cy="999312"/>
            <a:chOff x="348199" y="179450"/>
            <a:chExt cx="1116300" cy="1116300"/>
          </a:xfrm>
        </p:grpSpPr>
        <p:sp>
          <p:nvSpPr>
            <p:cNvPr id="101" name="Google Shape;101;p3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31"/>
          <p:cNvGrpSpPr/>
          <p:nvPr/>
        </p:nvGrpSpPr>
        <p:grpSpPr>
          <a:xfrm>
            <a:off x="625966" y="299376"/>
            <a:ext cx="999312" cy="999312"/>
            <a:chOff x="348199" y="179450"/>
            <a:chExt cx="1116300" cy="1116300"/>
          </a:xfrm>
        </p:grpSpPr>
        <p:sp>
          <p:nvSpPr>
            <p:cNvPr id="107" name="Google Shape;107;p3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31"/>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31"/>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32"/>
          <p:cNvGrpSpPr/>
          <p:nvPr/>
        </p:nvGrpSpPr>
        <p:grpSpPr>
          <a:xfrm>
            <a:off x="6866714" y="1255"/>
            <a:ext cx="2267380" cy="2601741"/>
            <a:chOff x="6790514" y="1255"/>
            <a:chExt cx="2267380" cy="2601741"/>
          </a:xfrm>
        </p:grpSpPr>
        <p:grpSp>
          <p:nvGrpSpPr>
            <p:cNvPr id="114" name="Google Shape;114;p32"/>
            <p:cNvGrpSpPr/>
            <p:nvPr/>
          </p:nvGrpSpPr>
          <p:grpSpPr>
            <a:xfrm>
              <a:off x="7067536" y="1255"/>
              <a:ext cx="1990358" cy="1990303"/>
              <a:chOff x="7067536" y="1255"/>
              <a:chExt cx="1990358" cy="1990303"/>
            </a:xfrm>
          </p:grpSpPr>
          <p:sp>
            <p:nvSpPr>
              <p:cNvPr id="115" name="Google Shape;115;p32"/>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2"/>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2"/>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32"/>
            <p:cNvGrpSpPr/>
            <p:nvPr/>
          </p:nvGrpSpPr>
          <p:grpSpPr>
            <a:xfrm>
              <a:off x="8207126" y="1807997"/>
              <a:ext cx="795000" cy="795000"/>
              <a:chOff x="8207126" y="1807997"/>
              <a:chExt cx="795000" cy="795000"/>
            </a:xfrm>
          </p:grpSpPr>
          <p:sp>
            <p:nvSpPr>
              <p:cNvPr id="119" name="Google Shape;119;p32"/>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2"/>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2"/>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32"/>
            <p:cNvGrpSpPr/>
            <p:nvPr/>
          </p:nvGrpSpPr>
          <p:grpSpPr>
            <a:xfrm>
              <a:off x="6790514" y="118857"/>
              <a:ext cx="548700" cy="548700"/>
              <a:chOff x="6790514" y="118857"/>
              <a:chExt cx="548700" cy="548700"/>
            </a:xfrm>
          </p:grpSpPr>
          <p:sp>
            <p:nvSpPr>
              <p:cNvPr id="123" name="Google Shape;123;p32"/>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2"/>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32"/>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3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33"/>
          <p:cNvGrpSpPr/>
          <p:nvPr/>
        </p:nvGrpSpPr>
        <p:grpSpPr>
          <a:xfrm>
            <a:off x="625966" y="299376"/>
            <a:ext cx="999312" cy="999312"/>
            <a:chOff x="348199" y="179450"/>
            <a:chExt cx="1116300" cy="1116300"/>
          </a:xfrm>
        </p:grpSpPr>
        <p:sp>
          <p:nvSpPr>
            <p:cNvPr id="129" name="Google Shape;129;p3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33"/>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33"/>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33"/>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3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34"/>
          <p:cNvGrpSpPr/>
          <p:nvPr/>
        </p:nvGrpSpPr>
        <p:grpSpPr>
          <a:xfrm>
            <a:off x="713373" y="3847119"/>
            <a:ext cx="825392" cy="825392"/>
            <a:chOff x="348199" y="179450"/>
            <a:chExt cx="1116300" cy="1116300"/>
          </a:xfrm>
        </p:grpSpPr>
        <p:sp>
          <p:nvSpPr>
            <p:cNvPr id="137" name="Google Shape;137;p3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3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34"/>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3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babynames.co.uk/names/arham/" TargetMode="External"/><Relationship Id="rId4" Type="http://schemas.openxmlformats.org/officeDocument/2006/relationships/hyperlink" Target="https://studysite.org/baby_names/what_is_the_meaning_of_abadi.htm" TargetMode="External"/><Relationship Id="rId11" Type="http://schemas.openxmlformats.org/officeDocument/2006/relationships/hyperlink" Target="https://parenting.firstcry.com/articles/100-greek-last-names-or-surnames/" TargetMode="External"/><Relationship Id="rId10" Type="http://schemas.openxmlformats.org/officeDocument/2006/relationships/hyperlink" Target="https://www.babynames.co.uk/names/arnie/#:~:text=Arnie%20is%20the%20diminutive%20of,revived%20in%20the%2019th%20century" TargetMode="External"/><Relationship Id="rId12" Type="http://schemas.openxmlformats.org/officeDocument/2006/relationships/hyperlink" Target="https://www.momjunction.com/articles/unique-energy-baby-names-for-girls-boys_00747277/" TargetMode="External"/><Relationship Id="rId9" Type="http://schemas.openxmlformats.org/officeDocument/2006/relationships/hyperlink" Target="https://nameberry.com/babyname/lulu" TargetMode="External"/><Relationship Id="rId5" Type="http://schemas.openxmlformats.org/officeDocument/2006/relationships/hyperlink" Target="https://parenting.firstcry.com/articles/top-50-baby-girl-names-that-means-smart-intelligent-and-wise/" TargetMode="External"/><Relationship Id="rId6" Type="http://schemas.openxmlformats.org/officeDocument/2006/relationships/hyperlink" Target="https://nameberry.com/babyname/miles/boy" TargetMode="External"/><Relationship Id="rId7" Type="http://schemas.openxmlformats.org/officeDocument/2006/relationships/hyperlink" Target="https://www.sheknows.com/baby-names/name/ricard/#:~:text=In%20French%20Baby%20Names%20the,is%3A%20Powerful%3B%20strong%20ruler" TargetMode="External"/><Relationship Id="rId8" Type="http://schemas.openxmlformats.org/officeDocument/2006/relationships/hyperlink" Target="https://www.thebump.com/b/lucille-baby-nam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merriam-webster.com/words-at-play/ancient-roman-words-today" TargetMode="External"/><Relationship Id="rId4" Type="http://schemas.openxmlformats.org/officeDocument/2006/relationships/hyperlink" Target="https://translated-into.com/female" TargetMode="External"/><Relationship Id="rId5" Type="http://schemas.openxmlformats.org/officeDocument/2006/relationships/hyperlink" Target="https://translated-into.com/strength" TargetMode="External"/><Relationship Id="rId6" Type="http://schemas.openxmlformats.org/officeDocument/2006/relationships/hyperlink" Target="https://global.oup.com/us/companion.websites/9780195397703/student/glossaries/mai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GB"/>
              <a:t>Characters and Locations Presentation </a:t>
            </a:r>
            <a:endParaRPr/>
          </a:p>
        </p:txBody>
      </p:sp>
      <p:sp>
        <p:nvSpPr>
          <p:cNvPr id="278" name="Google Shape;278;p1"/>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GB"/>
              <a:t>By: Nathan Abraha and Cory Morrison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Background and Traits of Rodrigo</a:t>
            </a:r>
            <a:endParaRPr/>
          </a:p>
        </p:txBody>
      </p:sp>
      <p:sp>
        <p:nvSpPr>
          <p:cNvPr id="332" name="Google Shape;332;p10"/>
          <p:cNvSpPr txBox="1"/>
          <p:nvPr>
            <p:ph idx="1" type="body"/>
          </p:nvPr>
        </p:nvSpPr>
        <p:spPr>
          <a:xfrm>
            <a:off x="670550" y="1227100"/>
            <a:ext cx="7450800" cy="293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t/>
            </a:r>
            <a:endParaRPr sz="900"/>
          </a:p>
          <a:p>
            <a:pPr indent="-285750" lvl="0" marL="914400" rtl="0" algn="l">
              <a:lnSpc>
                <a:spcPct val="115000"/>
              </a:lnSpc>
              <a:spcBef>
                <a:spcPts val="0"/>
              </a:spcBef>
              <a:spcAft>
                <a:spcPts val="0"/>
              </a:spcAft>
              <a:buClr>
                <a:srgbClr val="000000"/>
              </a:buClr>
              <a:buSzPts val="900"/>
              <a:buFont typeface="Arial"/>
              <a:buChar char="●"/>
            </a:pPr>
            <a:r>
              <a:rPr lang="en-GB" sz="900"/>
              <a:t>Backstory: Rodrigo has a public relations background and is head of PR at the antagonist organization (Connected to Morpheus sending god messages): Sonhe INC. He is obsessed with ruling over sleep (World drug). He is also the son of the high-up executive, Tony Sonhe, and has two siblings (Antonio II and Jane), one who he believes is the only one who sees his ambitions. As a child, he had psychotic tendencies and his parents weren’t there for him. He eventually discovered the value of his father’s work and it inspires him to take part in the organization.</a:t>
            </a:r>
            <a:endParaRPr sz="900"/>
          </a:p>
          <a:p>
            <a:pPr indent="0" lvl="0" marL="0" rtl="0" algn="l">
              <a:lnSpc>
                <a:spcPct val="115000"/>
              </a:lnSpc>
              <a:spcBef>
                <a:spcPts val="0"/>
              </a:spcBef>
              <a:spcAft>
                <a:spcPts val="0"/>
              </a:spcAft>
              <a:buSzPts val="1300"/>
              <a:buNone/>
            </a:pPr>
            <a:r>
              <a:t/>
            </a:r>
            <a:endParaRPr sz="900"/>
          </a:p>
          <a:p>
            <a:pPr indent="-285750" lvl="0" marL="914400" rtl="0" algn="l">
              <a:lnSpc>
                <a:spcPct val="115000"/>
              </a:lnSpc>
              <a:spcBef>
                <a:spcPts val="0"/>
              </a:spcBef>
              <a:spcAft>
                <a:spcPts val="0"/>
              </a:spcAft>
              <a:buClr>
                <a:srgbClr val="000000"/>
              </a:buClr>
              <a:buSzPts val="900"/>
              <a:buFont typeface="Arial"/>
              <a:buChar char="●"/>
            </a:pPr>
            <a:r>
              <a:rPr lang="en-GB" sz="900"/>
              <a:t>Reason/drive: Rodrigo is convinced that his/her ideas are the best and is genuinely oblivious to the harm the organization is doing. It’s not until there is backlash over a pill in this organization that wasn’t tested well enough, which ended up killing a teenage girl, that people woke up to the controversy of the organization (Mass protests everywhere, which lead to people  with the antagonist side).</a:t>
            </a:r>
            <a:endParaRPr sz="900"/>
          </a:p>
          <a:p>
            <a:pPr indent="0" lvl="0" marL="0" rtl="0" algn="l">
              <a:lnSpc>
                <a:spcPct val="115000"/>
              </a:lnSpc>
              <a:spcBef>
                <a:spcPts val="0"/>
              </a:spcBef>
              <a:spcAft>
                <a:spcPts val="0"/>
              </a:spcAft>
              <a:buSzPts val="1300"/>
              <a:buNone/>
            </a:pPr>
            <a:r>
              <a:t/>
            </a:r>
            <a:endParaRPr sz="900"/>
          </a:p>
          <a:p>
            <a:pPr indent="-285750" lvl="0" marL="914400" rtl="0" algn="l">
              <a:lnSpc>
                <a:spcPct val="115000"/>
              </a:lnSpc>
              <a:spcBef>
                <a:spcPts val="0"/>
              </a:spcBef>
              <a:spcAft>
                <a:spcPts val="0"/>
              </a:spcAft>
              <a:buClr>
                <a:srgbClr val="000000"/>
              </a:buClr>
              <a:buSzPts val="900"/>
              <a:buFont typeface="Arial"/>
              <a:buChar char="●"/>
            </a:pPr>
            <a:r>
              <a:rPr lang="en-GB" sz="900"/>
              <a:t>Characteristics: Strong-minded, arrogant, privileged, outgoing, likes being center of attention, doesn’t like having ideas challenged, ambitious, can initially be a conman to some well-meaning people who agree with him/her on things (Has a friendly, compassionate, down-to-earth side that is misleading. However, it won’t take long until people see what he/she really is)</a:t>
            </a:r>
            <a:endParaRPr sz="900"/>
          </a:p>
          <a:p>
            <a:pPr indent="0" lvl="0" marL="0" rtl="0" algn="l">
              <a:lnSpc>
                <a:spcPct val="115000"/>
              </a:lnSpc>
              <a:spcBef>
                <a:spcPts val="0"/>
              </a:spcBef>
              <a:spcAft>
                <a:spcPts val="0"/>
              </a:spcAft>
              <a:buSzPts val="1300"/>
              <a:buNone/>
            </a:pPr>
            <a:r>
              <a:t/>
            </a:r>
            <a:endParaRPr sz="900"/>
          </a:p>
          <a:p>
            <a:pPr indent="-285750" lvl="0" marL="914400" rtl="0" algn="l">
              <a:lnSpc>
                <a:spcPct val="115000"/>
              </a:lnSpc>
              <a:spcBef>
                <a:spcPts val="0"/>
              </a:spcBef>
              <a:spcAft>
                <a:spcPts val="0"/>
              </a:spcAft>
              <a:buClr>
                <a:srgbClr val="000000"/>
              </a:buClr>
              <a:buSzPts val="900"/>
              <a:buFont typeface="Arial"/>
              <a:buChar char="●"/>
            </a:pPr>
            <a:r>
              <a:rPr lang="en-GB" sz="900"/>
              <a:t>Alone or part of organization: He is part of a large organization that has influenced and deceived many into thinking they are the ones to listen to.</a:t>
            </a:r>
            <a:endParaRPr sz="900"/>
          </a:p>
          <a:p>
            <a:pPr indent="0" lvl="0" marL="0" rtl="0" algn="l">
              <a:lnSpc>
                <a:spcPct val="115000"/>
              </a:lnSpc>
              <a:spcBef>
                <a:spcPts val="0"/>
              </a:spcBef>
              <a:spcAft>
                <a:spcPts val="0"/>
              </a:spcAft>
              <a:buSzPts val="1300"/>
              <a:buNone/>
            </a:pPr>
            <a:r>
              <a:t/>
            </a:r>
            <a:endParaRPr sz="900"/>
          </a:p>
          <a:p>
            <a:pPr indent="-285750" lvl="0" marL="914400" rtl="0" algn="l">
              <a:lnSpc>
                <a:spcPct val="115000"/>
              </a:lnSpc>
              <a:spcBef>
                <a:spcPts val="0"/>
              </a:spcBef>
              <a:spcAft>
                <a:spcPts val="0"/>
              </a:spcAft>
              <a:buClr>
                <a:srgbClr val="000000"/>
              </a:buClr>
              <a:buSzPts val="900"/>
              <a:buFont typeface="Arial"/>
              <a:buChar char="●"/>
            </a:pPr>
            <a:r>
              <a:rPr lang="en-GB" sz="900"/>
              <a:t>How will antagonist or protagonist meet: Rodrigo will know of Leon and his team when the Xilas Syndicate becomes well-known. He will try to stop the crew from meeting his goals.</a:t>
            </a:r>
            <a:endParaRPr sz="900"/>
          </a:p>
          <a:p>
            <a:pPr indent="0" lvl="0" marL="0" rtl="0" algn="l">
              <a:lnSpc>
                <a:spcPct val="115000"/>
              </a:lnSpc>
              <a:spcBef>
                <a:spcPts val="0"/>
              </a:spcBef>
              <a:spcAft>
                <a:spcPts val="1200"/>
              </a:spcAft>
              <a:buSzPts val="1300"/>
              <a:buNone/>
            </a:pPr>
            <a:r>
              <a:t/>
            </a:r>
            <a:endParaRPr sz="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Secondary Antagonist:Arnold Shepard</a:t>
            </a:r>
            <a:endParaRPr/>
          </a:p>
        </p:txBody>
      </p:sp>
      <p:sp>
        <p:nvSpPr>
          <p:cNvPr id="338" name="Google Shape;338;p11"/>
          <p:cNvSpPr txBox="1"/>
          <p:nvPr>
            <p:ph idx="1" type="body"/>
          </p:nvPr>
        </p:nvSpPr>
        <p:spPr>
          <a:xfrm>
            <a:off x="1112325" y="1838100"/>
            <a:ext cx="7336500" cy="3092400"/>
          </a:xfrm>
          <a:prstGeom prst="rect">
            <a:avLst/>
          </a:prstGeom>
          <a:noFill/>
          <a:ln>
            <a:noFill/>
          </a:ln>
        </p:spPr>
        <p:txBody>
          <a:bodyPr anchorCtr="0" anchor="t" bIns="91425" lIns="91425" spcFirstLastPara="1" rIns="91425" wrap="square" tIns="91425">
            <a:normAutofit lnSpcReduction="20000"/>
          </a:bodyPr>
          <a:lstStyle/>
          <a:p>
            <a:pPr indent="-297935" lvl="0" marL="457200" rtl="0" algn="l">
              <a:lnSpc>
                <a:spcPct val="115000"/>
              </a:lnSpc>
              <a:spcBef>
                <a:spcPts val="0"/>
              </a:spcBef>
              <a:spcAft>
                <a:spcPts val="0"/>
              </a:spcAft>
              <a:buClr>
                <a:srgbClr val="000000"/>
              </a:buClr>
              <a:buSzPts val="1092"/>
              <a:buChar char="●"/>
            </a:pPr>
            <a:r>
              <a:rPr lang="en-GB" sz="1091">
                <a:solidFill>
                  <a:srgbClr val="000000"/>
                </a:solidFill>
              </a:rPr>
              <a:t>Arnold (Meaning ruler, strong as an eagle) Shepard - Arnold is one of Rodrigo’s underlings at Sonhe INC. He was inspired to join the organization after finding that Sonhe INC’s drugs were helping him with his mental health issues. He is a strong supporter of the organization’s goals, and wants to suck up to Rodrigo to the point where he will never say no to him, even when he deep down feels that what Rodrigo is doing or saying is questionable. Despite Arnold’s suck-up demeanour to Rodrigo, he is often oblivious to his expectations, which may enrage Rodrigo and then shows his egotistical side.</a:t>
            </a:r>
            <a:endParaRPr sz="1091">
              <a:solidFill>
                <a:srgbClr val="000000"/>
              </a:solidFill>
            </a:endParaRPr>
          </a:p>
          <a:p>
            <a:pPr indent="0" lvl="0" marL="0" rtl="0" algn="l">
              <a:lnSpc>
                <a:spcPct val="115000"/>
              </a:lnSpc>
              <a:spcBef>
                <a:spcPts val="0"/>
              </a:spcBef>
              <a:spcAft>
                <a:spcPts val="0"/>
              </a:spcAft>
              <a:buSzPts val="1300"/>
              <a:buNone/>
            </a:pPr>
            <a:r>
              <a:t/>
            </a:r>
            <a:endParaRPr sz="1100">
              <a:solidFill>
                <a:srgbClr val="000000"/>
              </a:solidFill>
            </a:endParaRPr>
          </a:p>
          <a:p>
            <a:pPr indent="0" lvl="0" marL="0" rtl="0" algn="l">
              <a:lnSpc>
                <a:spcPct val="115000"/>
              </a:lnSpc>
              <a:spcBef>
                <a:spcPts val="0"/>
              </a:spcBef>
              <a:spcAft>
                <a:spcPts val="0"/>
              </a:spcAft>
              <a:buSzPts val="1300"/>
              <a:buNone/>
            </a:pPr>
            <a:r>
              <a:t/>
            </a:r>
            <a:endParaRPr sz="1100">
              <a:solidFill>
                <a:srgbClr val="000000"/>
              </a:solidFill>
            </a:endParaRPr>
          </a:p>
          <a:p>
            <a:pPr indent="-298450" lvl="0" marL="914400" rtl="0" algn="l">
              <a:lnSpc>
                <a:spcPct val="115000"/>
              </a:lnSpc>
              <a:spcBef>
                <a:spcPts val="0"/>
              </a:spcBef>
              <a:spcAft>
                <a:spcPts val="0"/>
              </a:spcAft>
              <a:buClr>
                <a:srgbClr val="000000"/>
              </a:buClr>
              <a:buSzPts val="1100"/>
              <a:buChar char="●"/>
            </a:pPr>
            <a:r>
              <a:rPr lang="en-GB" sz="1100">
                <a:solidFill>
                  <a:srgbClr val="000000"/>
                </a:solidFill>
              </a:rPr>
              <a:t>Backstory: Arnold is an underling of Rodrigo, who heavily supports the organization to the point where he eventually applied and got hired, after finding that the organization’s drugs were helpful to his mental health issues.</a:t>
            </a:r>
            <a:endParaRPr sz="1100">
              <a:solidFill>
                <a:srgbClr val="000000"/>
              </a:solidFill>
            </a:endParaRPr>
          </a:p>
          <a:p>
            <a:pPr indent="0" lvl="0" marL="0" rtl="0" algn="l">
              <a:lnSpc>
                <a:spcPct val="115000"/>
              </a:lnSpc>
              <a:spcBef>
                <a:spcPts val="0"/>
              </a:spcBef>
              <a:spcAft>
                <a:spcPts val="0"/>
              </a:spcAft>
              <a:buSzPts val="1300"/>
              <a:buNone/>
            </a:pPr>
            <a:r>
              <a:t/>
            </a:r>
            <a:endParaRPr sz="1100">
              <a:solidFill>
                <a:srgbClr val="000000"/>
              </a:solidFill>
            </a:endParaRPr>
          </a:p>
          <a:p>
            <a:pPr indent="-298450" lvl="0" marL="914400" rtl="0" algn="l">
              <a:lnSpc>
                <a:spcPct val="115000"/>
              </a:lnSpc>
              <a:spcBef>
                <a:spcPts val="0"/>
              </a:spcBef>
              <a:spcAft>
                <a:spcPts val="0"/>
              </a:spcAft>
              <a:buClr>
                <a:srgbClr val="000000"/>
              </a:buClr>
              <a:buSzPts val="1100"/>
              <a:buChar char="●"/>
            </a:pPr>
            <a:r>
              <a:rPr lang="en-GB" sz="1100">
                <a:solidFill>
                  <a:srgbClr val="000000"/>
                </a:solidFill>
              </a:rPr>
              <a:t>Reason/drive: Arnold is a strong believer of the antagonistic views.</a:t>
            </a:r>
            <a:endParaRPr sz="1100">
              <a:solidFill>
                <a:srgbClr val="000000"/>
              </a:solidFill>
            </a:endParaRPr>
          </a:p>
          <a:p>
            <a:pPr indent="0" lvl="0" marL="0" rtl="0" algn="l">
              <a:lnSpc>
                <a:spcPct val="115000"/>
              </a:lnSpc>
              <a:spcBef>
                <a:spcPts val="0"/>
              </a:spcBef>
              <a:spcAft>
                <a:spcPts val="0"/>
              </a:spcAft>
              <a:buSzPts val="1300"/>
              <a:buNone/>
            </a:pPr>
            <a:r>
              <a:t/>
            </a:r>
            <a:endParaRPr sz="1100">
              <a:solidFill>
                <a:srgbClr val="000000"/>
              </a:solidFill>
            </a:endParaRPr>
          </a:p>
          <a:p>
            <a:pPr indent="-298450" lvl="0" marL="914400" rtl="0" algn="l">
              <a:lnSpc>
                <a:spcPct val="115000"/>
              </a:lnSpc>
              <a:spcBef>
                <a:spcPts val="0"/>
              </a:spcBef>
              <a:spcAft>
                <a:spcPts val="0"/>
              </a:spcAft>
              <a:buClr>
                <a:srgbClr val="000000"/>
              </a:buClr>
              <a:buSzPts val="1100"/>
              <a:buChar char="●"/>
            </a:pPr>
            <a:r>
              <a:rPr lang="en-GB" sz="1100">
                <a:solidFill>
                  <a:srgbClr val="000000"/>
                </a:solidFill>
              </a:rPr>
              <a:t>Characteristics: Will not say no to his boss easily (Even in non-professional situations where he disagrees), strong, has a huge desire for a power trip but isn’t quite as skilled as Rodrigo with this; might be a tad oblivious at times, which may annoy Rodrigo</a:t>
            </a:r>
            <a:endParaRPr sz="1200">
              <a:solidFill>
                <a:srgbClr val="000000"/>
              </a:solidFill>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2"/>
          <p:cNvSpPr txBox="1"/>
          <p:nvPr>
            <p:ph type="title"/>
          </p:nvPr>
        </p:nvSpPr>
        <p:spPr>
          <a:xfrm>
            <a:off x="1303800" y="598575"/>
            <a:ext cx="65772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Secondary Antagonist: Antonio Sonhe III</a:t>
            </a:r>
            <a:endParaRPr/>
          </a:p>
        </p:txBody>
      </p:sp>
      <p:sp>
        <p:nvSpPr>
          <p:cNvPr id="344" name="Google Shape;344;p12"/>
          <p:cNvSpPr txBox="1"/>
          <p:nvPr>
            <p:ph idx="1" type="body"/>
          </p:nvPr>
        </p:nvSpPr>
        <p:spPr>
          <a:xfrm>
            <a:off x="607450" y="1511100"/>
            <a:ext cx="8062500" cy="3277500"/>
          </a:xfrm>
          <a:prstGeom prst="rect">
            <a:avLst/>
          </a:prstGeom>
          <a:noFill/>
          <a:ln>
            <a:noFill/>
          </a:ln>
        </p:spPr>
        <p:txBody>
          <a:bodyPr anchorCtr="0" anchor="t" bIns="91425" lIns="91425" spcFirstLastPara="1" rIns="91425" wrap="square" tIns="91425">
            <a:normAutofit fontScale="55000" lnSpcReduction="20000"/>
          </a:bodyPr>
          <a:lstStyle/>
          <a:p>
            <a:pPr indent="0" lvl="0" marL="457200" rtl="0" algn="l">
              <a:lnSpc>
                <a:spcPct val="115000"/>
              </a:lnSpc>
              <a:spcBef>
                <a:spcPts val="0"/>
              </a:spcBef>
              <a:spcAft>
                <a:spcPts val="0"/>
              </a:spcAft>
              <a:buSzPct val="131313"/>
              <a:buNone/>
            </a:pPr>
            <a:r>
              <a:rPr lang="en-GB" sz="1800"/>
              <a:t>As the oldest brother, Antonio is largely seen as a failure among his family and disappoints his father constantly with his lack of ambition. Named in honor of his grandfather and father, Antonio is expected to be the natural heir but he has not lived up to the name as his clumsy and quiet nature clash with the loud and bombastic atmosphere in his family’s ambitious pursuit of continue success. He has grown resentful of his brother Rodrigo and the way he has been tipped to take over Sonhe INC. from their father.  He is also the most dangerous out of his family and a ticking time bomb ready to explode, he just needs..a push.</a:t>
            </a:r>
            <a:endParaRPr sz="1800"/>
          </a:p>
          <a:p>
            <a:pPr indent="0" lvl="0" marL="0" rtl="0" algn="l">
              <a:lnSpc>
                <a:spcPct val="115000"/>
              </a:lnSpc>
              <a:spcBef>
                <a:spcPts val="0"/>
              </a:spcBef>
              <a:spcAft>
                <a:spcPts val="0"/>
              </a:spcAft>
              <a:buSzPct val="131313"/>
              <a:buNone/>
            </a:pPr>
            <a:r>
              <a:t/>
            </a:r>
            <a:endParaRPr sz="1800"/>
          </a:p>
          <a:p>
            <a:pPr indent="0" lvl="0" marL="0" rtl="0" algn="l">
              <a:lnSpc>
                <a:spcPct val="115000"/>
              </a:lnSpc>
              <a:spcBef>
                <a:spcPts val="0"/>
              </a:spcBef>
              <a:spcAft>
                <a:spcPts val="0"/>
              </a:spcAft>
              <a:buSzPct val="131313"/>
              <a:buNone/>
            </a:pPr>
            <a:r>
              <a:t/>
            </a:r>
            <a:endParaRPr sz="1800"/>
          </a:p>
          <a:p>
            <a:pPr indent="-291465" lvl="0" marL="914400" rtl="0" algn="l">
              <a:lnSpc>
                <a:spcPct val="115000"/>
              </a:lnSpc>
              <a:spcBef>
                <a:spcPts val="0"/>
              </a:spcBef>
              <a:spcAft>
                <a:spcPts val="0"/>
              </a:spcAft>
              <a:buClr>
                <a:srgbClr val="000000"/>
              </a:buClr>
              <a:buSzPct val="100000"/>
              <a:buFont typeface="Arial"/>
              <a:buChar char="●"/>
            </a:pPr>
            <a:r>
              <a:rPr lang="en-GB" sz="1800"/>
              <a:t>Backstory: Antonio has always been a disappointment in his family. Despite the fact that he has never had struggles socially and would spend many weekends partying, he has no ambition and has gotten fired from every job he’s had (Most of them, he was only there for a short time, too). With his father being super ambitious with the company, the expectation was there for Antonio, but ambition-wise, he has turned out the opposite of his brother and father. He is close to snapping, but the success of the Xilas Syndicate could prevent that.</a:t>
            </a:r>
            <a:endParaRPr sz="1800"/>
          </a:p>
          <a:p>
            <a:pPr indent="0" lvl="0" marL="0" rtl="0" algn="l">
              <a:lnSpc>
                <a:spcPct val="115000"/>
              </a:lnSpc>
              <a:spcBef>
                <a:spcPts val="0"/>
              </a:spcBef>
              <a:spcAft>
                <a:spcPts val="0"/>
              </a:spcAft>
              <a:buSzPct val="131313"/>
              <a:buNone/>
            </a:pPr>
            <a:r>
              <a:t/>
            </a:r>
            <a:endParaRPr sz="1800"/>
          </a:p>
          <a:p>
            <a:pPr indent="-291465" lvl="0" marL="914400" rtl="0" algn="l">
              <a:lnSpc>
                <a:spcPct val="115000"/>
              </a:lnSpc>
              <a:spcBef>
                <a:spcPts val="0"/>
              </a:spcBef>
              <a:spcAft>
                <a:spcPts val="0"/>
              </a:spcAft>
              <a:buClr>
                <a:srgbClr val="000000"/>
              </a:buClr>
              <a:buSzPct val="100000"/>
              <a:buFont typeface="Arial"/>
              <a:buChar char="●"/>
            </a:pPr>
            <a:r>
              <a:rPr lang="en-GB" sz="1800"/>
              <a:t>Reason/drive: Antonio is jealous of Rodrigo, and any support he has for the company’s goals are mostly to feel like he is gaining something.</a:t>
            </a:r>
            <a:endParaRPr sz="1800"/>
          </a:p>
          <a:p>
            <a:pPr indent="0" lvl="0" marL="0" rtl="0" algn="l">
              <a:lnSpc>
                <a:spcPct val="115000"/>
              </a:lnSpc>
              <a:spcBef>
                <a:spcPts val="0"/>
              </a:spcBef>
              <a:spcAft>
                <a:spcPts val="0"/>
              </a:spcAft>
              <a:buSzPct val="131313"/>
              <a:buNone/>
            </a:pPr>
            <a:r>
              <a:t/>
            </a:r>
            <a:endParaRPr sz="1800"/>
          </a:p>
          <a:p>
            <a:pPr indent="-291465" lvl="0" marL="914400" rtl="0" algn="l">
              <a:lnSpc>
                <a:spcPct val="115000"/>
              </a:lnSpc>
              <a:spcBef>
                <a:spcPts val="0"/>
              </a:spcBef>
              <a:spcAft>
                <a:spcPts val="0"/>
              </a:spcAft>
              <a:buClr>
                <a:srgbClr val="000000"/>
              </a:buClr>
              <a:buSzPct val="100000"/>
              <a:buFont typeface="Arial"/>
              <a:buChar char="●"/>
            </a:pPr>
            <a:r>
              <a:rPr lang="en-GB" sz="1800"/>
              <a:t>Characteristics: Not ambitious, struggles in professional settings despite not struggling socially, phony because he pretends to like his brother’s ideas just to appear ambitious, quick-to-anger, friendly and social outside when it comes to people outside of his family’s company, quiet when around family, clumsy</a:t>
            </a:r>
            <a:endParaRPr sz="1800"/>
          </a:p>
          <a:p>
            <a:pPr indent="0" lvl="0" marL="0" rtl="0" algn="l">
              <a:lnSpc>
                <a:spcPct val="115000"/>
              </a:lnSpc>
              <a:spcBef>
                <a:spcPts val="0"/>
              </a:spcBef>
              <a:spcAft>
                <a:spcPts val="0"/>
              </a:spcAft>
              <a:buSzPct val="181818"/>
              <a:buNone/>
            </a:pPr>
            <a:r>
              <a:t/>
            </a:r>
            <a:endParaRPr/>
          </a:p>
          <a:p>
            <a:pPr indent="0" lvl="0" marL="0" rtl="0" algn="l">
              <a:lnSpc>
                <a:spcPct val="115000"/>
              </a:lnSpc>
              <a:spcBef>
                <a:spcPts val="0"/>
              </a:spcBef>
              <a:spcAft>
                <a:spcPts val="1200"/>
              </a:spcAft>
              <a:buSzPct val="181818"/>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Secondary Antagonist: Jane Sonhe </a:t>
            </a:r>
            <a:endParaRPr/>
          </a:p>
        </p:txBody>
      </p:sp>
      <p:sp>
        <p:nvSpPr>
          <p:cNvPr id="350" name="Google Shape;350;p13"/>
          <p:cNvSpPr txBox="1"/>
          <p:nvPr>
            <p:ph idx="1" type="body"/>
          </p:nvPr>
        </p:nvSpPr>
        <p:spPr>
          <a:xfrm>
            <a:off x="1056750" y="1445200"/>
            <a:ext cx="7030500" cy="30549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300"/>
              <a:buNone/>
            </a:pPr>
            <a:r>
              <a:t/>
            </a:r>
            <a:endParaRPr sz="952">
              <a:solidFill>
                <a:srgbClr val="000000"/>
              </a:solidFill>
            </a:endParaRPr>
          </a:p>
          <a:p>
            <a:pPr indent="-289083" lvl="0" marL="914400" rtl="0" algn="l">
              <a:lnSpc>
                <a:spcPct val="105000"/>
              </a:lnSpc>
              <a:spcBef>
                <a:spcPts val="0"/>
              </a:spcBef>
              <a:spcAft>
                <a:spcPts val="0"/>
              </a:spcAft>
              <a:buClr>
                <a:srgbClr val="000000"/>
              </a:buClr>
              <a:buSzPts val="952"/>
              <a:buChar char="●"/>
            </a:pPr>
            <a:r>
              <a:rPr lang="en-GB" sz="952">
                <a:solidFill>
                  <a:srgbClr val="000000"/>
                </a:solidFill>
              </a:rPr>
              <a:t>Unlike her brothers, she has no interest to take over her father’s empire. Instead, she finds greater importance in expanding. </a:t>
            </a:r>
            <a:endParaRPr sz="952">
              <a:solidFill>
                <a:srgbClr val="000000"/>
              </a:solidFill>
            </a:endParaRPr>
          </a:p>
          <a:p>
            <a:pPr indent="0" lvl="0" marL="0" rtl="0" algn="l">
              <a:lnSpc>
                <a:spcPct val="105000"/>
              </a:lnSpc>
              <a:spcBef>
                <a:spcPts val="0"/>
              </a:spcBef>
              <a:spcAft>
                <a:spcPts val="0"/>
              </a:spcAft>
              <a:buSzPts val="852"/>
              <a:buNone/>
            </a:pPr>
            <a:r>
              <a:t/>
            </a:r>
            <a:endParaRPr sz="952">
              <a:solidFill>
                <a:srgbClr val="000000"/>
              </a:solidFill>
            </a:endParaRPr>
          </a:p>
          <a:p>
            <a:pPr indent="-289083" lvl="0" marL="914400" rtl="0" algn="l">
              <a:lnSpc>
                <a:spcPct val="105000"/>
              </a:lnSpc>
              <a:spcBef>
                <a:spcPts val="0"/>
              </a:spcBef>
              <a:spcAft>
                <a:spcPts val="0"/>
              </a:spcAft>
              <a:buClr>
                <a:srgbClr val="000000"/>
              </a:buClr>
              <a:buSzPts val="952"/>
              <a:buChar char="●"/>
            </a:pPr>
            <a:r>
              <a:rPr lang="en-GB" sz="952">
                <a:solidFill>
                  <a:srgbClr val="000000"/>
                </a:solidFill>
              </a:rPr>
              <a:t>Backstory: Jane, despite not achieving as much as her brother, Rodrigo, is quite ambitious but is more interested in playing a part in making Sonhe INC larger than actually taking over it. She is loyal to Rodrigo more than anyone else, which means that Rodrigo sees her as believing his ambitions more than anyone else. Rodrigo may also be nicer to her than anyone else in the story.</a:t>
            </a:r>
            <a:endParaRPr sz="952">
              <a:solidFill>
                <a:srgbClr val="000000"/>
              </a:solidFill>
            </a:endParaRPr>
          </a:p>
          <a:p>
            <a:pPr indent="0" lvl="0" marL="0" rtl="0" algn="l">
              <a:lnSpc>
                <a:spcPct val="105000"/>
              </a:lnSpc>
              <a:spcBef>
                <a:spcPts val="0"/>
              </a:spcBef>
              <a:spcAft>
                <a:spcPts val="0"/>
              </a:spcAft>
              <a:buSzPts val="852"/>
              <a:buNone/>
            </a:pPr>
            <a:r>
              <a:t/>
            </a:r>
            <a:endParaRPr sz="952">
              <a:solidFill>
                <a:srgbClr val="000000"/>
              </a:solidFill>
            </a:endParaRPr>
          </a:p>
          <a:p>
            <a:pPr indent="-289083" lvl="0" marL="914400" rtl="0" algn="l">
              <a:lnSpc>
                <a:spcPct val="105000"/>
              </a:lnSpc>
              <a:spcBef>
                <a:spcPts val="0"/>
              </a:spcBef>
              <a:spcAft>
                <a:spcPts val="0"/>
              </a:spcAft>
              <a:buClr>
                <a:srgbClr val="000000"/>
              </a:buClr>
              <a:buSzPts val="952"/>
              <a:buChar char="●"/>
            </a:pPr>
            <a:r>
              <a:rPr lang="en-GB" sz="952">
                <a:solidFill>
                  <a:srgbClr val="000000"/>
                </a:solidFill>
              </a:rPr>
              <a:t>Reason/drive: Jane supports Sonhe INC’s measures for the most part, but may speak up if Rodrigo’s methods to stop the Xilas Syndicate are over-the-top.</a:t>
            </a:r>
            <a:endParaRPr sz="952">
              <a:solidFill>
                <a:srgbClr val="000000"/>
              </a:solidFill>
            </a:endParaRPr>
          </a:p>
          <a:p>
            <a:pPr indent="0" lvl="0" marL="0" rtl="0" algn="l">
              <a:lnSpc>
                <a:spcPct val="105000"/>
              </a:lnSpc>
              <a:spcBef>
                <a:spcPts val="0"/>
              </a:spcBef>
              <a:spcAft>
                <a:spcPts val="0"/>
              </a:spcAft>
              <a:buSzPts val="852"/>
              <a:buNone/>
            </a:pPr>
            <a:r>
              <a:t/>
            </a:r>
            <a:endParaRPr sz="952">
              <a:solidFill>
                <a:srgbClr val="000000"/>
              </a:solidFill>
            </a:endParaRPr>
          </a:p>
          <a:p>
            <a:pPr indent="-289083" lvl="0" marL="914400" rtl="0" algn="l">
              <a:lnSpc>
                <a:spcPct val="105000"/>
              </a:lnSpc>
              <a:spcBef>
                <a:spcPts val="0"/>
              </a:spcBef>
              <a:spcAft>
                <a:spcPts val="0"/>
              </a:spcAft>
              <a:buClr>
                <a:srgbClr val="000000"/>
              </a:buClr>
              <a:buSzPts val="952"/>
              <a:buChar char="●"/>
            </a:pPr>
            <a:r>
              <a:rPr lang="en-GB" sz="952">
                <a:solidFill>
                  <a:srgbClr val="000000"/>
                </a:solidFill>
              </a:rPr>
              <a:t>Characteristics: Down-to-earth, not as mischievous or arrogant as Rodrigo, may be too loyal to Rodrigo (Not understanding the harm of the organization, much like the general public) unless if he decides to do something extreme, and doesn’t feel mentally prepared to be a ruler but rather tag along as this supports her being relatively humble</a:t>
            </a:r>
            <a:endParaRPr sz="952">
              <a:solidFill>
                <a:srgbClr val="000000"/>
              </a:solidFill>
            </a:endParaRPr>
          </a:p>
          <a:p>
            <a:pPr indent="0" lvl="0" marL="0" rtl="0" algn="l">
              <a:lnSpc>
                <a:spcPct val="105000"/>
              </a:lnSpc>
              <a:spcBef>
                <a:spcPts val="0"/>
              </a:spcBef>
              <a:spcAft>
                <a:spcPts val="1200"/>
              </a:spcAft>
              <a:buSzPts val="852"/>
              <a:buNone/>
            </a:pPr>
            <a:r>
              <a:t/>
            </a:r>
            <a:endParaRPr sz="1107"/>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Antagonist Organization: Sonhe INC.</a:t>
            </a:r>
            <a:endParaRPr/>
          </a:p>
        </p:txBody>
      </p:sp>
      <p:sp>
        <p:nvSpPr>
          <p:cNvPr id="356" name="Google Shape;356;p14"/>
          <p:cNvSpPr txBox="1"/>
          <p:nvPr>
            <p:ph idx="1" type="body"/>
          </p:nvPr>
        </p:nvSpPr>
        <p:spPr>
          <a:xfrm>
            <a:off x="1303800" y="1990050"/>
            <a:ext cx="7030500" cy="2635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Nunito"/>
              <a:buChar char="●"/>
            </a:pPr>
            <a:r>
              <a:rPr lang="en-GB" sz="1200">
                <a:solidFill>
                  <a:srgbClr val="000000"/>
                </a:solidFill>
              </a:rPr>
              <a:t>The big Pharma stand-in in this story. Sonhe INC. has grown tremendously since founder Antonio “Tony” Sonhe I first began smuggling contraband miracle oils to the “new world” as a penniless immigrant. In the next 100 years, Sonhe INC. has amassed a monopoly on the pharma industry and is the world’s leading organization. With a board of greedy shareholders foaming at the mouth for every dollar no one can compare with, Sonhe’s brand of capitalist profit hunger. As the wealth gap in society grows bigger and the anger of the masses rises, the cracks are starting to show on their clean and polished image. After a disastrous event where the company came under fire in the press for an under-tested pill rushed to the market leading to the death of a teenage girl (Patricia Li), the gates are open and Sonhe begins to get protests across the country. With tensions high, the company’s old guard turn to Rodrigo’s radical tactics to steer them back, but what this means for the future…is uncertain.  </a:t>
            </a:r>
            <a:endParaRPr sz="1200">
              <a:solidFill>
                <a:srgbClr val="000000"/>
              </a:solidFill>
            </a:endParaRPr>
          </a:p>
          <a:p>
            <a:pPr indent="0" lvl="0" marL="457200" rtl="0" algn="l">
              <a:lnSpc>
                <a:spcPct val="115000"/>
              </a:lnSpc>
              <a:spcBef>
                <a:spcPts val="0"/>
              </a:spcBef>
              <a:spcAft>
                <a:spcPts val="0"/>
              </a:spcAft>
              <a:buSzPts val="1300"/>
              <a:buNone/>
            </a:pPr>
            <a:r>
              <a:t/>
            </a:r>
            <a:endParaRPr sz="1200">
              <a:solidFill>
                <a:srgbClr val="000000"/>
              </a:solidFill>
            </a:endParaRPr>
          </a:p>
          <a:p>
            <a:pPr indent="0" lvl="0" marL="0" rtl="0" algn="l">
              <a:lnSpc>
                <a:spcPct val="115000"/>
              </a:lnSpc>
              <a:spcBef>
                <a:spcPts val="0"/>
              </a:spcBef>
              <a:spcAft>
                <a:spcPts val="1200"/>
              </a:spcAft>
              <a:buSzPts val="1300"/>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Alien Races and Lore Building </a:t>
            </a:r>
            <a:endParaRPr/>
          </a:p>
        </p:txBody>
      </p:sp>
      <p:sp>
        <p:nvSpPr>
          <p:cNvPr id="362" name="Google Shape;362;p15"/>
          <p:cNvSpPr txBox="1"/>
          <p:nvPr>
            <p:ph idx="1" type="body"/>
          </p:nvPr>
        </p:nvSpPr>
        <p:spPr>
          <a:xfrm>
            <a:off x="1303800" y="1436575"/>
            <a:ext cx="7030500" cy="3475800"/>
          </a:xfrm>
          <a:prstGeom prst="rect">
            <a:avLst/>
          </a:prstGeom>
          <a:noFill/>
          <a:ln>
            <a:noFill/>
          </a:ln>
        </p:spPr>
        <p:txBody>
          <a:bodyPr anchorCtr="0" anchor="t" bIns="91425" lIns="91425" spcFirstLastPara="1" rIns="91425" wrap="square" tIns="91425">
            <a:normAutofit/>
          </a:bodyPr>
          <a:lstStyle/>
          <a:p>
            <a:pPr indent="-311150" lvl="0" marL="457200" rtl="0" algn="l">
              <a:lnSpc>
                <a:spcPct val="138000"/>
              </a:lnSpc>
              <a:spcBef>
                <a:spcPts val="0"/>
              </a:spcBef>
              <a:spcAft>
                <a:spcPts val="0"/>
              </a:spcAft>
              <a:buSzPts val="1300"/>
              <a:buChar char="●"/>
            </a:pPr>
            <a:r>
              <a:rPr lang="en-GB" sz="1229">
                <a:solidFill>
                  <a:srgbClr val="222222"/>
                </a:solidFill>
                <a:highlight>
                  <a:schemeClr val="lt1"/>
                </a:highlight>
              </a:rPr>
              <a:t>Mojaki race -  The alien race that inspires Leon with their advanced society free from things like disease and death. They live up to 300 years and are known for their high intellect and curious nature. They’ve attempted to make contact with humans numerous times indirectly but never revealed themselves for fear of unbalancing the human world. The Xilas Syndicate encounter them briefly while on their space mission. </a:t>
            </a:r>
            <a:endParaRPr sz="1229">
              <a:solidFill>
                <a:srgbClr val="222222"/>
              </a:solidFill>
              <a:highlight>
                <a:schemeClr val="lt1"/>
              </a:highlight>
            </a:endParaRPr>
          </a:p>
          <a:p>
            <a:pPr indent="-304800" lvl="0" marL="457200" rtl="0" algn="l">
              <a:lnSpc>
                <a:spcPct val="115000"/>
              </a:lnSpc>
              <a:spcBef>
                <a:spcPts val="0"/>
              </a:spcBef>
              <a:spcAft>
                <a:spcPts val="0"/>
              </a:spcAft>
              <a:buSzPts val="1200"/>
              <a:buChar char="●"/>
            </a:pPr>
            <a:r>
              <a:rPr lang="en-GB" sz="1200"/>
              <a:t>The Great Elders - The rulers of the universe, they are passive and uninvolved in the affairs of humanity and prefer to observe their more advanced creations in further pockets of the galaxy. The Titan is one of the three Great Elders but is banished by the other two for his ideological differences (The Titan believes the Elders should be more involved with humanity and share their great knowledge.) </a:t>
            </a:r>
            <a:endParaRPr sz="1200"/>
          </a:p>
          <a:p>
            <a:pPr indent="-304800" lvl="0" marL="457200" rtl="0" algn="l">
              <a:lnSpc>
                <a:spcPct val="115000"/>
              </a:lnSpc>
              <a:spcBef>
                <a:spcPts val="0"/>
              </a:spcBef>
              <a:spcAft>
                <a:spcPts val="0"/>
              </a:spcAft>
              <a:buSzPts val="1200"/>
              <a:buChar char="●"/>
            </a:pPr>
            <a:r>
              <a:rPr lang="en-GB" sz="1200"/>
              <a:t>Ocani - An aggressive war driven race, they have conquered many planets across their long existence with brutality. They are feared as a ruthless colonizing people.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Continued…</a:t>
            </a:r>
            <a:endParaRPr/>
          </a:p>
        </p:txBody>
      </p:sp>
      <p:sp>
        <p:nvSpPr>
          <p:cNvPr id="368" name="Google Shape;368;p16"/>
          <p:cNvSpPr txBox="1"/>
          <p:nvPr>
            <p:ph idx="1" type="body"/>
          </p:nvPr>
        </p:nvSpPr>
        <p:spPr>
          <a:xfrm>
            <a:off x="1135175" y="1305975"/>
            <a:ext cx="7199100" cy="32259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Ume Kvinna - A race of aliens made entirely of women. Inspired by the Sapphire Core from Green Lantern lore, contrasting the softness associated with their appearance they are no-nonsense people who aren’t pushed around among alien races and galaxy wide conflicts. Their geopolitical stance often revolves around preserving their culture at all costs, they believe in a female-lead universe and often campaign to women around the universe to mobilize and take charge of their fate. </a:t>
            </a:r>
            <a:endParaRPr/>
          </a:p>
          <a:p>
            <a:pPr indent="-311150" lvl="0" marL="457200" rtl="0" algn="l">
              <a:lnSpc>
                <a:spcPct val="115000"/>
              </a:lnSpc>
              <a:spcBef>
                <a:spcPts val="0"/>
              </a:spcBef>
              <a:spcAft>
                <a:spcPts val="0"/>
              </a:spcAft>
              <a:buSzPts val="1300"/>
              <a:buChar char="●"/>
            </a:pPr>
            <a:r>
              <a:rPr lang="en-GB"/>
              <a:t>Known for their advancement in environmental preservation missions across the galaxy, and overall peace first policies. </a:t>
            </a:r>
            <a:endParaRPr/>
          </a:p>
          <a:p>
            <a:pPr indent="-311150" lvl="0" marL="457200" rtl="0" algn="l">
              <a:lnSpc>
                <a:spcPct val="115000"/>
              </a:lnSpc>
              <a:spcBef>
                <a:spcPts val="0"/>
              </a:spcBef>
              <a:spcAft>
                <a:spcPts val="0"/>
              </a:spcAft>
              <a:buSzPts val="1300"/>
              <a:buChar char="●"/>
            </a:pPr>
            <a:r>
              <a:rPr lang="en-GB"/>
              <a:t>This pro peace policy came after their planet was at the brink of destruction at the hands of an Ocani invasion close to 90 years ago.  </a:t>
            </a:r>
            <a:endParaRPr/>
          </a:p>
          <a:p>
            <a:pPr indent="-311150" lvl="0" marL="457200" rtl="0" algn="l">
              <a:lnSpc>
                <a:spcPct val="115000"/>
              </a:lnSpc>
              <a:spcBef>
                <a:spcPts val="0"/>
              </a:spcBef>
              <a:spcAft>
                <a:spcPts val="0"/>
              </a:spcAft>
              <a:buSzPts val="1300"/>
              <a:buChar char="●"/>
            </a:pPr>
            <a:r>
              <a:rPr lang="en-GB"/>
              <a:t>Thanks to this and many differences in overall ideology, such as Ocani’s leanings towards misogyny, there is constant tension between the two.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Planets</a:t>
            </a:r>
            <a:endParaRPr/>
          </a:p>
        </p:txBody>
      </p:sp>
      <p:sp>
        <p:nvSpPr>
          <p:cNvPr id="374" name="Google Shape;374;p1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SzPts val="1300"/>
              <a:buChar char="●"/>
            </a:pPr>
            <a:r>
              <a:rPr lang="en-GB"/>
              <a:t>Vanilon - The planet created by The Titan as his refuge after banishment. It’s where the famed Orb of Healing is set to have been created. </a:t>
            </a:r>
            <a:endParaRPr/>
          </a:p>
          <a:p>
            <a:pPr indent="-311150" lvl="0" marL="457200" rtl="0" algn="l">
              <a:lnSpc>
                <a:spcPct val="115000"/>
              </a:lnSpc>
              <a:spcBef>
                <a:spcPts val="0"/>
              </a:spcBef>
              <a:spcAft>
                <a:spcPts val="0"/>
              </a:spcAft>
              <a:buSzPts val="1300"/>
              <a:buChar char="●"/>
            </a:pPr>
            <a:r>
              <a:rPr lang="en-GB"/>
              <a:t>Earth - Home base and where most of the story takes place</a:t>
            </a:r>
            <a:endParaRPr/>
          </a:p>
          <a:p>
            <a:pPr indent="-311150" lvl="0" marL="457200" rtl="0" algn="l">
              <a:lnSpc>
                <a:spcPct val="115000"/>
              </a:lnSpc>
              <a:spcBef>
                <a:spcPts val="0"/>
              </a:spcBef>
              <a:spcAft>
                <a:spcPts val="0"/>
              </a:spcAft>
              <a:buSzPts val="1300"/>
              <a:buChar char="●"/>
            </a:pPr>
            <a:r>
              <a:rPr lang="en-GB"/>
              <a:t>Mies - Home planet of the Ume Kvinna (Mies means peace in Latvian)</a:t>
            </a:r>
            <a:endParaRPr/>
          </a:p>
          <a:p>
            <a:pPr indent="-311150" lvl="0" marL="457200" rtl="0" algn="l">
              <a:lnSpc>
                <a:spcPct val="115000"/>
              </a:lnSpc>
              <a:spcBef>
                <a:spcPts val="0"/>
              </a:spcBef>
              <a:spcAft>
                <a:spcPts val="0"/>
              </a:spcAft>
              <a:buSzPts val="1300"/>
              <a:buChar char="●"/>
            </a:pPr>
            <a:r>
              <a:rPr lang="en-GB"/>
              <a:t>Yogshim - Home planet of the Ocani. ( Yogshim means greed in Korean)</a:t>
            </a:r>
            <a:endParaRPr/>
          </a:p>
          <a:p>
            <a:pPr indent="-311150" lvl="0" marL="457200" rtl="0" algn="l">
              <a:lnSpc>
                <a:spcPct val="115000"/>
              </a:lnSpc>
              <a:spcBef>
                <a:spcPts val="0"/>
              </a:spcBef>
              <a:spcAft>
                <a:spcPts val="0"/>
              </a:spcAft>
              <a:buSzPts val="1300"/>
              <a:buChar char="●"/>
            </a:pPr>
            <a:r>
              <a:rPr lang="en-GB"/>
              <a:t>Note: Most planets won’t be explored until the sequels, but they may be mentioned.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Minor Characters Part 1</a:t>
            </a:r>
            <a:endParaRPr/>
          </a:p>
        </p:txBody>
      </p:sp>
      <p:sp>
        <p:nvSpPr>
          <p:cNvPr id="380" name="Google Shape;380;p18"/>
          <p:cNvSpPr txBox="1"/>
          <p:nvPr>
            <p:ph idx="1" type="body"/>
          </p:nvPr>
        </p:nvSpPr>
        <p:spPr>
          <a:xfrm>
            <a:off x="907800" y="1305975"/>
            <a:ext cx="8236200" cy="38376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ctr">
              <a:lnSpc>
                <a:spcPct val="138000"/>
              </a:lnSpc>
              <a:spcBef>
                <a:spcPts val="0"/>
              </a:spcBef>
              <a:spcAft>
                <a:spcPts val="0"/>
              </a:spcAft>
              <a:buSzPct val="152492"/>
              <a:buNone/>
            </a:pPr>
            <a:r>
              <a:rPr lang="en-GB" sz="1100">
                <a:solidFill>
                  <a:srgbClr val="000000"/>
                </a:solidFill>
                <a:highlight>
                  <a:srgbClr val="FFFFFF"/>
                </a:highlight>
              </a:rPr>
              <a:t> </a:t>
            </a:r>
            <a:endParaRPr sz="1100">
              <a:solidFill>
                <a:srgbClr val="000000"/>
              </a:solidFill>
              <a:highlight>
                <a:srgbClr val="FFFFFF"/>
              </a:highlight>
            </a:endParaRPr>
          </a:p>
          <a:p>
            <a:pPr indent="0" lvl="0" marL="0" rtl="0" algn="l">
              <a:lnSpc>
                <a:spcPct val="138000"/>
              </a:lnSpc>
              <a:spcBef>
                <a:spcPts val="0"/>
              </a:spcBef>
              <a:spcAft>
                <a:spcPts val="0"/>
              </a:spcAft>
              <a:buSzPct val="136486"/>
              <a:buNone/>
            </a:pPr>
            <a:r>
              <a:rPr lang="en-GB" sz="1229">
                <a:solidFill>
                  <a:srgbClr val="222222"/>
                </a:solidFill>
                <a:highlight>
                  <a:srgbClr val="FFFFFF"/>
                </a:highlight>
              </a:rPr>
              <a:t>Penelope (Penny) Velasco - She is Leon’s mother, who is generally kind and patient.</a:t>
            </a:r>
            <a:endParaRPr sz="1229">
              <a:solidFill>
                <a:srgbClr val="222222"/>
              </a:solidFill>
              <a:highlight>
                <a:srgbClr val="FFFFFF"/>
              </a:highlight>
            </a:endParaRPr>
          </a:p>
          <a:p>
            <a:pPr indent="0" lvl="0" marL="0" rtl="0" algn="l">
              <a:lnSpc>
                <a:spcPct val="138000"/>
              </a:lnSpc>
              <a:spcBef>
                <a:spcPts val="0"/>
              </a:spcBef>
              <a:spcAft>
                <a:spcPts val="0"/>
              </a:spcAft>
              <a:buSzPct val="136486"/>
              <a:buNone/>
            </a:pPr>
            <a:r>
              <a:rPr lang="en-GB" sz="1229">
                <a:solidFill>
                  <a:srgbClr val="000000"/>
                </a:solidFill>
                <a:highlight>
                  <a:srgbClr val="FFFFFF"/>
                </a:highlight>
              </a:rPr>
              <a:t> </a:t>
            </a:r>
            <a:endParaRPr sz="1229">
              <a:solidFill>
                <a:srgbClr val="000000"/>
              </a:solidFill>
              <a:highlight>
                <a:srgbClr val="FFFFFF"/>
              </a:highlight>
            </a:endParaRPr>
          </a:p>
          <a:p>
            <a:pPr indent="0" lvl="0" marL="0" rtl="0" algn="l">
              <a:lnSpc>
                <a:spcPct val="138000"/>
              </a:lnSpc>
              <a:spcBef>
                <a:spcPts val="0"/>
              </a:spcBef>
              <a:spcAft>
                <a:spcPts val="0"/>
              </a:spcAft>
              <a:buSzPct val="136486"/>
              <a:buNone/>
            </a:pPr>
            <a:r>
              <a:rPr lang="en-GB" sz="1229">
                <a:solidFill>
                  <a:srgbClr val="222222"/>
                </a:solidFill>
                <a:highlight>
                  <a:srgbClr val="FFFFFF"/>
                </a:highlight>
              </a:rPr>
              <a:t>Eusebio “Conejito” Velasco - He is Leon’s father. He works most of the time so he’s not too present. His nickname is because of his fast-paced workaholic nature.  </a:t>
            </a:r>
            <a:endParaRPr sz="1229">
              <a:solidFill>
                <a:srgbClr val="222222"/>
              </a:solidFill>
              <a:highlight>
                <a:srgbClr val="FFFFFF"/>
              </a:highlight>
            </a:endParaRPr>
          </a:p>
          <a:p>
            <a:pPr indent="0" lvl="0" marL="0" rtl="0" algn="l">
              <a:lnSpc>
                <a:spcPct val="138000"/>
              </a:lnSpc>
              <a:spcBef>
                <a:spcPts val="0"/>
              </a:spcBef>
              <a:spcAft>
                <a:spcPts val="0"/>
              </a:spcAft>
              <a:buSzPct val="136486"/>
              <a:buNone/>
            </a:pPr>
            <a:r>
              <a:rPr lang="en-GB" sz="1229">
                <a:solidFill>
                  <a:srgbClr val="000000"/>
                </a:solidFill>
                <a:highlight>
                  <a:srgbClr val="FFFFFF"/>
                </a:highlight>
              </a:rPr>
              <a:t> </a:t>
            </a:r>
            <a:endParaRPr sz="1229">
              <a:solidFill>
                <a:srgbClr val="000000"/>
              </a:solidFill>
              <a:highlight>
                <a:srgbClr val="FFFFFF"/>
              </a:highlight>
            </a:endParaRPr>
          </a:p>
          <a:p>
            <a:pPr indent="0" lvl="0" marL="0" rtl="0" algn="l">
              <a:lnSpc>
                <a:spcPct val="138000"/>
              </a:lnSpc>
              <a:spcBef>
                <a:spcPts val="0"/>
              </a:spcBef>
              <a:spcAft>
                <a:spcPts val="0"/>
              </a:spcAft>
              <a:buSzPct val="136486"/>
              <a:buNone/>
            </a:pPr>
            <a:r>
              <a:rPr lang="en-GB" sz="1229">
                <a:solidFill>
                  <a:srgbClr val="222222"/>
                </a:solidFill>
                <a:highlight>
                  <a:srgbClr val="FFFFFF"/>
                </a:highlight>
              </a:rPr>
              <a:t>Irene Velasco - She is Leon’s grandmother </a:t>
            </a:r>
            <a:r>
              <a:rPr lang="en-GB" sz="1229">
                <a:solidFill>
                  <a:srgbClr val="222222"/>
                </a:solidFill>
                <a:latin typeface="Arial"/>
                <a:ea typeface="Arial"/>
                <a:cs typeface="Arial"/>
                <a:sym typeface="Arial"/>
              </a:rPr>
              <a:t>who inspired him with the story she used to read to him.</a:t>
            </a:r>
            <a:endParaRPr sz="1229">
              <a:solidFill>
                <a:srgbClr val="222222"/>
              </a:solidFill>
              <a:highlight>
                <a:srgbClr val="FFFFFF"/>
              </a:highlight>
            </a:endParaRPr>
          </a:p>
          <a:p>
            <a:pPr indent="0" lvl="0" marL="0" rtl="0" algn="l">
              <a:lnSpc>
                <a:spcPct val="138000"/>
              </a:lnSpc>
              <a:spcBef>
                <a:spcPts val="0"/>
              </a:spcBef>
              <a:spcAft>
                <a:spcPts val="0"/>
              </a:spcAft>
              <a:buSzPct val="136486"/>
              <a:buNone/>
            </a:pPr>
            <a:r>
              <a:rPr lang="en-GB" sz="1229">
                <a:solidFill>
                  <a:srgbClr val="000000"/>
                </a:solidFill>
                <a:highlight>
                  <a:srgbClr val="FFFFFF"/>
                </a:highlight>
              </a:rPr>
              <a:t> </a:t>
            </a:r>
            <a:endParaRPr sz="1229">
              <a:solidFill>
                <a:srgbClr val="000000"/>
              </a:solidFill>
              <a:highlight>
                <a:srgbClr val="FFFFFF"/>
              </a:highlight>
            </a:endParaRPr>
          </a:p>
          <a:p>
            <a:pPr indent="0" lvl="0" marL="0" rtl="0" algn="l">
              <a:lnSpc>
                <a:spcPct val="138000"/>
              </a:lnSpc>
              <a:spcBef>
                <a:spcPts val="0"/>
              </a:spcBef>
              <a:spcAft>
                <a:spcPts val="0"/>
              </a:spcAft>
              <a:buSzPct val="136486"/>
              <a:buNone/>
            </a:pPr>
            <a:r>
              <a:rPr lang="en-GB" sz="1229">
                <a:solidFill>
                  <a:srgbClr val="222222"/>
                </a:solidFill>
                <a:highlight>
                  <a:srgbClr val="FFFFFF"/>
                </a:highlight>
              </a:rPr>
              <a:t>Peter Lowenski - He was Leon’s university professor who influenced him deeply. </a:t>
            </a:r>
            <a:endParaRPr sz="1229">
              <a:solidFill>
                <a:srgbClr val="222222"/>
              </a:solidFill>
              <a:highlight>
                <a:srgbClr val="FFFFFF"/>
              </a:highlight>
            </a:endParaRPr>
          </a:p>
          <a:p>
            <a:pPr indent="0" lvl="0" marL="0" rtl="0" algn="l">
              <a:lnSpc>
                <a:spcPct val="138000"/>
              </a:lnSpc>
              <a:spcBef>
                <a:spcPts val="0"/>
              </a:spcBef>
              <a:spcAft>
                <a:spcPts val="0"/>
              </a:spcAft>
              <a:buSzPct val="136486"/>
              <a:buNone/>
            </a:pPr>
            <a:r>
              <a:rPr lang="en-GB" sz="1229">
                <a:solidFill>
                  <a:srgbClr val="000000"/>
                </a:solidFill>
                <a:highlight>
                  <a:srgbClr val="FFFFFF"/>
                </a:highlight>
              </a:rPr>
              <a:t> </a:t>
            </a:r>
            <a:endParaRPr sz="1229">
              <a:solidFill>
                <a:srgbClr val="000000"/>
              </a:solidFill>
              <a:highlight>
                <a:srgbClr val="FFFFFF"/>
              </a:highlight>
            </a:endParaRPr>
          </a:p>
          <a:p>
            <a:pPr indent="0" lvl="0" marL="0" rtl="0" algn="l">
              <a:lnSpc>
                <a:spcPct val="138000"/>
              </a:lnSpc>
              <a:spcBef>
                <a:spcPts val="0"/>
              </a:spcBef>
              <a:spcAft>
                <a:spcPts val="0"/>
              </a:spcAft>
              <a:buSzPct val="136486"/>
              <a:buNone/>
            </a:pPr>
            <a:r>
              <a:rPr lang="en-GB" sz="1229">
                <a:solidFill>
                  <a:srgbClr val="222222"/>
                </a:solidFill>
                <a:highlight>
                  <a:srgbClr val="FFFFFF"/>
                </a:highlight>
              </a:rPr>
              <a:t>Amar Abadi - He is Arham’s father who encourages him to focus more on the present and future than the past. </a:t>
            </a:r>
            <a:endParaRPr sz="1229">
              <a:solidFill>
                <a:srgbClr val="222222"/>
              </a:solidFill>
              <a:highlight>
                <a:srgbClr val="FFFFFF"/>
              </a:highlight>
            </a:endParaRPr>
          </a:p>
          <a:p>
            <a:pPr indent="0" lvl="0" marL="0" rtl="0" algn="l">
              <a:lnSpc>
                <a:spcPct val="138000"/>
              </a:lnSpc>
              <a:spcBef>
                <a:spcPts val="0"/>
              </a:spcBef>
              <a:spcAft>
                <a:spcPts val="0"/>
              </a:spcAft>
              <a:buSzPct val="136486"/>
              <a:buNone/>
            </a:pPr>
            <a:r>
              <a:rPr lang="en-GB" sz="1229">
                <a:solidFill>
                  <a:srgbClr val="000000"/>
                </a:solidFill>
                <a:highlight>
                  <a:srgbClr val="FFFFFF"/>
                </a:highlight>
              </a:rPr>
              <a:t>  </a:t>
            </a:r>
            <a:endParaRPr sz="1229">
              <a:solidFill>
                <a:srgbClr val="000000"/>
              </a:solidFill>
              <a:highlight>
                <a:srgbClr val="FFFFFF"/>
              </a:highlight>
            </a:endParaRPr>
          </a:p>
          <a:p>
            <a:pPr indent="0" lvl="0" marL="0" rtl="0" algn="l">
              <a:lnSpc>
                <a:spcPct val="138000"/>
              </a:lnSpc>
              <a:spcBef>
                <a:spcPts val="0"/>
              </a:spcBef>
              <a:spcAft>
                <a:spcPts val="0"/>
              </a:spcAft>
              <a:buSzPct val="136486"/>
              <a:buNone/>
            </a:pPr>
            <a:r>
              <a:rPr lang="en-GB" sz="1229">
                <a:solidFill>
                  <a:srgbClr val="222222"/>
                </a:solidFill>
                <a:highlight>
                  <a:srgbClr val="FFFFFF"/>
                </a:highlight>
              </a:rPr>
              <a:t>Ariana Dougenis - She is Lulu’s dance instructor who has heavily inspired her. Ariana is strict but caring, and Lulu wishes she was more like her.</a:t>
            </a:r>
            <a:endParaRPr sz="1229">
              <a:solidFill>
                <a:srgbClr val="222222"/>
              </a:solidFill>
              <a:highlight>
                <a:srgbClr val="FFFFFF"/>
              </a:highlight>
            </a:endParaRPr>
          </a:p>
          <a:p>
            <a:pPr indent="0" lvl="0" marL="0" rtl="0" algn="l">
              <a:lnSpc>
                <a:spcPct val="138000"/>
              </a:lnSpc>
              <a:spcBef>
                <a:spcPts val="0"/>
              </a:spcBef>
              <a:spcAft>
                <a:spcPts val="0"/>
              </a:spcAft>
              <a:buSzPct val="136486"/>
              <a:buNone/>
            </a:pPr>
            <a:r>
              <a:rPr lang="en-GB" sz="1229">
                <a:solidFill>
                  <a:srgbClr val="000000"/>
                </a:solidFill>
                <a:highlight>
                  <a:srgbClr val="FFFFFF"/>
                </a:highlight>
              </a:rPr>
              <a:t> </a:t>
            </a:r>
            <a:endParaRPr sz="1229">
              <a:solidFill>
                <a:srgbClr val="000000"/>
              </a:solidFill>
              <a:highlight>
                <a:srgbClr val="FFFFFF"/>
              </a:highlight>
            </a:endParaRPr>
          </a:p>
          <a:p>
            <a:pPr indent="0" lvl="0" marL="0" rtl="0" algn="l">
              <a:lnSpc>
                <a:spcPct val="138000"/>
              </a:lnSpc>
              <a:spcBef>
                <a:spcPts val="0"/>
              </a:spcBef>
              <a:spcAft>
                <a:spcPts val="0"/>
              </a:spcAft>
              <a:buSzPct val="136486"/>
              <a:buNone/>
            </a:pPr>
            <a:r>
              <a:rPr lang="en-GB" sz="1229">
                <a:solidFill>
                  <a:srgbClr val="222222"/>
                </a:solidFill>
                <a:highlight>
                  <a:srgbClr val="FFFFFF"/>
                </a:highlight>
              </a:rPr>
              <a:t>Jacqueline Stevens - She is the host of the nation’s top primetime show “What’s Happening Jacqueline” she takes an interest that quickly becomes an obsession with Leon’s team and their growing popularity. She quickly turns against them and starts a hate campaign against them once they deny her an interview in an online post.</a:t>
            </a:r>
            <a:endParaRPr sz="1229">
              <a:solidFill>
                <a:srgbClr val="222222"/>
              </a:solidFill>
              <a:highlight>
                <a:srgbClr val="FFFFFF"/>
              </a:highlight>
            </a:endParaRPr>
          </a:p>
          <a:p>
            <a:pPr indent="0" lvl="0" marL="0" rtl="0" algn="l">
              <a:lnSpc>
                <a:spcPct val="138000"/>
              </a:lnSpc>
              <a:spcBef>
                <a:spcPts val="0"/>
              </a:spcBef>
              <a:spcAft>
                <a:spcPts val="0"/>
              </a:spcAft>
              <a:buSzPct val="136486"/>
              <a:buNone/>
            </a:pPr>
            <a:r>
              <a:t/>
            </a:r>
            <a:endParaRPr sz="1229">
              <a:solidFill>
                <a:srgbClr val="222222"/>
              </a:solidFill>
              <a:highlight>
                <a:srgbClr val="FFFFFF"/>
              </a:highlight>
            </a:endParaRPr>
          </a:p>
          <a:p>
            <a:pPr indent="0" lvl="0" marL="0" rtl="0" algn="l">
              <a:lnSpc>
                <a:spcPct val="115000"/>
              </a:lnSpc>
              <a:spcBef>
                <a:spcPts val="0"/>
              </a:spcBef>
              <a:spcAft>
                <a:spcPts val="0"/>
              </a:spcAft>
              <a:buSzPct val="152492"/>
              <a:buNone/>
            </a:pPr>
            <a:r>
              <a:t/>
            </a:r>
            <a:endParaRPr sz="1100">
              <a:solidFill>
                <a:srgbClr val="000000"/>
              </a:solidFill>
              <a:latin typeface="Arial"/>
              <a:ea typeface="Arial"/>
              <a:cs typeface="Arial"/>
              <a:sym typeface="Arial"/>
            </a:endParaRPr>
          </a:p>
          <a:p>
            <a:pPr indent="0" lvl="0" marL="0" rtl="0" algn="l">
              <a:lnSpc>
                <a:spcPct val="115000"/>
              </a:lnSpc>
              <a:spcBef>
                <a:spcPts val="0"/>
              </a:spcBef>
              <a:spcAft>
                <a:spcPts val="1200"/>
              </a:spcAft>
              <a:buSzPct val="129032"/>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Minor Characters Part 2</a:t>
            </a:r>
            <a:endParaRPr/>
          </a:p>
        </p:txBody>
      </p:sp>
      <p:sp>
        <p:nvSpPr>
          <p:cNvPr id="386" name="Google Shape;386;p19"/>
          <p:cNvSpPr txBox="1"/>
          <p:nvPr>
            <p:ph idx="1" type="body"/>
          </p:nvPr>
        </p:nvSpPr>
        <p:spPr>
          <a:xfrm>
            <a:off x="1303800" y="1426525"/>
            <a:ext cx="7030500" cy="3343800"/>
          </a:xfrm>
          <a:prstGeom prst="rect">
            <a:avLst/>
          </a:prstGeom>
          <a:noFill/>
          <a:ln>
            <a:noFill/>
          </a:ln>
        </p:spPr>
        <p:txBody>
          <a:bodyPr anchorCtr="0" anchor="t" bIns="91425" lIns="91425" spcFirstLastPara="1" rIns="91425" wrap="square" tIns="91425">
            <a:normAutofit fontScale="70000" lnSpcReduction="10000"/>
          </a:bodyPr>
          <a:lstStyle/>
          <a:p>
            <a:pPr indent="0" lvl="0" marL="0" rtl="0" algn="l">
              <a:lnSpc>
                <a:spcPct val="138000"/>
              </a:lnSpc>
              <a:spcBef>
                <a:spcPts val="0"/>
              </a:spcBef>
              <a:spcAft>
                <a:spcPts val="0"/>
              </a:spcAft>
              <a:buSzPct val="151110"/>
              <a:buNone/>
            </a:pPr>
            <a:r>
              <a:rPr lang="en-GB" sz="1229">
                <a:solidFill>
                  <a:srgbClr val="222222"/>
                </a:solidFill>
                <a:highlight>
                  <a:schemeClr val="lt1"/>
                </a:highlight>
              </a:rPr>
              <a:t>Phil Ioannou (Meaning child of John) - He is the moving truck driver who assists Leon in moving from Arcadia City to Tyche City.</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rPr lang="en-GB" sz="1229">
                <a:solidFill>
                  <a:srgbClr val="222222"/>
                </a:solidFill>
                <a:highlight>
                  <a:schemeClr val="lt1"/>
                </a:highlight>
              </a:rPr>
              <a:t>Zoilo (Energetic) and Kyra (Energy of the sun) Alexander - They are Leon’s bubbly new neighbours who he meets when he first moves to Tyche City. They don’t appear again until they congratulate him at the end.</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rPr lang="en-GB" sz="1229">
                <a:solidFill>
                  <a:srgbClr val="222222"/>
                </a:solidFill>
                <a:highlight>
                  <a:schemeClr val="lt1"/>
                </a:highlight>
              </a:rPr>
              <a:t>Nightclub DJ Funky Tomato - He is the DJ that is at the science party, whose real name is Stephen Reynolds. He came up with the name for once winning an art contest at school by drawing a super in-depth tomato.</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rPr lang="en-GB" sz="1229">
                <a:solidFill>
                  <a:srgbClr val="222222"/>
                </a:solidFill>
                <a:highlight>
                  <a:schemeClr val="lt1"/>
                </a:highlight>
              </a:rPr>
              <a:t>Tanya Bella- She is the server at the nightclub. She is stressed because she has to work overtime that night but tries to hide her stress to the best ability.</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rPr lang="en-GB" sz="1229">
                <a:solidFill>
                  <a:srgbClr val="222222"/>
                </a:solidFill>
                <a:highlight>
                  <a:schemeClr val="lt1"/>
                </a:highlight>
              </a:rPr>
              <a:t>Patricia Li - She is the teenager who dies after taking the Sonhe INC. undertested pill.  </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rPr lang="en-GB" sz="1229">
                <a:solidFill>
                  <a:srgbClr val="222222"/>
                </a:solidFill>
                <a:highlight>
                  <a:schemeClr val="lt1"/>
                </a:highlight>
              </a:rPr>
              <a:t>Alicia Chen - She is Patricia’s best friend who speaks out about her grievance on television and comes across the Xilas Syndicate at some point late in the film to offer guidance and support.</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t/>
            </a:r>
            <a:endParaRPr sz="1229">
              <a:solidFill>
                <a:srgbClr val="222222"/>
              </a:solidFill>
              <a:highlight>
                <a:schemeClr val="lt1"/>
              </a:highlight>
            </a:endParaRPr>
          </a:p>
          <a:p>
            <a:pPr indent="0" lvl="0" marL="0" rtl="0" algn="l">
              <a:lnSpc>
                <a:spcPct val="138000"/>
              </a:lnSpc>
              <a:spcBef>
                <a:spcPts val="0"/>
              </a:spcBef>
              <a:spcAft>
                <a:spcPts val="0"/>
              </a:spcAft>
              <a:buSzPct val="151110"/>
              <a:buNone/>
            </a:pPr>
            <a:r>
              <a:t/>
            </a:r>
            <a:endParaRPr sz="1229">
              <a:solidFill>
                <a:srgbClr val="222222"/>
              </a:solidFill>
              <a:highlight>
                <a:schemeClr val="lt1"/>
              </a:highlight>
            </a:endParaRPr>
          </a:p>
          <a:p>
            <a:pPr indent="0" lvl="0" marL="0" rtl="0" algn="l">
              <a:lnSpc>
                <a:spcPct val="115000"/>
              </a:lnSpc>
              <a:spcBef>
                <a:spcPts val="0"/>
              </a:spcBef>
              <a:spcAft>
                <a:spcPts val="1200"/>
              </a:spcAft>
              <a:buSzPct val="142857"/>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Main Character - Leon Velasco </a:t>
            </a:r>
            <a:endParaRPr/>
          </a:p>
        </p:txBody>
      </p:sp>
      <p:sp>
        <p:nvSpPr>
          <p:cNvPr id="284" name="Google Shape;284;p2"/>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Clr>
                <a:srgbClr val="000000"/>
              </a:buClr>
              <a:buSzPts val="1200"/>
              <a:buChar char="●"/>
            </a:pPr>
            <a:r>
              <a:rPr lang="en-GB" sz="1200">
                <a:solidFill>
                  <a:srgbClr val="000000"/>
                </a:solidFill>
              </a:rPr>
              <a:t>(Velasco means raven. Raven is a bird that’s often associated with death but in reality is a very useful bird with high intelligence, mirroring the character)</a:t>
            </a:r>
            <a:endParaRPr sz="1200">
              <a:solidFill>
                <a:srgbClr val="000000"/>
              </a:solidFill>
            </a:endParaRPr>
          </a:p>
          <a:p>
            <a:pPr indent="0" lvl="0" marL="457200" rtl="0" algn="l">
              <a:lnSpc>
                <a:spcPct val="115000"/>
              </a:lnSpc>
              <a:spcBef>
                <a:spcPts val="0"/>
              </a:spcBef>
              <a:spcAft>
                <a:spcPts val="0"/>
              </a:spcAft>
              <a:buSzPts val="1300"/>
              <a:buNone/>
            </a:pPr>
            <a:r>
              <a:t/>
            </a:r>
            <a:endParaRPr sz="1200">
              <a:solidFill>
                <a:srgbClr val="000000"/>
              </a:solidFill>
            </a:endParaRPr>
          </a:p>
          <a:p>
            <a:pPr indent="0" lvl="0" marL="457200" rtl="0" algn="l">
              <a:lnSpc>
                <a:spcPct val="115000"/>
              </a:lnSpc>
              <a:spcBef>
                <a:spcPts val="0"/>
              </a:spcBef>
              <a:spcAft>
                <a:spcPts val="0"/>
              </a:spcAft>
              <a:buSzPts val="1300"/>
              <a:buNone/>
            </a:pPr>
            <a:r>
              <a:rPr lang="en-GB" sz="1200">
                <a:solidFill>
                  <a:srgbClr val="000000"/>
                </a:solidFill>
              </a:rPr>
              <a:t>Leon grows up in a tough part of Arcadia and as a visible minority his interest in science makes him a target of childhood bullying. Leon has a chip on his shoulder joining an industry that is not often catered for people like him. He is resilient, motivated and does not come from a headstart in life but through his work ethic he rises above his social status without losing touch with his humble roots. He grows up a fan of sci-fi and is largely an outsider. His grandmother used to read him a story called “Humanity Beyond”, which is a story of heroes saving the world with the help of aliens (giving him a more emotional depth).</a:t>
            </a:r>
            <a:endParaRPr sz="1200">
              <a:solidFill>
                <a:srgbClr val="000000"/>
              </a:solidFill>
            </a:endParaRPr>
          </a:p>
          <a:p>
            <a:pPr indent="0" lvl="0" marL="0" rtl="0" algn="l">
              <a:lnSpc>
                <a:spcPct val="115000"/>
              </a:lnSpc>
              <a:spcBef>
                <a:spcPts val="0"/>
              </a:spcBef>
              <a:spcAft>
                <a:spcPts val="1200"/>
              </a:spcAft>
              <a:buSzPts val="1300"/>
              <a:buNone/>
            </a:pPr>
            <a:r>
              <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Stand-in names and Group names</a:t>
            </a:r>
            <a:endParaRPr/>
          </a:p>
        </p:txBody>
      </p:sp>
      <p:sp>
        <p:nvSpPr>
          <p:cNvPr id="392" name="Google Shape;392;p20"/>
          <p:cNvSpPr txBox="1"/>
          <p:nvPr>
            <p:ph idx="1" type="body"/>
          </p:nvPr>
        </p:nvSpPr>
        <p:spPr>
          <a:xfrm>
            <a:off x="1303800" y="1707800"/>
            <a:ext cx="7030500" cy="2823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lang="en-GB"/>
              <a:t>Xilas - Hemp stand-in. It means Salvation in Azerbaijani. </a:t>
            </a:r>
            <a:endParaRPr/>
          </a:p>
          <a:p>
            <a:pPr indent="0" lvl="0" marL="0" rtl="0" algn="l">
              <a:lnSpc>
                <a:spcPct val="115000"/>
              </a:lnSpc>
              <a:spcBef>
                <a:spcPts val="1200"/>
              </a:spcBef>
              <a:spcAft>
                <a:spcPts val="0"/>
              </a:spcAft>
              <a:buSzPts val="1300"/>
              <a:buNone/>
            </a:pPr>
            <a:r>
              <a:rPr lang="en-GB"/>
              <a:t>Circus - Opium stand-in. Circus is a word that comes from Ancient Rome and drills in the maze like world a user enters while on the drug. </a:t>
            </a:r>
            <a:endParaRPr/>
          </a:p>
          <a:p>
            <a:pPr indent="0" lvl="0" marL="0" rtl="0" algn="l">
              <a:lnSpc>
                <a:spcPct val="115000"/>
              </a:lnSpc>
              <a:spcBef>
                <a:spcPts val="1200"/>
              </a:spcBef>
              <a:spcAft>
                <a:spcPts val="0"/>
              </a:spcAft>
              <a:buSzPts val="1300"/>
              <a:buNone/>
            </a:pPr>
            <a:r>
              <a:rPr lang="en-GB"/>
              <a:t>Hero Group - The Xilas Syndicate </a:t>
            </a:r>
            <a:endParaRPr/>
          </a:p>
          <a:p>
            <a:pPr indent="0" lvl="0" marL="0" rtl="0" algn="l">
              <a:lnSpc>
                <a:spcPct val="115000"/>
              </a:lnSpc>
              <a:spcBef>
                <a:spcPts val="1200"/>
              </a:spcBef>
              <a:spcAft>
                <a:spcPts val="1200"/>
              </a:spcAft>
              <a:buSzPts val="1300"/>
              <a:buNone/>
            </a:pPr>
            <a:r>
              <a:rPr lang="en-GB"/>
              <a:t>Antagonist Group - Sonhe INC.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Locations</a:t>
            </a:r>
            <a:endParaRPr/>
          </a:p>
        </p:txBody>
      </p:sp>
      <p:sp>
        <p:nvSpPr>
          <p:cNvPr id="398" name="Google Shape;398;p21"/>
          <p:cNvSpPr txBox="1"/>
          <p:nvPr>
            <p:ph idx="1" type="body"/>
          </p:nvPr>
        </p:nvSpPr>
        <p:spPr>
          <a:xfrm>
            <a:off x="1303800" y="1356200"/>
            <a:ext cx="7030500" cy="3175500"/>
          </a:xfrm>
          <a:prstGeom prst="rect">
            <a:avLst/>
          </a:prstGeom>
          <a:noFill/>
          <a:ln>
            <a:noFill/>
          </a:ln>
        </p:spPr>
        <p:txBody>
          <a:bodyPr anchorCtr="0" anchor="t" bIns="91425" lIns="91425" spcFirstLastPara="1" rIns="91425" wrap="square" tIns="91425">
            <a:normAutofit fontScale="40000" lnSpcReduction="20000"/>
          </a:bodyPr>
          <a:lstStyle/>
          <a:p>
            <a:pPr indent="-291097" lvl="0" marL="457200" rtl="0" algn="l">
              <a:lnSpc>
                <a:spcPct val="115000"/>
              </a:lnSpc>
              <a:spcBef>
                <a:spcPts val="0"/>
              </a:spcBef>
              <a:spcAft>
                <a:spcPts val="0"/>
              </a:spcAft>
              <a:buClr>
                <a:srgbClr val="222222"/>
              </a:buClr>
              <a:buSzPct val="100000"/>
              <a:buChar char="●"/>
            </a:pPr>
            <a:r>
              <a:rPr lang="en-GB" sz="2460">
                <a:solidFill>
                  <a:srgbClr val="222222"/>
                </a:solidFill>
              </a:rPr>
              <a:t>Earth regions in the story - Arcadia, Tyche City, and Hwarang</a:t>
            </a:r>
            <a:endParaRPr sz="2460">
              <a:solidFill>
                <a:srgbClr val="222222"/>
              </a:solidFill>
            </a:endParaRPr>
          </a:p>
          <a:p>
            <a:pPr indent="0" lvl="0" marL="457200" rtl="0" algn="l">
              <a:lnSpc>
                <a:spcPct val="115000"/>
              </a:lnSpc>
              <a:spcBef>
                <a:spcPts val="0"/>
              </a:spcBef>
              <a:spcAft>
                <a:spcPts val="0"/>
              </a:spcAft>
              <a:buSzPct val="132113"/>
              <a:buNone/>
            </a:pPr>
            <a:r>
              <a:t/>
            </a:r>
            <a:endParaRPr sz="2460">
              <a:solidFill>
                <a:srgbClr val="222222"/>
              </a:solidFill>
            </a:endParaRPr>
          </a:p>
          <a:p>
            <a:pPr indent="-291097" lvl="0" marL="457200" rtl="0" algn="l">
              <a:lnSpc>
                <a:spcPct val="115000"/>
              </a:lnSpc>
              <a:spcBef>
                <a:spcPts val="0"/>
              </a:spcBef>
              <a:spcAft>
                <a:spcPts val="0"/>
              </a:spcAft>
              <a:buClr>
                <a:srgbClr val="222222"/>
              </a:buClr>
              <a:buSzPct val="100000"/>
              <a:buChar char="●"/>
            </a:pPr>
            <a:r>
              <a:rPr lang="en-GB" sz="2460">
                <a:solidFill>
                  <a:srgbClr val="222222"/>
                </a:solidFill>
              </a:rPr>
              <a:t>Leon’s hometown - </a:t>
            </a:r>
            <a:r>
              <a:rPr i="1" lang="en-GB" sz="2460">
                <a:solidFill>
                  <a:srgbClr val="222222"/>
                </a:solidFill>
              </a:rPr>
              <a:t>Arcadia </a:t>
            </a:r>
            <a:endParaRPr i="1" sz="2460">
              <a:solidFill>
                <a:srgbClr val="222222"/>
              </a:solidFill>
            </a:endParaRPr>
          </a:p>
          <a:p>
            <a:pPr indent="0" lvl="0" marL="457200" rtl="0" algn="l">
              <a:lnSpc>
                <a:spcPct val="115000"/>
              </a:lnSpc>
              <a:spcBef>
                <a:spcPts val="0"/>
              </a:spcBef>
              <a:spcAft>
                <a:spcPts val="0"/>
              </a:spcAft>
              <a:buSzPct val="132113"/>
              <a:buNone/>
            </a:pPr>
            <a:r>
              <a:rPr lang="en-GB" sz="2460">
                <a:solidFill>
                  <a:srgbClr val="222222"/>
                </a:solidFill>
              </a:rPr>
              <a:t>(In Greek mythology, Arcadia is described as a place of easy-going life </a:t>
            </a:r>
            <a:r>
              <a:rPr lang="en-GB" sz="2460">
                <a:solidFill>
                  <a:srgbClr val="222222"/>
                </a:solidFill>
                <a:highlight>
                  <a:srgbClr val="FFFFFF"/>
                </a:highlight>
              </a:rPr>
              <a:t>and where shepherds leisurely tend their flocks and pursue romantic dalliances.)</a:t>
            </a:r>
            <a:endParaRPr sz="2460">
              <a:solidFill>
                <a:srgbClr val="222222"/>
              </a:solidFill>
              <a:highlight>
                <a:srgbClr val="FFFFFF"/>
              </a:highlight>
            </a:endParaRPr>
          </a:p>
          <a:p>
            <a:pPr indent="0" lvl="0" marL="457200" rtl="0" algn="l">
              <a:lnSpc>
                <a:spcPct val="115000"/>
              </a:lnSpc>
              <a:spcBef>
                <a:spcPts val="0"/>
              </a:spcBef>
              <a:spcAft>
                <a:spcPts val="0"/>
              </a:spcAft>
              <a:buSzPct val="132113"/>
              <a:buNone/>
            </a:pPr>
            <a:r>
              <a:t/>
            </a:r>
            <a:endParaRPr sz="2460">
              <a:solidFill>
                <a:srgbClr val="222222"/>
              </a:solidFill>
              <a:highlight>
                <a:srgbClr val="FFFFFF"/>
              </a:highlight>
            </a:endParaRPr>
          </a:p>
          <a:p>
            <a:pPr indent="-291097" lvl="0" marL="457200" rtl="0" algn="l">
              <a:lnSpc>
                <a:spcPct val="115000"/>
              </a:lnSpc>
              <a:spcBef>
                <a:spcPts val="0"/>
              </a:spcBef>
              <a:spcAft>
                <a:spcPts val="0"/>
              </a:spcAft>
              <a:buClr>
                <a:srgbClr val="222222"/>
              </a:buClr>
              <a:buSzPct val="100000"/>
              <a:buChar char="●"/>
            </a:pPr>
            <a:r>
              <a:rPr lang="en-GB" sz="2460">
                <a:solidFill>
                  <a:srgbClr val="222222"/>
                </a:solidFill>
                <a:highlight>
                  <a:srgbClr val="FFFFFF"/>
                </a:highlight>
              </a:rPr>
              <a:t>Capital city - Tyche City. (Tyche is the greek god of money representing the city’s fast paced pursuit of money and power. Inspired by New York City.)</a:t>
            </a:r>
            <a:endParaRPr sz="2460">
              <a:solidFill>
                <a:srgbClr val="222222"/>
              </a:solidFill>
            </a:endParaRPr>
          </a:p>
          <a:p>
            <a:pPr indent="0" lvl="0" marL="0" rtl="0" algn="l">
              <a:lnSpc>
                <a:spcPct val="115000"/>
              </a:lnSpc>
              <a:spcBef>
                <a:spcPts val="0"/>
              </a:spcBef>
              <a:spcAft>
                <a:spcPts val="0"/>
              </a:spcAft>
              <a:buSzPct val="132113"/>
              <a:buNone/>
            </a:pPr>
            <a:r>
              <a:t/>
            </a:r>
            <a:endParaRPr sz="2460">
              <a:solidFill>
                <a:srgbClr val="222222"/>
              </a:solidFill>
            </a:endParaRPr>
          </a:p>
          <a:p>
            <a:pPr indent="-291097" lvl="0" marL="457200" rtl="0" algn="l">
              <a:lnSpc>
                <a:spcPct val="115000"/>
              </a:lnSpc>
              <a:spcBef>
                <a:spcPts val="0"/>
              </a:spcBef>
              <a:spcAft>
                <a:spcPts val="0"/>
              </a:spcAft>
              <a:buClr>
                <a:srgbClr val="222222"/>
              </a:buClr>
              <a:buSzPct val="100000"/>
              <a:buChar char="●"/>
            </a:pPr>
            <a:r>
              <a:rPr lang="en-GB" sz="2460">
                <a:solidFill>
                  <a:srgbClr val="222222"/>
                </a:solidFill>
              </a:rPr>
              <a:t>Sonhe INC Headquarters - This is where many of Rodrigo’s and Arnold’s interactions will take place. The Sonhe INC headquarters are in the center of Tyche City’s financial hub. The building is the tallest in the city and reigns supreme as a symbol of their power and arrogance. </a:t>
            </a:r>
            <a:endParaRPr sz="2460">
              <a:solidFill>
                <a:srgbClr val="222222"/>
              </a:solidFill>
            </a:endParaRPr>
          </a:p>
          <a:p>
            <a:pPr indent="0" lvl="0" marL="0" rtl="0" algn="l">
              <a:lnSpc>
                <a:spcPct val="115000"/>
              </a:lnSpc>
              <a:spcBef>
                <a:spcPts val="0"/>
              </a:spcBef>
              <a:spcAft>
                <a:spcPts val="0"/>
              </a:spcAft>
              <a:buSzPct val="132113"/>
              <a:buNone/>
            </a:pPr>
            <a:r>
              <a:t/>
            </a:r>
            <a:endParaRPr sz="2460">
              <a:solidFill>
                <a:srgbClr val="222222"/>
              </a:solidFill>
              <a:latin typeface="Arial"/>
              <a:ea typeface="Arial"/>
              <a:cs typeface="Arial"/>
              <a:sym typeface="Arial"/>
            </a:endParaRPr>
          </a:p>
          <a:p>
            <a:pPr indent="-291097" lvl="0" marL="457200" rtl="0" algn="l">
              <a:lnSpc>
                <a:spcPct val="115000"/>
              </a:lnSpc>
              <a:spcBef>
                <a:spcPts val="0"/>
              </a:spcBef>
              <a:spcAft>
                <a:spcPts val="0"/>
              </a:spcAft>
              <a:buClr>
                <a:srgbClr val="222222"/>
              </a:buClr>
              <a:buSzPct val="100000"/>
              <a:buChar char="●"/>
            </a:pPr>
            <a:r>
              <a:rPr lang="en-GB" sz="2460">
                <a:solidFill>
                  <a:srgbClr val="222222"/>
                </a:solidFill>
              </a:rPr>
              <a:t>Lulu is originally from Hwarang but her parents moved to Tyche City for better opportunities. Monica is a Tyche City native and Leon moves from his quiet town of Arcadia to Tyche City to pursue his mission. The rest of the team are either Tyche City natives or all moved there at some point for opportunities. </a:t>
            </a:r>
            <a:endParaRPr sz="2460">
              <a:solidFill>
                <a:srgbClr val="222222"/>
              </a:solidFill>
            </a:endParaRPr>
          </a:p>
          <a:p>
            <a:pPr indent="0" lvl="0" marL="0" rtl="0" algn="l">
              <a:lnSpc>
                <a:spcPct val="115000"/>
              </a:lnSpc>
              <a:spcBef>
                <a:spcPts val="0"/>
              </a:spcBef>
              <a:spcAft>
                <a:spcPts val="0"/>
              </a:spcAft>
              <a:buSzPct val="132113"/>
              <a:buNone/>
            </a:pPr>
            <a:r>
              <a:t/>
            </a:r>
            <a:endParaRPr sz="2460">
              <a:solidFill>
                <a:srgbClr val="222222"/>
              </a:solidFill>
            </a:endParaRPr>
          </a:p>
          <a:p>
            <a:pPr indent="0" lvl="0" marL="457200" rtl="0" algn="l">
              <a:lnSpc>
                <a:spcPct val="115000"/>
              </a:lnSpc>
              <a:spcBef>
                <a:spcPts val="0"/>
              </a:spcBef>
              <a:spcAft>
                <a:spcPts val="0"/>
              </a:spcAft>
              <a:buSzPct val="132113"/>
              <a:buNone/>
            </a:pPr>
            <a:r>
              <a:t/>
            </a:r>
            <a:endParaRPr sz="2460">
              <a:solidFill>
                <a:srgbClr val="222222"/>
              </a:solidFill>
            </a:endParaRPr>
          </a:p>
          <a:p>
            <a:pPr indent="0" lvl="0" marL="0" rtl="0" algn="l">
              <a:lnSpc>
                <a:spcPct val="115000"/>
              </a:lnSpc>
              <a:spcBef>
                <a:spcPts val="0"/>
              </a:spcBef>
              <a:spcAft>
                <a:spcPts val="0"/>
              </a:spcAft>
              <a:buSzPct val="162500"/>
              <a:buNone/>
            </a:pPr>
            <a:r>
              <a:t/>
            </a:r>
            <a:endParaRPr sz="2000">
              <a:solidFill>
                <a:srgbClr val="222222"/>
              </a:solidFill>
            </a:endParaRPr>
          </a:p>
          <a:p>
            <a:pPr indent="0" lvl="0" marL="0" rtl="0" algn="l">
              <a:lnSpc>
                <a:spcPct val="115000"/>
              </a:lnSpc>
              <a:spcBef>
                <a:spcPts val="0"/>
              </a:spcBef>
              <a:spcAft>
                <a:spcPts val="0"/>
              </a:spcAft>
              <a:buSzPct val="162500"/>
              <a:buNone/>
            </a:pPr>
            <a:r>
              <a:t/>
            </a:r>
            <a:endParaRPr sz="2000">
              <a:solidFill>
                <a:srgbClr val="222222"/>
              </a:solidFill>
            </a:endParaRPr>
          </a:p>
          <a:p>
            <a:pPr indent="0" lvl="0" marL="0" rtl="0" algn="l">
              <a:lnSpc>
                <a:spcPct val="115000"/>
              </a:lnSpc>
              <a:spcBef>
                <a:spcPts val="0"/>
              </a:spcBef>
              <a:spcAft>
                <a:spcPts val="0"/>
              </a:spcAft>
              <a:buSzPct val="295454"/>
              <a:buNone/>
            </a:pPr>
            <a:r>
              <a:t/>
            </a:r>
            <a:endParaRPr sz="1100">
              <a:solidFill>
                <a:srgbClr val="222222"/>
              </a:solidFill>
              <a:latin typeface="Arial"/>
              <a:ea typeface="Arial"/>
              <a:cs typeface="Arial"/>
              <a:sym typeface="Arial"/>
            </a:endParaRPr>
          </a:p>
          <a:p>
            <a:pPr indent="0" lvl="0" marL="0" rtl="0" algn="l">
              <a:lnSpc>
                <a:spcPct val="115000"/>
              </a:lnSpc>
              <a:spcBef>
                <a:spcPts val="0"/>
              </a:spcBef>
              <a:spcAft>
                <a:spcPts val="1200"/>
              </a:spcAft>
              <a:buSzPct val="25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Specific Settings for Scenes </a:t>
            </a:r>
            <a:endParaRPr/>
          </a:p>
        </p:txBody>
      </p:sp>
      <p:sp>
        <p:nvSpPr>
          <p:cNvPr id="404" name="Google Shape;404;p22"/>
          <p:cNvSpPr txBox="1"/>
          <p:nvPr>
            <p:ph idx="1" type="body"/>
          </p:nvPr>
        </p:nvSpPr>
        <p:spPr>
          <a:xfrm>
            <a:off x="843850" y="1346150"/>
            <a:ext cx="7490400" cy="3434400"/>
          </a:xfrm>
          <a:prstGeom prst="rect">
            <a:avLst/>
          </a:prstGeom>
          <a:noFill/>
          <a:ln>
            <a:noFill/>
          </a:ln>
        </p:spPr>
        <p:txBody>
          <a:bodyPr anchorCtr="0" anchor="t" bIns="91425" lIns="91425" spcFirstLastPara="1" rIns="91425" wrap="square" tIns="91425">
            <a:normAutofit fontScale="70000" lnSpcReduction="20000"/>
          </a:bodyPr>
          <a:lstStyle/>
          <a:p>
            <a:pPr indent="-289624" lvl="0" marL="457200" rtl="0" algn="l">
              <a:lnSpc>
                <a:spcPct val="115000"/>
              </a:lnSpc>
              <a:spcBef>
                <a:spcPts val="0"/>
              </a:spcBef>
              <a:spcAft>
                <a:spcPts val="0"/>
              </a:spcAft>
              <a:buClr>
                <a:srgbClr val="222222"/>
              </a:buClr>
              <a:buSzPct val="100000"/>
              <a:buFont typeface="Arial"/>
              <a:buChar char="●"/>
            </a:pPr>
            <a:r>
              <a:rPr lang="en-GB" sz="1371">
                <a:solidFill>
                  <a:srgbClr val="222222"/>
                </a:solidFill>
                <a:latin typeface="Arial"/>
                <a:ea typeface="Arial"/>
                <a:cs typeface="Arial"/>
                <a:sym typeface="Arial"/>
              </a:rPr>
              <a:t>Leon’s house: Leon talks to his mother about wanting to change the world and she reminds him of the story “Humanity Beyond” his grandmother used to read to him. Ironically, the same day, he comes across a science Meetup group on his MacBook Pro and they meet at the nightclub/restaurant.</a:t>
            </a:r>
            <a:endParaRPr sz="1371">
              <a:solidFill>
                <a:srgbClr val="222222"/>
              </a:solidFill>
              <a:latin typeface="Arial"/>
              <a:ea typeface="Arial"/>
              <a:cs typeface="Arial"/>
              <a:sym typeface="Arial"/>
            </a:endParaRPr>
          </a:p>
          <a:p>
            <a:pPr indent="0" lvl="0" marL="457200" rtl="0" algn="l">
              <a:lnSpc>
                <a:spcPct val="115000"/>
              </a:lnSpc>
              <a:spcBef>
                <a:spcPts val="0"/>
              </a:spcBef>
              <a:spcAft>
                <a:spcPts val="0"/>
              </a:spcAft>
              <a:buSzPct val="135459"/>
              <a:buNone/>
            </a:pPr>
            <a:r>
              <a:t/>
            </a:r>
            <a:endParaRPr sz="1371">
              <a:solidFill>
                <a:srgbClr val="222222"/>
              </a:solidFill>
              <a:latin typeface="Arial"/>
              <a:ea typeface="Arial"/>
              <a:cs typeface="Arial"/>
              <a:sym typeface="Arial"/>
            </a:endParaRPr>
          </a:p>
          <a:p>
            <a:pPr indent="-289624" lvl="0" marL="457200" rtl="0" algn="l">
              <a:lnSpc>
                <a:spcPct val="115000"/>
              </a:lnSpc>
              <a:spcBef>
                <a:spcPts val="0"/>
              </a:spcBef>
              <a:spcAft>
                <a:spcPts val="0"/>
              </a:spcAft>
              <a:buClr>
                <a:srgbClr val="222222"/>
              </a:buClr>
              <a:buSzPct val="100000"/>
              <a:buFont typeface="Arial"/>
              <a:buChar char="●"/>
            </a:pPr>
            <a:r>
              <a:rPr lang="en-GB" sz="1371">
                <a:solidFill>
                  <a:srgbClr val="222222"/>
                </a:solidFill>
                <a:latin typeface="Arial"/>
                <a:ea typeface="Arial"/>
                <a:cs typeface="Arial"/>
                <a:sym typeface="Arial"/>
              </a:rPr>
              <a:t>Hipster Young at Hearts nightclub: This is where Leon meets Arham and Prudence. They bond and discuss the mission.</a:t>
            </a:r>
            <a:endParaRPr sz="1371">
              <a:solidFill>
                <a:srgbClr val="222222"/>
              </a:solidFill>
              <a:latin typeface="Arial"/>
              <a:ea typeface="Arial"/>
              <a:cs typeface="Arial"/>
              <a:sym typeface="Arial"/>
            </a:endParaRPr>
          </a:p>
          <a:p>
            <a:pPr indent="0" lvl="0" marL="457200" rtl="0" algn="l">
              <a:lnSpc>
                <a:spcPct val="115000"/>
              </a:lnSpc>
              <a:spcBef>
                <a:spcPts val="0"/>
              </a:spcBef>
              <a:spcAft>
                <a:spcPts val="0"/>
              </a:spcAft>
              <a:buSzPct val="135459"/>
              <a:buNone/>
            </a:pPr>
            <a:r>
              <a:t/>
            </a:r>
            <a:endParaRPr sz="1371">
              <a:solidFill>
                <a:srgbClr val="222222"/>
              </a:solidFill>
              <a:latin typeface="Arial"/>
              <a:ea typeface="Arial"/>
              <a:cs typeface="Arial"/>
              <a:sym typeface="Arial"/>
            </a:endParaRPr>
          </a:p>
          <a:p>
            <a:pPr indent="-289624" lvl="0" marL="457200" rtl="0" algn="l">
              <a:lnSpc>
                <a:spcPct val="115000"/>
              </a:lnSpc>
              <a:spcBef>
                <a:spcPts val="0"/>
              </a:spcBef>
              <a:spcAft>
                <a:spcPts val="0"/>
              </a:spcAft>
              <a:buClr>
                <a:srgbClr val="222222"/>
              </a:buClr>
              <a:buSzPct val="100000"/>
              <a:buFont typeface="Arial"/>
              <a:buChar char="●"/>
            </a:pPr>
            <a:r>
              <a:rPr lang="en-GB" sz="1371">
                <a:solidFill>
                  <a:srgbClr val="222222"/>
                </a:solidFill>
                <a:latin typeface="Arial"/>
                <a:ea typeface="Arial"/>
                <a:cs typeface="Arial"/>
                <a:sym typeface="Arial"/>
              </a:rPr>
              <a:t>The Sonhe house: Rodrigo’s family members will primarily be in this setting.</a:t>
            </a:r>
            <a:endParaRPr sz="1371">
              <a:solidFill>
                <a:srgbClr val="222222"/>
              </a:solidFill>
              <a:latin typeface="Arial"/>
              <a:ea typeface="Arial"/>
              <a:cs typeface="Arial"/>
              <a:sym typeface="Arial"/>
            </a:endParaRPr>
          </a:p>
          <a:p>
            <a:pPr indent="0" lvl="0" marL="457200" rtl="0" algn="l">
              <a:lnSpc>
                <a:spcPct val="115000"/>
              </a:lnSpc>
              <a:spcBef>
                <a:spcPts val="0"/>
              </a:spcBef>
              <a:spcAft>
                <a:spcPts val="0"/>
              </a:spcAft>
              <a:buSzPct val="135459"/>
              <a:buNone/>
            </a:pPr>
            <a:r>
              <a:t/>
            </a:r>
            <a:endParaRPr sz="1371">
              <a:solidFill>
                <a:srgbClr val="222222"/>
              </a:solidFill>
              <a:latin typeface="Arial"/>
              <a:ea typeface="Arial"/>
              <a:cs typeface="Arial"/>
              <a:sym typeface="Arial"/>
            </a:endParaRPr>
          </a:p>
          <a:p>
            <a:pPr indent="-289624" lvl="0" marL="457200" rtl="0" algn="l">
              <a:lnSpc>
                <a:spcPct val="115000"/>
              </a:lnSpc>
              <a:spcBef>
                <a:spcPts val="0"/>
              </a:spcBef>
              <a:spcAft>
                <a:spcPts val="0"/>
              </a:spcAft>
              <a:buClr>
                <a:srgbClr val="222222"/>
              </a:buClr>
              <a:buSzPct val="100000"/>
              <a:buFont typeface="Arial"/>
              <a:buChar char="●"/>
            </a:pPr>
            <a:r>
              <a:rPr lang="en-GB" sz="1371">
                <a:solidFill>
                  <a:srgbClr val="222222"/>
                </a:solidFill>
                <a:latin typeface="Arial"/>
                <a:ea typeface="Arial"/>
                <a:cs typeface="Arial"/>
                <a:sym typeface="Arial"/>
              </a:rPr>
              <a:t>Monica’s house: Monica comes across the mission on her iPhone.</a:t>
            </a:r>
            <a:endParaRPr sz="1371">
              <a:solidFill>
                <a:srgbClr val="222222"/>
              </a:solidFill>
              <a:latin typeface="Arial"/>
              <a:ea typeface="Arial"/>
              <a:cs typeface="Arial"/>
              <a:sym typeface="Arial"/>
            </a:endParaRPr>
          </a:p>
          <a:p>
            <a:pPr indent="0" lvl="0" marL="457200" rtl="0" algn="l">
              <a:lnSpc>
                <a:spcPct val="115000"/>
              </a:lnSpc>
              <a:spcBef>
                <a:spcPts val="0"/>
              </a:spcBef>
              <a:spcAft>
                <a:spcPts val="0"/>
              </a:spcAft>
              <a:buSzPct val="135459"/>
              <a:buNone/>
            </a:pPr>
            <a:r>
              <a:t/>
            </a:r>
            <a:endParaRPr sz="1371">
              <a:solidFill>
                <a:srgbClr val="222222"/>
              </a:solidFill>
              <a:latin typeface="Arial"/>
              <a:ea typeface="Arial"/>
              <a:cs typeface="Arial"/>
              <a:sym typeface="Arial"/>
            </a:endParaRPr>
          </a:p>
          <a:p>
            <a:pPr indent="-289624" lvl="0" marL="457200" rtl="0" algn="l">
              <a:lnSpc>
                <a:spcPct val="115000"/>
              </a:lnSpc>
              <a:spcBef>
                <a:spcPts val="0"/>
              </a:spcBef>
              <a:spcAft>
                <a:spcPts val="0"/>
              </a:spcAft>
              <a:buClr>
                <a:srgbClr val="222222"/>
              </a:buClr>
              <a:buSzPct val="100000"/>
              <a:buFont typeface="Arial"/>
              <a:buChar char="●"/>
            </a:pPr>
            <a:r>
              <a:rPr lang="en-GB" sz="1371">
                <a:solidFill>
                  <a:srgbClr val="222222"/>
                </a:solidFill>
                <a:latin typeface="Arial"/>
                <a:ea typeface="Arial"/>
                <a:cs typeface="Arial"/>
                <a:sym typeface="Arial"/>
              </a:rPr>
              <a:t>Lulu’s house: Where Monica goes to discuss what she wants to do with the mission.</a:t>
            </a:r>
            <a:endParaRPr sz="1371">
              <a:solidFill>
                <a:srgbClr val="222222"/>
              </a:solidFill>
              <a:latin typeface="Arial"/>
              <a:ea typeface="Arial"/>
              <a:cs typeface="Arial"/>
              <a:sym typeface="Arial"/>
            </a:endParaRPr>
          </a:p>
          <a:p>
            <a:pPr indent="0" lvl="0" marL="457200" rtl="0" algn="l">
              <a:lnSpc>
                <a:spcPct val="115000"/>
              </a:lnSpc>
              <a:spcBef>
                <a:spcPts val="0"/>
              </a:spcBef>
              <a:spcAft>
                <a:spcPts val="0"/>
              </a:spcAft>
              <a:buSzPct val="135459"/>
              <a:buNone/>
            </a:pPr>
            <a:r>
              <a:t/>
            </a:r>
            <a:endParaRPr sz="1371">
              <a:solidFill>
                <a:srgbClr val="222222"/>
              </a:solidFill>
              <a:latin typeface="Arial"/>
              <a:ea typeface="Arial"/>
              <a:cs typeface="Arial"/>
              <a:sym typeface="Arial"/>
            </a:endParaRPr>
          </a:p>
          <a:p>
            <a:pPr indent="-289624" lvl="0" marL="457200" rtl="0" algn="l">
              <a:lnSpc>
                <a:spcPct val="115000"/>
              </a:lnSpc>
              <a:spcBef>
                <a:spcPts val="0"/>
              </a:spcBef>
              <a:spcAft>
                <a:spcPts val="0"/>
              </a:spcAft>
              <a:buClr>
                <a:srgbClr val="222222"/>
              </a:buClr>
              <a:buSzPct val="100000"/>
              <a:buFont typeface="Arial"/>
              <a:buChar char="●"/>
            </a:pPr>
            <a:r>
              <a:rPr lang="en-GB" sz="1371">
                <a:solidFill>
                  <a:srgbClr val="222222"/>
                </a:solidFill>
                <a:latin typeface="Arial"/>
                <a:ea typeface="Arial"/>
                <a:cs typeface="Arial"/>
                <a:sym typeface="Arial"/>
              </a:rPr>
              <a:t>Tyche City Library: This is where Miles discovers Leon’s mission online.</a:t>
            </a:r>
            <a:endParaRPr sz="1371">
              <a:solidFill>
                <a:srgbClr val="222222"/>
              </a:solidFill>
              <a:latin typeface="Arial"/>
              <a:ea typeface="Arial"/>
              <a:cs typeface="Arial"/>
              <a:sym typeface="Arial"/>
            </a:endParaRPr>
          </a:p>
          <a:p>
            <a:pPr indent="0" lvl="0" marL="457200" rtl="0" algn="l">
              <a:lnSpc>
                <a:spcPct val="115000"/>
              </a:lnSpc>
              <a:spcBef>
                <a:spcPts val="0"/>
              </a:spcBef>
              <a:spcAft>
                <a:spcPts val="0"/>
              </a:spcAft>
              <a:buSzPct val="135459"/>
              <a:buNone/>
            </a:pPr>
            <a:r>
              <a:t/>
            </a:r>
            <a:endParaRPr sz="1371">
              <a:solidFill>
                <a:srgbClr val="222222"/>
              </a:solidFill>
              <a:latin typeface="Arial"/>
              <a:ea typeface="Arial"/>
              <a:cs typeface="Arial"/>
              <a:sym typeface="Arial"/>
            </a:endParaRPr>
          </a:p>
          <a:p>
            <a:pPr indent="-289624" lvl="0" marL="457200" rtl="0" algn="l">
              <a:lnSpc>
                <a:spcPct val="115000"/>
              </a:lnSpc>
              <a:spcBef>
                <a:spcPts val="0"/>
              </a:spcBef>
              <a:spcAft>
                <a:spcPts val="0"/>
              </a:spcAft>
              <a:buClr>
                <a:srgbClr val="222222"/>
              </a:buClr>
              <a:buSzPct val="100000"/>
              <a:buFont typeface="Arial"/>
              <a:buChar char="●"/>
            </a:pPr>
            <a:r>
              <a:rPr lang="en-GB" sz="1371">
                <a:solidFill>
                  <a:srgbClr val="222222"/>
                </a:solidFill>
                <a:latin typeface="Arial"/>
                <a:ea typeface="Arial"/>
                <a:cs typeface="Arial"/>
                <a:sym typeface="Arial"/>
              </a:rPr>
              <a:t>Chorochoro Dance Studio: This setting takes place at the end of the story, where the protagonists/allies watch Lulu’s dance performance (Plus, an additional singing performance).</a:t>
            </a:r>
            <a:endParaRPr sz="1371">
              <a:solidFill>
                <a:srgbClr val="222222"/>
              </a:solidFill>
              <a:latin typeface="Arial"/>
              <a:ea typeface="Arial"/>
              <a:cs typeface="Arial"/>
              <a:sym typeface="Arial"/>
            </a:endParaRPr>
          </a:p>
          <a:p>
            <a:pPr indent="0" lvl="0" marL="457200" rtl="0" algn="l">
              <a:lnSpc>
                <a:spcPct val="115000"/>
              </a:lnSpc>
              <a:spcBef>
                <a:spcPts val="0"/>
              </a:spcBef>
              <a:spcAft>
                <a:spcPts val="0"/>
              </a:spcAft>
              <a:buSzPct val="135459"/>
              <a:buNone/>
            </a:pPr>
            <a:r>
              <a:t/>
            </a:r>
            <a:endParaRPr sz="1371">
              <a:solidFill>
                <a:srgbClr val="222222"/>
              </a:solidFill>
              <a:latin typeface="Arial"/>
              <a:ea typeface="Arial"/>
              <a:cs typeface="Arial"/>
              <a:sym typeface="Arial"/>
            </a:endParaRPr>
          </a:p>
          <a:p>
            <a:pPr indent="-289624" lvl="0" marL="457200" rtl="0" algn="l">
              <a:lnSpc>
                <a:spcPct val="115000"/>
              </a:lnSpc>
              <a:spcBef>
                <a:spcPts val="0"/>
              </a:spcBef>
              <a:spcAft>
                <a:spcPts val="0"/>
              </a:spcAft>
              <a:buClr>
                <a:srgbClr val="222222"/>
              </a:buClr>
              <a:buSzPct val="100000"/>
              <a:buFont typeface="Arial"/>
              <a:buChar char="●"/>
            </a:pPr>
            <a:r>
              <a:rPr lang="en-GB" sz="1371">
                <a:solidFill>
                  <a:srgbClr val="222222"/>
                </a:solidFill>
                <a:latin typeface="Arial"/>
                <a:ea typeface="Arial"/>
                <a:cs typeface="Arial"/>
                <a:sym typeface="Arial"/>
              </a:rPr>
              <a:t>Tyche City University: This is a brief scene to show Monica’s graffiti as a flashback as Monica talks about it.</a:t>
            </a:r>
            <a:endParaRPr sz="1371">
              <a:solidFill>
                <a:srgbClr val="222222"/>
              </a:solidFill>
              <a:latin typeface="Arial"/>
              <a:ea typeface="Arial"/>
              <a:cs typeface="Arial"/>
              <a:sym typeface="Arial"/>
            </a:endParaRPr>
          </a:p>
          <a:p>
            <a:pPr indent="0" lvl="0" marL="457200" rtl="0" algn="l">
              <a:lnSpc>
                <a:spcPct val="115000"/>
              </a:lnSpc>
              <a:spcBef>
                <a:spcPts val="0"/>
              </a:spcBef>
              <a:spcAft>
                <a:spcPts val="0"/>
              </a:spcAft>
              <a:buSzPct val="135459"/>
              <a:buNone/>
            </a:pPr>
            <a:r>
              <a:t/>
            </a:r>
            <a:endParaRPr sz="1371">
              <a:solidFill>
                <a:srgbClr val="222222"/>
              </a:solidFill>
              <a:latin typeface="Arial"/>
              <a:ea typeface="Arial"/>
              <a:cs typeface="Arial"/>
              <a:sym typeface="Arial"/>
            </a:endParaRPr>
          </a:p>
          <a:p>
            <a:pPr indent="-289624" lvl="0" marL="457200" rtl="0" algn="l">
              <a:lnSpc>
                <a:spcPct val="115000"/>
              </a:lnSpc>
              <a:spcBef>
                <a:spcPts val="0"/>
              </a:spcBef>
              <a:spcAft>
                <a:spcPts val="0"/>
              </a:spcAft>
              <a:buClr>
                <a:srgbClr val="222222"/>
              </a:buClr>
              <a:buSzPct val="100000"/>
              <a:buFont typeface="Arial"/>
              <a:buChar char="●"/>
            </a:pPr>
            <a:r>
              <a:rPr lang="en-GB" sz="1371">
                <a:solidFill>
                  <a:srgbClr val="222222"/>
                </a:solidFill>
                <a:latin typeface="Arial"/>
                <a:ea typeface="Arial"/>
                <a:cs typeface="Arial"/>
                <a:sym typeface="Arial"/>
              </a:rPr>
              <a:t>Labs: These scenes could be other flashbacks as Arham and Prudence talk about them.</a:t>
            </a:r>
            <a:endParaRPr sz="1371">
              <a:solidFill>
                <a:srgbClr val="222222"/>
              </a:solidFill>
              <a:latin typeface="Arial"/>
              <a:ea typeface="Arial"/>
              <a:cs typeface="Arial"/>
              <a:sym typeface="Arial"/>
            </a:endParaRPr>
          </a:p>
          <a:p>
            <a:pPr indent="0" lvl="0" marL="0" rtl="0" algn="l">
              <a:lnSpc>
                <a:spcPct val="115000"/>
              </a:lnSpc>
              <a:spcBef>
                <a:spcPts val="0"/>
              </a:spcBef>
              <a:spcAft>
                <a:spcPts val="0"/>
              </a:spcAft>
              <a:buSzPct val="168831"/>
              <a:buNone/>
            </a:pPr>
            <a:r>
              <a:t/>
            </a:r>
            <a:endParaRPr sz="1100">
              <a:solidFill>
                <a:srgbClr val="222222"/>
              </a:solidFill>
              <a:latin typeface="Arial"/>
              <a:ea typeface="Arial"/>
              <a:cs typeface="Arial"/>
              <a:sym typeface="Arial"/>
            </a:endParaRPr>
          </a:p>
          <a:p>
            <a:pPr indent="0" lvl="0" marL="0" rtl="0" algn="l">
              <a:lnSpc>
                <a:spcPct val="115000"/>
              </a:lnSpc>
              <a:spcBef>
                <a:spcPts val="0"/>
              </a:spcBef>
              <a:spcAft>
                <a:spcPts val="0"/>
              </a:spcAft>
              <a:buSzPct val="168831"/>
              <a:buNone/>
            </a:pPr>
            <a:r>
              <a:t/>
            </a:r>
            <a:endParaRPr sz="1100">
              <a:solidFill>
                <a:srgbClr val="222222"/>
              </a:solidFill>
              <a:latin typeface="Arial"/>
              <a:ea typeface="Arial"/>
              <a:cs typeface="Arial"/>
              <a:sym typeface="Arial"/>
            </a:endParaRPr>
          </a:p>
          <a:p>
            <a:pPr indent="0" lvl="0" marL="0" rtl="0" algn="l">
              <a:lnSpc>
                <a:spcPct val="115000"/>
              </a:lnSpc>
              <a:spcBef>
                <a:spcPts val="0"/>
              </a:spcBef>
              <a:spcAft>
                <a:spcPts val="1200"/>
              </a:spcAft>
              <a:buSzPct val="142857"/>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References/Links</a:t>
            </a:r>
            <a:endParaRPr/>
          </a:p>
        </p:txBody>
      </p:sp>
      <p:sp>
        <p:nvSpPr>
          <p:cNvPr id="410" name="Google Shape;410;p23"/>
          <p:cNvSpPr txBox="1"/>
          <p:nvPr>
            <p:ph idx="1" type="body"/>
          </p:nvPr>
        </p:nvSpPr>
        <p:spPr>
          <a:xfrm>
            <a:off x="1159800" y="1332175"/>
            <a:ext cx="7984200" cy="4962900"/>
          </a:xfrm>
          <a:prstGeom prst="rect">
            <a:avLst/>
          </a:prstGeom>
          <a:noFill/>
          <a:ln>
            <a:noFill/>
          </a:ln>
        </p:spPr>
        <p:txBody>
          <a:bodyPr anchorCtr="0" anchor="t" bIns="91425" lIns="91425" spcFirstLastPara="1" rIns="91425" wrap="square" tIns="91425">
            <a:normAutofit fontScale="62500" lnSpcReduction="20000"/>
          </a:bodyPr>
          <a:lstStyle/>
          <a:p>
            <a:pPr indent="-312303" lvl="0" marL="457200" rtl="0" algn="l">
              <a:lnSpc>
                <a:spcPct val="150000"/>
              </a:lnSpc>
              <a:spcBef>
                <a:spcPts val="0"/>
              </a:spcBef>
              <a:spcAft>
                <a:spcPts val="0"/>
              </a:spcAft>
              <a:buSzPct val="100000"/>
              <a:buChar char="●"/>
            </a:pPr>
            <a:r>
              <a:rPr lang="en-GB" sz="2107" u="sng">
                <a:solidFill>
                  <a:schemeClr val="hlink"/>
                </a:solidFill>
                <a:hlinkClick r:id="rId3"/>
              </a:rPr>
              <a:t>https://www.babynames.co.uk/names/arham/</a:t>
            </a:r>
            <a:endParaRPr sz="2107"/>
          </a:p>
          <a:p>
            <a:pPr indent="-312303" lvl="0" marL="457200" rtl="0" algn="l">
              <a:lnSpc>
                <a:spcPct val="150000"/>
              </a:lnSpc>
              <a:spcBef>
                <a:spcPts val="0"/>
              </a:spcBef>
              <a:spcAft>
                <a:spcPts val="0"/>
              </a:spcAft>
              <a:buSzPct val="100000"/>
              <a:buChar char="●"/>
            </a:pPr>
            <a:r>
              <a:rPr lang="en-GB" sz="2107" u="sng">
                <a:solidFill>
                  <a:schemeClr val="hlink"/>
                </a:solidFill>
                <a:hlinkClick r:id="rId4"/>
              </a:rPr>
              <a:t>https://studysite.org/baby_names/what_is_the_meaning_of_abadi.htm</a:t>
            </a:r>
            <a:endParaRPr sz="2107"/>
          </a:p>
          <a:p>
            <a:pPr indent="-312303" lvl="0" marL="457200" rtl="0" algn="l">
              <a:lnSpc>
                <a:spcPct val="150000"/>
              </a:lnSpc>
              <a:spcBef>
                <a:spcPts val="0"/>
              </a:spcBef>
              <a:spcAft>
                <a:spcPts val="0"/>
              </a:spcAft>
              <a:buSzPct val="100000"/>
              <a:buChar char="●"/>
            </a:pPr>
            <a:r>
              <a:rPr lang="en-GB" sz="2107" u="sng">
                <a:solidFill>
                  <a:schemeClr val="hlink"/>
                </a:solidFill>
                <a:hlinkClick r:id="rId5"/>
              </a:rPr>
              <a:t>https://parenting.firstcry.com/articles/top-50-baby-girl-names-that-means-smart-intelligent-and-wise/</a:t>
            </a:r>
            <a:endParaRPr sz="2107"/>
          </a:p>
          <a:p>
            <a:pPr indent="-312303" lvl="0" marL="457200" rtl="0" algn="l">
              <a:lnSpc>
                <a:spcPct val="150000"/>
              </a:lnSpc>
              <a:spcBef>
                <a:spcPts val="0"/>
              </a:spcBef>
              <a:spcAft>
                <a:spcPts val="0"/>
              </a:spcAft>
              <a:buSzPct val="100000"/>
              <a:buChar char="●"/>
            </a:pPr>
            <a:r>
              <a:rPr lang="en-GB" sz="2107" u="sng">
                <a:solidFill>
                  <a:schemeClr val="hlink"/>
                </a:solidFill>
                <a:hlinkClick r:id="rId6"/>
              </a:rPr>
              <a:t>https://nameberry.com/babyname/miles/boy</a:t>
            </a:r>
            <a:endParaRPr sz="2107"/>
          </a:p>
          <a:p>
            <a:pPr indent="-312303" lvl="0" marL="457200" rtl="0" algn="l">
              <a:lnSpc>
                <a:spcPct val="150000"/>
              </a:lnSpc>
              <a:spcBef>
                <a:spcPts val="0"/>
              </a:spcBef>
              <a:spcAft>
                <a:spcPts val="0"/>
              </a:spcAft>
              <a:buSzPct val="100000"/>
              <a:buChar char="●"/>
            </a:pPr>
            <a:r>
              <a:rPr lang="en-GB" sz="2107" u="sng">
                <a:solidFill>
                  <a:schemeClr val="hlink"/>
                </a:solidFill>
                <a:hlinkClick r:id="rId7"/>
              </a:rPr>
              <a:t>https://www.sheknows.com/baby-names/name/ricard/#:~:text=In%20French%20Baby%20Names%20the,is%3A%20Powerful%3B%20strong%20ruler</a:t>
            </a:r>
            <a:r>
              <a:rPr lang="en-GB" sz="2107"/>
              <a:t>.</a:t>
            </a:r>
            <a:endParaRPr sz="2107"/>
          </a:p>
          <a:p>
            <a:pPr indent="-312303" lvl="0" marL="457200" rtl="0" algn="l">
              <a:lnSpc>
                <a:spcPct val="150000"/>
              </a:lnSpc>
              <a:spcBef>
                <a:spcPts val="0"/>
              </a:spcBef>
              <a:spcAft>
                <a:spcPts val="0"/>
              </a:spcAft>
              <a:buSzPct val="100000"/>
              <a:buChar char="●"/>
            </a:pPr>
            <a:r>
              <a:rPr lang="en-GB" sz="2107" u="sng">
                <a:solidFill>
                  <a:schemeClr val="hlink"/>
                </a:solidFill>
                <a:hlinkClick r:id="rId8"/>
              </a:rPr>
              <a:t>https://www.thebump.com/b/lucille-baby-name</a:t>
            </a:r>
            <a:endParaRPr sz="2107"/>
          </a:p>
          <a:p>
            <a:pPr indent="-312303" lvl="0" marL="457200" rtl="0" algn="l">
              <a:lnSpc>
                <a:spcPct val="150000"/>
              </a:lnSpc>
              <a:spcBef>
                <a:spcPts val="0"/>
              </a:spcBef>
              <a:spcAft>
                <a:spcPts val="0"/>
              </a:spcAft>
              <a:buSzPct val="100000"/>
              <a:buChar char="●"/>
            </a:pPr>
            <a:r>
              <a:rPr lang="en-GB" sz="2107" u="sng">
                <a:solidFill>
                  <a:schemeClr val="hlink"/>
                </a:solidFill>
                <a:hlinkClick r:id="rId9"/>
              </a:rPr>
              <a:t>https://nameberry.com/babyname/lulu</a:t>
            </a:r>
            <a:endParaRPr sz="2107"/>
          </a:p>
          <a:p>
            <a:pPr indent="-312303" lvl="0" marL="457200" rtl="0" algn="l">
              <a:lnSpc>
                <a:spcPct val="150000"/>
              </a:lnSpc>
              <a:spcBef>
                <a:spcPts val="0"/>
              </a:spcBef>
              <a:spcAft>
                <a:spcPts val="0"/>
              </a:spcAft>
              <a:buSzPct val="100000"/>
              <a:buChar char="●"/>
            </a:pPr>
            <a:r>
              <a:rPr lang="en-GB" sz="2107" u="sng">
                <a:solidFill>
                  <a:schemeClr val="hlink"/>
                </a:solidFill>
                <a:hlinkClick r:id="rId10"/>
              </a:rPr>
              <a:t>https://www.babynames.co.uk/names/arnie/#:~:text=Arnie%20is%20the%20diminutive%20of,revived%20in%20the%2019th%20century</a:t>
            </a:r>
            <a:r>
              <a:rPr lang="en-GB" sz="2107"/>
              <a:t>.</a:t>
            </a:r>
            <a:endParaRPr sz="2107"/>
          </a:p>
          <a:p>
            <a:pPr indent="-312303" lvl="0" marL="457200" rtl="0" algn="l">
              <a:lnSpc>
                <a:spcPct val="150000"/>
              </a:lnSpc>
              <a:spcBef>
                <a:spcPts val="0"/>
              </a:spcBef>
              <a:spcAft>
                <a:spcPts val="0"/>
              </a:spcAft>
              <a:buSzPct val="100000"/>
              <a:buChar char="●"/>
            </a:pPr>
            <a:r>
              <a:rPr lang="en-GB" sz="2107" u="sng">
                <a:solidFill>
                  <a:schemeClr val="hlink"/>
                </a:solidFill>
                <a:hlinkClick r:id="rId11"/>
              </a:rPr>
              <a:t>https://parenting.firstcry.com/articles/100-greek-last-names-or-surnames/</a:t>
            </a:r>
            <a:r>
              <a:rPr lang="en-GB" sz="2107"/>
              <a:t> </a:t>
            </a:r>
            <a:endParaRPr sz="2107"/>
          </a:p>
          <a:p>
            <a:pPr indent="-312303" lvl="0" marL="457200" rtl="0" algn="l">
              <a:lnSpc>
                <a:spcPct val="150000"/>
              </a:lnSpc>
              <a:spcBef>
                <a:spcPts val="0"/>
              </a:spcBef>
              <a:spcAft>
                <a:spcPts val="0"/>
              </a:spcAft>
              <a:buSzPct val="100000"/>
              <a:buChar char="●"/>
            </a:pPr>
            <a:r>
              <a:rPr lang="en-GB" sz="2107" u="sng">
                <a:solidFill>
                  <a:schemeClr val="hlink"/>
                </a:solidFill>
                <a:hlinkClick r:id="rId12"/>
              </a:rPr>
              <a:t>https://www.momjunction.com/articles/unique-energy-baby-names-for-girls-boys_00747277/</a:t>
            </a:r>
            <a:r>
              <a:rPr lang="en-GB" sz="2107"/>
              <a:t> </a:t>
            </a:r>
            <a:endParaRPr sz="2107"/>
          </a:p>
          <a:p>
            <a:pPr indent="0" lvl="0" marL="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0"/>
              </a:spcAft>
              <a:buSzPct val="159999"/>
              <a:buNone/>
            </a:pPr>
            <a:r>
              <a:t/>
            </a:r>
            <a:endParaRPr/>
          </a:p>
          <a:p>
            <a:pPr indent="0" lvl="0" marL="0" rtl="0" algn="l">
              <a:lnSpc>
                <a:spcPct val="115000"/>
              </a:lnSpc>
              <a:spcBef>
                <a:spcPts val="1200"/>
              </a:spcBef>
              <a:spcAft>
                <a:spcPts val="1200"/>
              </a:spcAft>
              <a:buSzPct val="159999"/>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References/Links</a:t>
            </a:r>
            <a:endParaRPr/>
          </a:p>
        </p:txBody>
      </p:sp>
      <p:sp>
        <p:nvSpPr>
          <p:cNvPr id="416" name="Google Shape;416;p2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GB" u="sng">
                <a:solidFill>
                  <a:schemeClr val="accent5"/>
                </a:solidFill>
                <a:hlinkClick r:id="rId3">
                  <a:extLst>
                    <a:ext uri="{A12FA001-AC4F-418D-AE19-62706E023703}">
                      <ahyp:hlinkClr val="tx"/>
                    </a:ext>
                  </a:extLst>
                </a:hlinkClick>
              </a:rPr>
              <a:t>https://www.merriam-webster.com/words-at-play/ancient-roman-words-today</a:t>
            </a:r>
            <a:endParaRPr/>
          </a:p>
          <a:p>
            <a:pPr indent="-311150" lvl="0" marL="457200" rtl="0" algn="l">
              <a:lnSpc>
                <a:spcPct val="150000"/>
              </a:lnSpc>
              <a:spcBef>
                <a:spcPts val="0"/>
              </a:spcBef>
              <a:spcAft>
                <a:spcPts val="0"/>
              </a:spcAft>
              <a:buSzPts val="1300"/>
              <a:buChar char="●"/>
            </a:pPr>
            <a:r>
              <a:rPr lang="en-GB" u="sng">
                <a:solidFill>
                  <a:schemeClr val="accent5"/>
                </a:solidFill>
                <a:hlinkClick r:id="rId4">
                  <a:extLst>
                    <a:ext uri="{A12FA001-AC4F-418D-AE19-62706E023703}">
                      <ahyp:hlinkClr val="tx"/>
                    </a:ext>
                  </a:extLst>
                </a:hlinkClick>
              </a:rPr>
              <a:t>https://translated-into.com/female</a:t>
            </a:r>
            <a:endParaRPr/>
          </a:p>
          <a:p>
            <a:pPr indent="-311150" lvl="0" marL="457200" rtl="0" algn="l">
              <a:lnSpc>
                <a:spcPct val="150000"/>
              </a:lnSpc>
              <a:spcBef>
                <a:spcPts val="0"/>
              </a:spcBef>
              <a:spcAft>
                <a:spcPts val="0"/>
              </a:spcAft>
              <a:buSzPts val="1300"/>
              <a:buChar char="●"/>
            </a:pPr>
            <a:r>
              <a:rPr lang="en-GB" u="sng">
                <a:solidFill>
                  <a:schemeClr val="accent5"/>
                </a:solidFill>
                <a:hlinkClick r:id="rId5">
                  <a:extLst>
                    <a:ext uri="{A12FA001-AC4F-418D-AE19-62706E023703}">
                      <ahyp:hlinkClr val="tx"/>
                    </a:ext>
                  </a:extLst>
                </a:hlinkClick>
              </a:rPr>
              <a:t>https://translated-into.com/strength</a:t>
            </a:r>
            <a:endParaRPr/>
          </a:p>
          <a:p>
            <a:pPr indent="-311150" lvl="0" marL="457200" rtl="0" algn="l">
              <a:lnSpc>
                <a:spcPct val="150000"/>
              </a:lnSpc>
              <a:spcBef>
                <a:spcPts val="0"/>
              </a:spcBef>
              <a:spcAft>
                <a:spcPts val="0"/>
              </a:spcAft>
              <a:buSzPts val="1300"/>
              <a:buChar char="●"/>
            </a:pPr>
            <a:r>
              <a:rPr lang="en-GB" u="sng">
                <a:solidFill>
                  <a:schemeClr val="hlink"/>
                </a:solidFill>
                <a:hlinkClick r:id="rId6"/>
              </a:rPr>
              <a:t>https://global.oup.com/us/companion.websites/9780195397703/student/glossaries/main/</a:t>
            </a:r>
            <a:r>
              <a:rPr lang="en-GB"/>
              <a:t> </a:t>
            </a:r>
            <a:endParaRPr/>
          </a:p>
          <a:p>
            <a:pPr indent="0" lvl="0" marL="457200" rtl="0" algn="l">
              <a:lnSpc>
                <a:spcPct val="115000"/>
              </a:lnSpc>
              <a:spcBef>
                <a:spcPts val="1200"/>
              </a:spcBef>
              <a:spcAft>
                <a:spcPts val="1200"/>
              </a:spcAft>
              <a:buSzPts val="13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Background and Traits of Leon</a:t>
            </a:r>
            <a:endParaRPr/>
          </a:p>
        </p:txBody>
      </p:sp>
      <p:sp>
        <p:nvSpPr>
          <p:cNvPr id="290" name="Google Shape;290;p3"/>
          <p:cNvSpPr txBox="1"/>
          <p:nvPr>
            <p:ph idx="1" type="body"/>
          </p:nvPr>
        </p:nvSpPr>
        <p:spPr>
          <a:xfrm>
            <a:off x="804325" y="1698175"/>
            <a:ext cx="7030500" cy="2541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39037"/>
              <a:buNone/>
            </a:pPr>
            <a:r>
              <a:t/>
            </a:r>
            <a:endParaRPr sz="1100">
              <a:solidFill>
                <a:srgbClr val="000000"/>
              </a:solidFill>
              <a:latin typeface="Arial"/>
              <a:ea typeface="Arial"/>
              <a:cs typeface="Arial"/>
              <a:sym typeface="Arial"/>
            </a:endParaRPr>
          </a:p>
          <a:p>
            <a:pPr indent="-293857" lvl="0" marL="914400" rtl="0" algn="l">
              <a:lnSpc>
                <a:spcPct val="115000"/>
              </a:lnSpc>
              <a:spcBef>
                <a:spcPts val="0"/>
              </a:spcBef>
              <a:spcAft>
                <a:spcPts val="0"/>
              </a:spcAft>
              <a:buClr>
                <a:srgbClr val="000000"/>
              </a:buClr>
              <a:buSzPct val="100000"/>
              <a:buChar char="●"/>
            </a:pPr>
            <a:r>
              <a:rPr lang="en-GB" sz="1208">
                <a:solidFill>
                  <a:srgbClr val="000000"/>
                </a:solidFill>
              </a:rPr>
              <a:t>Backstory: Dropped out of university while studying biology because of social struggles and wants to make a difference with his mission. In addition, Leon had a huge interest in sciences as a child, which made him a target for bullying and social isolation. He had doubts about making it to the science industry because of these emotional scars. However, when he looks back to a book named “Humanity Beyond” his grandmother used to read to him, where heroes save the world with aliens, it inspires him to do something similar. </a:t>
            </a:r>
            <a:endParaRPr sz="1208">
              <a:solidFill>
                <a:srgbClr val="000000"/>
              </a:solidFill>
            </a:endParaRPr>
          </a:p>
          <a:p>
            <a:pPr indent="0" lvl="0" marL="0" rtl="0" algn="l">
              <a:lnSpc>
                <a:spcPct val="115000"/>
              </a:lnSpc>
              <a:spcBef>
                <a:spcPts val="0"/>
              </a:spcBef>
              <a:spcAft>
                <a:spcPts val="0"/>
              </a:spcAft>
              <a:buSzPct val="126606"/>
              <a:buNone/>
            </a:pPr>
            <a:r>
              <a:t/>
            </a:r>
            <a:endParaRPr sz="1208">
              <a:solidFill>
                <a:srgbClr val="000000"/>
              </a:solidFill>
            </a:endParaRPr>
          </a:p>
          <a:p>
            <a:pPr indent="-293857" lvl="0" marL="914400" rtl="0" algn="l">
              <a:lnSpc>
                <a:spcPct val="115000"/>
              </a:lnSpc>
              <a:spcBef>
                <a:spcPts val="0"/>
              </a:spcBef>
              <a:spcAft>
                <a:spcPts val="0"/>
              </a:spcAft>
              <a:buClr>
                <a:srgbClr val="000000"/>
              </a:buClr>
              <a:buSzPct val="100000"/>
              <a:buChar char="●"/>
            </a:pPr>
            <a:r>
              <a:rPr lang="en-GB" sz="1208">
                <a:solidFill>
                  <a:srgbClr val="000000"/>
                </a:solidFill>
              </a:rPr>
              <a:t>Reason/drive: To help people understand the impacts of the antagonistic organization and</a:t>
            </a:r>
            <a:r>
              <a:rPr lang="en-GB" sz="1208">
                <a:solidFill>
                  <a:srgbClr val="000000"/>
                </a:solidFill>
                <a:extLst>
                  <a:ext uri="http://customooxmlschemas.google.com/">
                    <go:slidesCustomData xmlns:go="http://customooxmlschemas.google.com/" textRoundtripDataId="0"/>
                  </a:ext>
                </a:extLst>
              </a:rPr>
              <a:t> to</a:t>
            </a:r>
            <a:r>
              <a:rPr lang="en-GB" sz="1208">
                <a:solidFill>
                  <a:srgbClr val="000000"/>
                </a:solidFill>
              </a:rPr>
              <a:t> benefit the general public</a:t>
            </a:r>
            <a:r>
              <a:rPr lang="en-GB" sz="1208">
                <a:solidFill>
                  <a:srgbClr val="000000"/>
                </a:solidFill>
              </a:rPr>
              <a:t>. He and the other two main characters come up with the online group “</a:t>
            </a:r>
            <a:r>
              <a:rPr lang="en-GB" sz="1150">
                <a:solidFill>
                  <a:srgbClr val="1D1C1D"/>
                </a:solidFill>
                <a:highlight>
                  <a:srgbClr val="F8F8F8"/>
                </a:highlight>
              </a:rPr>
              <a:t>The Xilas Syndicate”.</a:t>
            </a:r>
            <a:endParaRPr sz="1208">
              <a:solidFill>
                <a:srgbClr val="000000"/>
              </a:solidFill>
            </a:endParaRPr>
          </a:p>
          <a:p>
            <a:pPr indent="0" lvl="0" marL="0" rtl="0" algn="l">
              <a:lnSpc>
                <a:spcPct val="115000"/>
              </a:lnSpc>
              <a:spcBef>
                <a:spcPts val="0"/>
              </a:spcBef>
              <a:spcAft>
                <a:spcPts val="0"/>
              </a:spcAft>
              <a:buSzPct val="126606"/>
              <a:buNone/>
            </a:pPr>
            <a:r>
              <a:t/>
            </a:r>
            <a:endParaRPr sz="1208">
              <a:solidFill>
                <a:srgbClr val="000000"/>
              </a:solidFill>
            </a:endParaRPr>
          </a:p>
          <a:p>
            <a:pPr indent="-293857" lvl="0" marL="914400" rtl="0" algn="l">
              <a:lnSpc>
                <a:spcPct val="115000"/>
              </a:lnSpc>
              <a:spcBef>
                <a:spcPts val="0"/>
              </a:spcBef>
              <a:spcAft>
                <a:spcPts val="0"/>
              </a:spcAft>
              <a:buClr>
                <a:srgbClr val="000000"/>
              </a:buClr>
              <a:buSzPct val="100000"/>
              <a:buChar char="●"/>
            </a:pPr>
            <a:r>
              <a:rPr lang="en-GB" sz="1208">
                <a:solidFill>
                  <a:srgbClr val="000000"/>
                </a:solidFill>
              </a:rPr>
              <a:t>Characteristics: Resilient, intelligent, motivated, can feel discouraged easily, relies heavily on team efforts, strongly dislikes feeling lonely, is mega-interested in biology and the environment</a:t>
            </a:r>
            <a:endParaRPr sz="1208">
              <a:solidFill>
                <a:srgbClr val="000000"/>
              </a:solidFill>
            </a:endParaRPr>
          </a:p>
          <a:p>
            <a:pPr indent="0" lvl="0" marL="0" rtl="0" algn="l">
              <a:lnSpc>
                <a:spcPct val="115000"/>
              </a:lnSpc>
              <a:spcBef>
                <a:spcPts val="0"/>
              </a:spcBef>
              <a:spcAft>
                <a:spcPts val="1200"/>
              </a:spcAft>
              <a:buSzPct val="108622"/>
              <a:buNone/>
            </a:pPr>
            <a:r>
              <a:t/>
            </a:r>
            <a:endParaRPr sz="1408"/>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Secondary Protagonist - Arham Abadi</a:t>
            </a:r>
            <a:endParaRPr/>
          </a:p>
        </p:txBody>
      </p:sp>
      <p:sp>
        <p:nvSpPr>
          <p:cNvPr id="296" name="Google Shape;296;p4"/>
          <p:cNvSpPr txBox="1"/>
          <p:nvPr>
            <p:ph idx="1" type="body"/>
          </p:nvPr>
        </p:nvSpPr>
        <p:spPr>
          <a:xfrm>
            <a:off x="1248600" y="1816500"/>
            <a:ext cx="7030500" cy="2541600"/>
          </a:xfrm>
          <a:prstGeom prst="rect">
            <a:avLst/>
          </a:prstGeom>
          <a:noFill/>
          <a:ln>
            <a:noFill/>
          </a:ln>
        </p:spPr>
        <p:txBody>
          <a:bodyPr anchorCtr="0" anchor="t" bIns="91425" lIns="91425" spcFirstLastPara="1" rIns="91425" wrap="square" tIns="91425">
            <a:noAutofit/>
          </a:bodyPr>
          <a:lstStyle/>
          <a:p>
            <a:pPr indent="-298450" lvl="0" marL="457200" rtl="0" algn="l">
              <a:lnSpc>
                <a:spcPct val="95000"/>
              </a:lnSpc>
              <a:spcBef>
                <a:spcPts val="0"/>
              </a:spcBef>
              <a:spcAft>
                <a:spcPts val="0"/>
              </a:spcAft>
              <a:buClr>
                <a:srgbClr val="000000"/>
              </a:buClr>
              <a:buSzPts val="1100"/>
              <a:buFont typeface="Arial"/>
              <a:buChar char="●"/>
            </a:pPr>
            <a:r>
              <a:rPr lang="en-GB" sz="1100">
                <a:solidFill>
                  <a:srgbClr val="222222"/>
                </a:solidFill>
              </a:rPr>
              <a:t>Name: Arham (Compassion, mercy) Abadi (Endless, eternal)</a:t>
            </a:r>
            <a:endParaRPr sz="1100">
              <a:solidFill>
                <a:srgbClr val="222222"/>
              </a:solidFill>
            </a:endParaRPr>
          </a:p>
          <a:p>
            <a:pPr indent="0" lvl="0" marL="457200" rtl="0" algn="l">
              <a:lnSpc>
                <a:spcPct val="95000"/>
              </a:lnSpc>
              <a:spcBef>
                <a:spcPts val="0"/>
              </a:spcBef>
              <a:spcAft>
                <a:spcPts val="0"/>
              </a:spcAft>
              <a:buSzPts val="1300"/>
              <a:buNone/>
            </a:pPr>
            <a:r>
              <a:t/>
            </a:r>
            <a:endParaRPr sz="1100">
              <a:solidFill>
                <a:srgbClr val="222222"/>
              </a:solidFill>
            </a:endParaRPr>
          </a:p>
          <a:p>
            <a:pPr indent="-298450" lvl="0" marL="457200" rtl="0" algn="l">
              <a:lnSpc>
                <a:spcPct val="95000"/>
              </a:lnSpc>
              <a:spcBef>
                <a:spcPts val="0"/>
              </a:spcBef>
              <a:spcAft>
                <a:spcPts val="0"/>
              </a:spcAft>
              <a:buClr>
                <a:srgbClr val="000000"/>
              </a:buClr>
              <a:buSzPts val="1100"/>
              <a:buChar char="●"/>
            </a:pPr>
            <a:r>
              <a:rPr lang="en-GB" sz="1100">
                <a:solidFill>
                  <a:srgbClr val="222222"/>
                </a:solidFill>
              </a:rPr>
              <a:t>Backstory: Arham has worked various chemist positions before meeting Leon through the science group. Despite his passion for chemistry, he has been clumsy in the past, which once led to a chemistry experiment accident that cost him his job and rapport from colleagues. Also, although he’s had mishaps, with help from his father, he firmly believes that one shouldn’t let the past get in the way of achieving things.</a:t>
            </a:r>
            <a:endParaRPr sz="1100">
              <a:solidFill>
                <a:srgbClr val="222222"/>
              </a:solidFill>
            </a:endParaRPr>
          </a:p>
          <a:p>
            <a:pPr indent="0" lvl="0" marL="457200" rtl="0" algn="l">
              <a:lnSpc>
                <a:spcPct val="95000"/>
              </a:lnSpc>
              <a:spcBef>
                <a:spcPts val="0"/>
              </a:spcBef>
              <a:spcAft>
                <a:spcPts val="0"/>
              </a:spcAft>
              <a:buSzPts val="1300"/>
              <a:buNone/>
            </a:pPr>
            <a:r>
              <a:t/>
            </a:r>
            <a:endParaRPr sz="1100">
              <a:solidFill>
                <a:srgbClr val="222222"/>
              </a:solidFill>
            </a:endParaRPr>
          </a:p>
          <a:p>
            <a:pPr indent="-298450" lvl="0" marL="457200" rtl="0" algn="l">
              <a:lnSpc>
                <a:spcPct val="95000"/>
              </a:lnSpc>
              <a:spcBef>
                <a:spcPts val="0"/>
              </a:spcBef>
              <a:spcAft>
                <a:spcPts val="0"/>
              </a:spcAft>
              <a:buClr>
                <a:srgbClr val="000000"/>
              </a:buClr>
              <a:buSzPts val="1100"/>
              <a:buChar char="●"/>
            </a:pPr>
            <a:r>
              <a:rPr lang="en-GB" sz="1100">
                <a:solidFill>
                  <a:srgbClr val="222222"/>
                </a:solidFill>
              </a:rPr>
              <a:t>Reason/drive: Arham is initially nervous about joining Leon in his mission despite Leon repeatedly convincing him to. He is open about his past experiment, but then remembers about what his father often says to him about not being stuck in the past.</a:t>
            </a:r>
            <a:endParaRPr sz="1100">
              <a:solidFill>
                <a:srgbClr val="222222"/>
              </a:solidFill>
            </a:endParaRPr>
          </a:p>
          <a:p>
            <a:pPr indent="0" lvl="0" marL="457200" rtl="0" algn="l">
              <a:lnSpc>
                <a:spcPct val="95000"/>
              </a:lnSpc>
              <a:spcBef>
                <a:spcPts val="0"/>
              </a:spcBef>
              <a:spcAft>
                <a:spcPts val="0"/>
              </a:spcAft>
              <a:buSzPts val="1300"/>
              <a:buNone/>
            </a:pPr>
            <a:r>
              <a:t/>
            </a:r>
            <a:endParaRPr sz="1100">
              <a:solidFill>
                <a:srgbClr val="222222"/>
              </a:solidFill>
            </a:endParaRPr>
          </a:p>
          <a:p>
            <a:pPr indent="-298450" lvl="0" marL="457200" rtl="0" algn="l">
              <a:lnSpc>
                <a:spcPct val="95000"/>
              </a:lnSpc>
              <a:spcBef>
                <a:spcPts val="0"/>
              </a:spcBef>
              <a:spcAft>
                <a:spcPts val="0"/>
              </a:spcAft>
              <a:buClr>
                <a:srgbClr val="000000"/>
              </a:buClr>
              <a:buSzPts val="1100"/>
              <a:buChar char="●"/>
            </a:pPr>
            <a:r>
              <a:rPr lang="en-GB" sz="1100">
                <a:solidFill>
                  <a:srgbClr val="222222"/>
                </a:solidFill>
              </a:rPr>
              <a:t>Characteristics: No-nonsense, genuine, compassionate, determined, clumsy, humble, at-times reluctant</a:t>
            </a:r>
            <a:endParaRPr sz="1100">
              <a:solidFill>
                <a:srgbClr val="222222"/>
              </a:solidFill>
            </a:endParaRPr>
          </a:p>
          <a:p>
            <a:pPr indent="0" lvl="0" marL="0" rtl="0" algn="l">
              <a:lnSpc>
                <a:spcPct val="95000"/>
              </a:lnSpc>
              <a:spcBef>
                <a:spcPts val="0"/>
              </a:spcBef>
              <a:spcAft>
                <a:spcPts val="1200"/>
              </a:spcAft>
              <a:buSzPts val="13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
          <p:cNvSpPr txBox="1"/>
          <p:nvPr>
            <p:ph type="title"/>
          </p:nvPr>
        </p:nvSpPr>
        <p:spPr>
          <a:xfrm>
            <a:off x="1185450" y="598575"/>
            <a:ext cx="74607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2820"/>
              <a:t>Secondary Protagonist- Prudence Barrett</a:t>
            </a:r>
            <a:endParaRPr sz="2820"/>
          </a:p>
        </p:txBody>
      </p:sp>
      <p:sp>
        <p:nvSpPr>
          <p:cNvPr id="302" name="Google Shape;302;p5"/>
          <p:cNvSpPr txBox="1"/>
          <p:nvPr>
            <p:ph idx="1" type="body"/>
          </p:nvPr>
        </p:nvSpPr>
        <p:spPr>
          <a:xfrm>
            <a:off x="899325" y="1554100"/>
            <a:ext cx="7494300" cy="3250200"/>
          </a:xfrm>
          <a:prstGeom prst="rect">
            <a:avLst/>
          </a:prstGeom>
          <a:noFill/>
          <a:ln>
            <a:noFill/>
          </a:ln>
        </p:spPr>
        <p:txBody>
          <a:bodyPr anchorCtr="0" anchor="t" bIns="91425" lIns="91425" spcFirstLastPara="1" rIns="91425" wrap="square" tIns="91425">
            <a:normAutofit lnSpcReduction="20000"/>
          </a:bodyPr>
          <a:lstStyle/>
          <a:p>
            <a:pPr indent="-299602" lvl="0" marL="457200" rtl="0" algn="l">
              <a:lnSpc>
                <a:spcPct val="115000"/>
              </a:lnSpc>
              <a:spcBef>
                <a:spcPts val="0"/>
              </a:spcBef>
              <a:spcAft>
                <a:spcPts val="0"/>
              </a:spcAft>
              <a:buClr>
                <a:srgbClr val="000000"/>
              </a:buClr>
              <a:buSzPts val="1118"/>
              <a:buFont typeface="Nunito"/>
              <a:buChar char="●"/>
            </a:pPr>
            <a:r>
              <a:rPr lang="en-GB" sz="1118">
                <a:solidFill>
                  <a:srgbClr val="222222"/>
                </a:solidFill>
                <a:highlight>
                  <a:srgbClr val="FFFFFF"/>
                </a:highlight>
              </a:rPr>
              <a:t>Name: Prudence (Clever) Barrett (Mighty like a bear)</a:t>
            </a:r>
            <a:endParaRPr sz="1118">
              <a:solidFill>
                <a:srgbClr val="222222"/>
              </a:solidFill>
              <a:highlight>
                <a:srgbClr val="FFFFFF"/>
              </a:highlight>
            </a:endParaRPr>
          </a:p>
          <a:p>
            <a:pPr indent="0" lvl="0" marL="457200" rtl="0" algn="l">
              <a:lnSpc>
                <a:spcPct val="138000"/>
              </a:lnSpc>
              <a:spcBef>
                <a:spcPts val="0"/>
              </a:spcBef>
              <a:spcAft>
                <a:spcPts val="0"/>
              </a:spcAft>
              <a:buSzPts val="1300"/>
              <a:buNone/>
            </a:pPr>
            <a:r>
              <a:rPr lang="en-GB" sz="1118">
                <a:solidFill>
                  <a:srgbClr val="000000"/>
                </a:solidFill>
                <a:highlight>
                  <a:srgbClr val="FFFFFF"/>
                </a:highlight>
              </a:rPr>
              <a:t> </a:t>
            </a:r>
            <a:endParaRPr sz="1118">
              <a:solidFill>
                <a:srgbClr val="000000"/>
              </a:solidFill>
              <a:highlight>
                <a:srgbClr val="FFFFFF"/>
              </a:highlight>
            </a:endParaRPr>
          </a:p>
          <a:p>
            <a:pPr indent="-299602" lvl="0" marL="457200" rtl="0" algn="l">
              <a:lnSpc>
                <a:spcPct val="115000"/>
              </a:lnSpc>
              <a:spcBef>
                <a:spcPts val="0"/>
              </a:spcBef>
              <a:spcAft>
                <a:spcPts val="0"/>
              </a:spcAft>
              <a:buClr>
                <a:srgbClr val="000000"/>
              </a:buClr>
              <a:buSzPts val="1118"/>
              <a:buFont typeface="Nunito"/>
              <a:buChar char="●"/>
            </a:pPr>
            <a:r>
              <a:rPr lang="en-GB" sz="1118">
                <a:solidFill>
                  <a:srgbClr val="222222"/>
                </a:solidFill>
                <a:highlight>
                  <a:srgbClr val="FFFFFF"/>
                </a:highlight>
              </a:rPr>
              <a:t>Backstory: Prudence was a straight-A student in all science-related courses throughout school and received some awards while in university. Her brothers and peers bullied her for her intelligence (Bonds with Leon super well for this part), mostly from jealousy on their parts, which partially explains her insecure side that may make her sometimes brag to others. Her passion for science and wanting to find a sense of belonging after alienating some peers with her attitude is what motivated her to join the group. She also likes people with big and creative ideas, which made her admire Leon’s mission in the first place. </a:t>
            </a:r>
            <a:endParaRPr sz="1118">
              <a:solidFill>
                <a:srgbClr val="222222"/>
              </a:solidFill>
              <a:highlight>
                <a:srgbClr val="FFFFFF"/>
              </a:highlight>
            </a:endParaRPr>
          </a:p>
          <a:p>
            <a:pPr indent="0" lvl="0" marL="457200" rtl="0" algn="l">
              <a:lnSpc>
                <a:spcPct val="138000"/>
              </a:lnSpc>
              <a:spcBef>
                <a:spcPts val="0"/>
              </a:spcBef>
              <a:spcAft>
                <a:spcPts val="0"/>
              </a:spcAft>
              <a:buSzPts val="1300"/>
              <a:buNone/>
            </a:pPr>
            <a:r>
              <a:rPr lang="en-GB" sz="1118">
                <a:solidFill>
                  <a:srgbClr val="000000"/>
                </a:solidFill>
                <a:highlight>
                  <a:srgbClr val="FFFFFF"/>
                </a:highlight>
              </a:rPr>
              <a:t> </a:t>
            </a:r>
            <a:endParaRPr sz="1118">
              <a:solidFill>
                <a:srgbClr val="000000"/>
              </a:solidFill>
              <a:highlight>
                <a:srgbClr val="FFFFFF"/>
              </a:highlight>
            </a:endParaRPr>
          </a:p>
          <a:p>
            <a:pPr indent="-299602" lvl="0" marL="457200" rtl="0" algn="l">
              <a:lnSpc>
                <a:spcPct val="115000"/>
              </a:lnSpc>
              <a:spcBef>
                <a:spcPts val="0"/>
              </a:spcBef>
              <a:spcAft>
                <a:spcPts val="0"/>
              </a:spcAft>
              <a:buClr>
                <a:srgbClr val="000000"/>
              </a:buClr>
              <a:buSzPts val="1118"/>
              <a:buFont typeface="Nunito"/>
              <a:buChar char="●"/>
            </a:pPr>
            <a:r>
              <a:rPr lang="en-GB" sz="1118">
                <a:solidFill>
                  <a:srgbClr val="222222"/>
                </a:solidFill>
                <a:highlight>
                  <a:srgbClr val="FFFFFF"/>
                </a:highlight>
              </a:rPr>
              <a:t>Reason/drive: Of the Xilas Syndicate trio, Prudence is the most sure about the mission, and will go on about her past accomplishments to convince the other two that this is indeed the route to go. At one point, she might go on about her best experiment, which may trigger Arham because it’s similar to the one he had the mishap with. Arham gets angry at her, but Leon will talk through it with him. </a:t>
            </a:r>
            <a:endParaRPr sz="1118">
              <a:solidFill>
                <a:srgbClr val="222222"/>
              </a:solidFill>
              <a:highlight>
                <a:srgbClr val="FFFFFF"/>
              </a:highlight>
            </a:endParaRPr>
          </a:p>
          <a:p>
            <a:pPr indent="0" lvl="0" marL="457200" rtl="0" algn="l">
              <a:lnSpc>
                <a:spcPct val="138000"/>
              </a:lnSpc>
              <a:spcBef>
                <a:spcPts val="0"/>
              </a:spcBef>
              <a:spcAft>
                <a:spcPts val="0"/>
              </a:spcAft>
              <a:buSzPts val="1300"/>
              <a:buNone/>
            </a:pPr>
            <a:r>
              <a:rPr lang="en-GB" sz="1118">
                <a:solidFill>
                  <a:srgbClr val="000000"/>
                </a:solidFill>
                <a:highlight>
                  <a:srgbClr val="FFFFFF"/>
                </a:highlight>
              </a:rPr>
              <a:t> </a:t>
            </a:r>
            <a:endParaRPr sz="1118">
              <a:solidFill>
                <a:srgbClr val="000000"/>
              </a:solidFill>
              <a:highlight>
                <a:srgbClr val="FFFFFF"/>
              </a:highlight>
            </a:endParaRPr>
          </a:p>
          <a:p>
            <a:pPr indent="-299602" lvl="0" marL="457200" rtl="0" algn="l">
              <a:lnSpc>
                <a:spcPct val="115000"/>
              </a:lnSpc>
              <a:spcBef>
                <a:spcPts val="0"/>
              </a:spcBef>
              <a:spcAft>
                <a:spcPts val="0"/>
              </a:spcAft>
              <a:buClr>
                <a:srgbClr val="000000"/>
              </a:buClr>
              <a:buSzPts val="1118"/>
              <a:buFont typeface="Nunito"/>
              <a:buChar char="●"/>
            </a:pPr>
            <a:r>
              <a:rPr lang="en-GB" sz="1118">
                <a:solidFill>
                  <a:srgbClr val="222222"/>
                </a:solidFill>
                <a:highlight>
                  <a:srgbClr val="FFFFFF"/>
                </a:highlight>
              </a:rPr>
              <a:t>Characteristics: Humorous, boastful at times, clever, helpful, truly does care about Leon and Arham despite an unpredictable nature, tends to be most outspoken to the antagonistic antics of the three</a:t>
            </a:r>
            <a:endParaRPr sz="1118">
              <a:solidFill>
                <a:srgbClr val="222222"/>
              </a:solidFill>
              <a:highlight>
                <a:srgbClr val="FFFFFF"/>
              </a:highlight>
            </a:endParaRPr>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Later Team Member - Monica Zabu</a:t>
            </a:r>
            <a:endParaRPr/>
          </a:p>
        </p:txBody>
      </p:sp>
      <p:sp>
        <p:nvSpPr>
          <p:cNvPr id="308" name="Google Shape;308;p6"/>
          <p:cNvSpPr txBox="1"/>
          <p:nvPr>
            <p:ph idx="1" type="body"/>
          </p:nvPr>
        </p:nvSpPr>
        <p:spPr>
          <a:xfrm>
            <a:off x="1303800" y="1526975"/>
            <a:ext cx="7030500" cy="3004800"/>
          </a:xfrm>
          <a:prstGeom prst="rect">
            <a:avLst/>
          </a:prstGeom>
          <a:noFill/>
          <a:ln>
            <a:noFill/>
          </a:ln>
        </p:spPr>
        <p:txBody>
          <a:bodyPr anchorCtr="0" anchor="t" bIns="91425" lIns="91425" spcFirstLastPara="1" rIns="91425" wrap="square" tIns="91425">
            <a:normAutofit fontScale="77500" lnSpcReduction="20000"/>
          </a:bodyPr>
          <a:lstStyle/>
          <a:p>
            <a:pPr indent="-301965" lvl="0" marL="457200" rtl="0" algn="l">
              <a:lnSpc>
                <a:spcPct val="115000"/>
              </a:lnSpc>
              <a:spcBef>
                <a:spcPts val="0"/>
              </a:spcBef>
              <a:spcAft>
                <a:spcPts val="0"/>
              </a:spcAft>
              <a:buClr>
                <a:srgbClr val="222222"/>
              </a:buClr>
              <a:buSzPct val="100000"/>
              <a:buChar char="●"/>
            </a:pPr>
            <a:r>
              <a:rPr lang="en-GB" sz="1489">
                <a:solidFill>
                  <a:srgbClr val="222222"/>
                </a:solidFill>
              </a:rPr>
              <a:t>Name: Monica Zabu (Gold in Nigerian) </a:t>
            </a:r>
            <a:endParaRPr sz="1489">
              <a:solidFill>
                <a:srgbClr val="222222"/>
              </a:solidFill>
            </a:endParaRPr>
          </a:p>
          <a:p>
            <a:pPr indent="0" lvl="0" marL="0" rtl="0" algn="l">
              <a:lnSpc>
                <a:spcPct val="115000"/>
              </a:lnSpc>
              <a:spcBef>
                <a:spcPts val="0"/>
              </a:spcBef>
              <a:spcAft>
                <a:spcPts val="0"/>
              </a:spcAft>
              <a:buSzPct val="112654"/>
              <a:buNone/>
            </a:pPr>
            <a:r>
              <a:t/>
            </a:r>
            <a:endParaRPr sz="1489">
              <a:solidFill>
                <a:srgbClr val="222222"/>
              </a:solidFill>
            </a:endParaRPr>
          </a:p>
          <a:p>
            <a:pPr indent="-301965" lvl="0" marL="457200" rtl="0" algn="l">
              <a:lnSpc>
                <a:spcPct val="115000"/>
              </a:lnSpc>
              <a:spcBef>
                <a:spcPts val="0"/>
              </a:spcBef>
              <a:spcAft>
                <a:spcPts val="0"/>
              </a:spcAft>
              <a:buClr>
                <a:srgbClr val="222222"/>
              </a:buClr>
              <a:buSzPct val="100000"/>
              <a:buChar char="●"/>
            </a:pPr>
            <a:r>
              <a:rPr lang="en-GB" sz="1489">
                <a:solidFill>
                  <a:srgbClr val="222222"/>
                </a:solidFill>
              </a:rPr>
              <a:t>Backstory: Monica was a former university student who was kicked out for spray painting Marx Communist’s Manifesto on the school’s front doors. Alone and depressed from her actions, as a genius internet hacker, Monica comes across Leon’s mission online and sees it as a good way to make social change. She contacts the Xilas Syndicate online and becomes the team’s tech member. She defends hacking bots and wants the team to take over-the-top actions. Her and Leon secretly crush on each other but this part of the story doesn’t develop until another sequel.</a:t>
            </a:r>
            <a:endParaRPr sz="1489">
              <a:solidFill>
                <a:srgbClr val="222222"/>
              </a:solidFill>
            </a:endParaRPr>
          </a:p>
          <a:p>
            <a:pPr indent="0" lvl="0" marL="0" rtl="0" algn="l">
              <a:lnSpc>
                <a:spcPct val="115000"/>
              </a:lnSpc>
              <a:spcBef>
                <a:spcPts val="0"/>
              </a:spcBef>
              <a:spcAft>
                <a:spcPts val="0"/>
              </a:spcAft>
              <a:buSzPct val="112654"/>
              <a:buNone/>
            </a:pPr>
            <a:r>
              <a:t/>
            </a:r>
            <a:endParaRPr sz="1489">
              <a:solidFill>
                <a:srgbClr val="222222"/>
              </a:solidFill>
            </a:endParaRPr>
          </a:p>
          <a:p>
            <a:pPr indent="-301965" lvl="0" marL="457200" rtl="0" algn="l">
              <a:lnSpc>
                <a:spcPct val="115000"/>
              </a:lnSpc>
              <a:spcBef>
                <a:spcPts val="0"/>
              </a:spcBef>
              <a:spcAft>
                <a:spcPts val="0"/>
              </a:spcAft>
              <a:buClr>
                <a:srgbClr val="222222"/>
              </a:buClr>
              <a:buSzPct val="100000"/>
              <a:buChar char="●"/>
            </a:pPr>
            <a:r>
              <a:rPr lang="en-GB" sz="1489">
                <a:solidFill>
                  <a:srgbClr val="222222"/>
                </a:solidFill>
              </a:rPr>
              <a:t>Reason/drive: Monica wants to make social change in the community and to have a significant part of something after being expelled from university.</a:t>
            </a:r>
            <a:endParaRPr sz="1489">
              <a:solidFill>
                <a:srgbClr val="222222"/>
              </a:solidFill>
            </a:endParaRPr>
          </a:p>
          <a:p>
            <a:pPr indent="0" lvl="0" marL="0" rtl="0" algn="l">
              <a:lnSpc>
                <a:spcPct val="115000"/>
              </a:lnSpc>
              <a:spcBef>
                <a:spcPts val="0"/>
              </a:spcBef>
              <a:spcAft>
                <a:spcPts val="0"/>
              </a:spcAft>
              <a:buSzPct val="112654"/>
              <a:buNone/>
            </a:pPr>
            <a:r>
              <a:t/>
            </a:r>
            <a:endParaRPr sz="1489">
              <a:solidFill>
                <a:srgbClr val="222222"/>
              </a:solidFill>
            </a:endParaRPr>
          </a:p>
          <a:p>
            <a:pPr indent="-301965" lvl="0" marL="457200" rtl="0" algn="l">
              <a:lnSpc>
                <a:spcPct val="115000"/>
              </a:lnSpc>
              <a:spcBef>
                <a:spcPts val="0"/>
              </a:spcBef>
              <a:spcAft>
                <a:spcPts val="0"/>
              </a:spcAft>
              <a:buClr>
                <a:srgbClr val="222222"/>
              </a:buClr>
              <a:buSzPct val="100000"/>
              <a:buChar char="●"/>
            </a:pPr>
            <a:r>
              <a:rPr lang="en-GB" sz="1489">
                <a:solidFill>
                  <a:srgbClr val="222222"/>
                </a:solidFill>
              </a:rPr>
              <a:t>Characteristics: Genius, mischievous (For spray painting Marx Communist’s Manifesto on doors), tech-savvy, determined, can be a jack-of-all-trades due to above-average motor coordination</a:t>
            </a:r>
            <a:endParaRPr sz="1489">
              <a:solidFill>
                <a:srgbClr val="222222"/>
              </a:solidFill>
            </a:endParaRPr>
          </a:p>
          <a:p>
            <a:pPr indent="0" lvl="0" marL="0" rtl="0" algn="l">
              <a:lnSpc>
                <a:spcPct val="115000"/>
              </a:lnSpc>
              <a:spcBef>
                <a:spcPts val="0"/>
              </a:spcBef>
              <a:spcAft>
                <a:spcPts val="0"/>
              </a:spcAft>
              <a:buSzPct val="152492"/>
              <a:buNone/>
            </a:pPr>
            <a:r>
              <a:t/>
            </a:r>
            <a:endParaRPr sz="1100">
              <a:solidFill>
                <a:srgbClr val="222222"/>
              </a:solidFill>
              <a:latin typeface="Arial"/>
              <a:ea typeface="Arial"/>
              <a:cs typeface="Arial"/>
              <a:sym typeface="Arial"/>
            </a:endParaRPr>
          </a:p>
          <a:p>
            <a:pPr indent="0" lvl="0" marL="0" rtl="0" algn="l">
              <a:lnSpc>
                <a:spcPct val="115000"/>
              </a:lnSpc>
              <a:spcBef>
                <a:spcPts val="0"/>
              </a:spcBef>
              <a:spcAft>
                <a:spcPts val="1200"/>
              </a:spcAft>
              <a:buSzPct val="129032"/>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Later Team Member - Lucille “Lulu” Choi</a:t>
            </a:r>
            <a:endParaRPr/>
          </a:p>
        </p:txBody>
      </p:sp>
      <p:sp>
        <p:nvSpPr>
          <p:cNvPr id="314" name="Google Shape;314;p7"/>
          <p:cNvSpPr txBox="1"/>
          <p:nvPr>
            <p:ph idx="1" type="body"/>
          </p:nvPr>
        </p:nvSpPr>
        <p:spPr>
          <a:xfrm>
            <a:off x="1303800" y="1366250"/>
            <a:ext cx="7030500" cy="3165300"/>
          </a:xfrm>
          <a:prstGeom prst="rect">
            <a:avLst/>
          </a:prstGeom>
          <a:noFill/>
          <a:ln>
            <a:noFill/>
          </a:ln>
        </p:spPr>
        <p:txBody>
          <a:bodyPr anchorCtr="0" anchor="t" bIns="91425" lIns="91425" spcFirstLastPara="1" rIns="91425" wrap="square" tIns="91425">
            <a:noAutofit/>
          </a:bodyPr>
          <a:lstStyle/>
          <a:p>
            <a:pPr indent="-294322" lvl="0" marL="457200" rtl="0" algn="l">
              <a:lnSpc>
                <a:spcPct val="95000"/>
              </a:lnSpc>
              <a:spcBef>
                <a:spcPts val="0"/>
              </a:spcBef>
              <a:spcAft>
                <a:spcPts val="0"/>
              </a:spcAft>
              <a:buClr>
                <a:srgbClr val="000000"/>
              </a:buClr>
              <a:buSzPts val="1035"/>
              <a:buChar char="●"/>
            </a:pPr>
            <a:r>
              <a:rPr lang="en-GB" sz="1035">
                <a:solidFill>
                  <a:srgbClr val="000000"/>
                </a:solidFill>
              </a:rPr>
              <a:t>Name: Lucille “Lulu for short” (Light) Choi  </a:t>
            </a:r>
            <a:endParaRPr sz="1035">
              <a:solidFill>
                <a:srgbClr val="000000"/>
              </a:solidFill>
            </a:endParaRPr>
          </a:p>
          <a:p>
            <a:pPr indent="0" lvl="0" marL="457200" rtl="0" algn="l">
              <a:lnSpc>
                <a:spcPct val="95000"/>
              </a:lnSpc>
              <a:spcBef>
                <a:spcPts val="0"/>
              </a:spcBef>
              <a:spcAft>
                <a:spcPts val="0"/>
              </a:spcAft>
              <a:buSzPts val="935"/>
              <a:buNone/>
            </a:pPr>
            <a:r>
              <a:t/>
            </a:r>
            <a:endParaRPr sz="1035">
              <a:solidFill>
                <a:srgbClr val="000000"/>
              </a:solidFill>
            </a:endParaRPr>
          </a:p>
          <a:p>
            <a:pPr indent="-294322" lvl="0" marL="457200" rtl="0" algn="l">
              <a:lnSpc>
                <a:spcPct val="95000"/>
              </a:lnSpc>
              <a:spcBef>
                <a:spcPts val="0"/>
              </a:spcBef>
              <a:spcAft>
                <a:spcPts val="0"/>
              </a:spcAft>
              <a:buClr>
                <a:srgbClr val="000000"/>
              </a:buClr>
              <a:buSzPts val="1035"/>
              <a:buChar char="●"/>
            </a:pPr>
            <a:r>
              <a:rPr lang="en-GB" sz="1035">
                <a:solidFill>
                  <a:srgbClr val="000000"/>
                </a:solidFill>
              </a:rPr>
              <a:t>Backstory: Like most people named Lulu, she absolutely loves singing and dancing. She intends to become a famous singer and dancer and doesn’t have much interest in sciences. However, as she is Monica’s neighbour and best friend, Monica tries to convince her to come along to help her with the mission. Initially reluctant, once Lulu sees it as an opportunity to change the world, she accepts Monica’s invitation. She pursues dancing once the story solution is reached, and a closing scene may have the other protagonists and allies watching her at a show.</a:t>
            </a:r>
            <a:endParaRPr sz="1035">
              <a:solidFill>
                <a:srgbClr val="000000"/>
              </a:solidFill>
            </a:endParaRPr>
          </a:p>
          <a:p>
            <a:pPr indent="0" lvl="0" marL="457200" rtl="0" algn="l">
              <a:lnSpc>
                <a:spcPct val="95000"/>
              </a:lnSpc>
              <a:spcBef>
                <a:spcPts val="0"/>
              </a:spcBef>
              <a:spcAft>
                <a:spcPts val="0"/>
              </a:spcAft>
              <a:buSzPts val="935"/>
              <a:buNone/>
            </a:pPr>
            <a:r>
              <a:t/>
            </a:r>
            <a:endParaRPr sz="1035">
              <a:solidFill>
                <a:srgbClr val="000000"/>
              </a:solidFill>
            </a:endParaRPr>
          </a:p>
          <a:p>
            <a:pPr indent="-294322" lvl="0" marL="457200" rtl="0" algn="l">
              <a:lnSpc>
                <a:spcPct val="95000"/>
              </a:lnSpc>
              <a:spcBef>
                <a:spcPts val="0"/>
              </a:spcBef>
              <a:spcAft>
                <a:spcPts val="0"/>
              </a:spcAft>
              <a:buClr>
                <a:srgbClr val="000000"/>
              </a:buClr>
              <a:buSzPts val="1035"/>
              <a:buChar char="●"/>
            </a:pPr>
            <a:r>
              <a:rPr lang="en-GB" sz="1035">
                <a:solidFill>
                  <a:srgbClr val="222222"/>
                </a:solidFill>
              </a:rPr>
              <a:t>She struggles with wanting to be famous as a hidden motivation compared to her more militant team members. Lulu can be more prone to potentially being the "mole" in the group?</a:t>
            </a:r>
            <a:endParaRPr sz="1035">
              <a:solidFill>
                <a:srgbClr val="222222"/>
              </a:solidFill>
            </a:endParaRPr>
          </a:p>
          <a:p>
            <a:pPr indent="0" lvl="0" marL="457200" rtl="0" algn="l">
              <a:lnSpc>
                <a:spcPct val="95000"/>
              </a:lnSpc>
              <a:spcBef>
                <a:spcPts val="0"/>
              </a:spcBef>
              <a:spcAft>
                <a:spcPts val="0"/>
              </a:spcAft>
              <a:buSzPts val="935"/>
              <a:buNone/>
            </a:pPr>
            <a:r>
              <a:t/>
            </a:r>
            <a:endParaRPr sz="1035">
              <a:solidFill>
                <a:srgbClr val="222222"/>
              </a:solidFill>
            </a:endParaRPr>
          </a:p>
          <a:p>
            <a:pPr indent="-294322" lvl="0" marL="457200" rtl="0" algn="l">
              <a:lnSpc>
                <a:spcPct val="130000"/>
              </a:lnSpc>
              <a:spcBef>
                <a:spcPts val="600"/>
              </a:spcBef>
              <a:spcAft>
                <a:spcPts val="0"/>
              </a:spcAft>
              <a:buClr>
                <a:srgbClr val="000000"/>
              </a:buClr>
              <a:buSzPts val="1035"/>
              <a:buChar char="●"/>
            </a:pPr>
            <a:r>
              <a:rPr lang="en-GB" sz="1035">
                <a:solidFill>
                  <a:srgbClr val="222222"/>
                </a:solidFill>
              </a:rPr>
              <a:t>She's identified as a potential insider Rodrigo can use with promises of fame as a singer using his connections.</a:t>
            </a:r>
            <a:endParaRPr sz="1035">
              <a:solidFill>
                <a:srgbClr val="222222"/>
              </a:solidFill>
            </a:endParaRPr>
          </a:p>
          <a:p>
            <a:pPr indent="0" lvl="0" marL="457200" rtl="0" algn="l">
              <a:lnSpc>
                <a:spcPct val="130000"/>
              </a:lnSpc>
              <a:spcBef>
                <a:spcPts val="600"/>
              </a:spcBef>
              <a:spcAft>
                <a:spcPts val="0"/>
              </a:spcAft>
              <a:buSzPts val="1300"/>
              <a:buNone/>
            </a:pPr>
            <a:r>
              <a:t/>
            </a:r>
            <a:endParaRPr sz="1035">
              <a:solidFill>
                <a:srgbClr val="222222"/>
              </a:solidFill>
            </a:endParaRPr>
          </a:p>
          <a:p>
            <a:pPr indent="-294322" lvl="0" marL="457200" rtl="0" algn="l">
              <a:lnSpc>
                <a:spcPct val="95000"/>
              </a:lnSpc>
              <a:spcBef>
                <a:spcPts val="0"/>
              </a:spcBef>
              <a:spcAft>
                <a:spcPts val="0"/>
              </a:spcAft>
              <a:buClr>
                <a:srgbClr val="000000"/>
              </a:buClr>
              <a:buSzPts val="1035"/>
              <a:buChar char="●"/>
            </a:pPr>
            <a:r>
              <a:rPr lang="en-GB" sz="1035">
                <a:solidFill>
                  <a:srgbClr val="000000"/>
                </a:solidFill>
              </a:rPr>
              <a:t>Reason/drive: To make a difference and change the world with something she is not familiar with.</a:t>
            </a:r>
            <a:endParaRPr sz="1035">
              <a:solidFill>
                <a:srgbClr val="000000"/>
              </a:solidFill>
            </a:endParaRPr>
          </a:p>
          <a:p>
            <a:pPr indent="0" lvl="0" marL="457200" rtl="0" algn="l">
              <a:lnSpc>
                <a:spcPct val="95000"/>
              </a:lnSpc>
              <a:spcBef>
                <a:spcPts val="0"/>
              </a:spcBef>
              <a:spcAft>
                <a:spcPts val="0"/>
              </a:spcAft>
              <a:buSzPts val="935"/>
              <a:buNone/>
            </a:pPr>
            <a:r>
              <a:t/>
            </a:r>
            <a:endParaRPr sz="1035">
              <a:solidFill>
                <a:srgbClr val="000000"/>
              </a:solidFill>
            </a:endParaRPr>
          </a:p>
          <a:p>
            <a:pPr indent="-294322" lvl="0" marL="457200" rtl="0" algn="l">
              <a:lnSpc>
                <a:spcPct val="95000"/>
              </a:lnSpc>
              <a:spcBef>
                <a:spcPts val="0"/>
              </a:spcBef>
              <a:spcAft>
                <a:spcPts val="0"/>
              </a:spcAft>
              <a:buClr>
                <a:srgbClr val="000000"/>
              </a:buClr>
              <a:buSzPts val="1035"/>
              <a:buChar char="●"/>
            </a:pPr>
            <a:r>
              <a:rPr lang="en-GB" sz="1035">
                <a:solidFill>
                  <a:srgbClr val="000000"/>
                </a:solidFill>
              </a:rPr>
              <a:t>Characteristics: Loves singing and dancing, creative, shy, reluctant, supportive, wants to make a difference, organized</a:t>
            </a:r>
            <a:endParaRPr sz="120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Later Team Member - Miles Ricard</a:t>
            </a:r>
            <a:endParaRPr/>
          </a:p>
        </p:txBody>
      </p:sp>
      <p:sp>
        <p:nvSpPr>
          <p:cNvPr id="320" name="Google Shape;320;p8"/>
          <p:cNvSpPr txBox="1"/>
          <p:nvPr>
            <p:ph idx="1" type="body"/>
          </p:nvPr>
        </p:nvSpPr>
        <p:spPr>
          <a:xfrm>
            <a:off x="1107300" y="1711850"/>
            <a:ext cx="7423500" cy="2658600"/>
          </a:xfrm>
          <a:prstGeom prst="rect">
            <a:avLst/>
          </a:prstGeom>
          <a:noFill/>
          <a:ln>
            <a:noFill/>
          </a:ln>
        </p:spPr>
        <p:txBody>
          <a:bodyPr anchorCtr="0" anchor="t" bIns="91425" lIns="91425" spcFirstLastPara="1" rIns="91425" wrap="square" tIns="91425">
            <a:normAutofit/>
          </a:bodyPr>
          <a:lstStyle/>
          <a:p>
            <a:pPr indent="-298450" lvl="0" marL="457200" rtl="0" algn="l">
              <a:lnSpc>
                <a:spcPct val="115000"/>
              </a:lnSpc>
              <a:spcBef>
                <a:spcPts val="0"/>
              </a:spcBef>
              <a:spcAft>
                <a:spcPts val="0"/>
              </a:spcAft>
              <a:buClr>
                <a:srgbClr val="000000"/>
              </a:buClr>
              <a:buSzPts val="1100"/>
              <a:buFont typeface="Arial"/>
              <a:buChar char="●"/>
            </a:pPr>
            <a:r>
              <a:rPr lang="en-GB" sz="1100"/>
              <a:t>Name: Miles (Soldier or merciful) Ricard (Powerful strong)</a:t>
            </a:r>
            <a:endParaRPr sz="1100"/>
          </a:p>
          <a:p>
            <a:pPr indent="0" lvl="0" marL="0" rtl="0" algn="l">
              <a:lnSpc>
                <a:spcPct val="115000"/>
              </a:lnSpc>
              <a:spcBef>
                <a:spcPts val="0"/>
              </a:spcBef>
              <a:spcAft>
                <a:spcPts val="0"/>
              </a:spcAft>
              <a:buSzPts val="1300"/>
              <a:buNone/>
            </a:pPr>
            <a:r>
              <a:t/>
            </a:r>
            <a:endParaRPr sz="1100"/>
          </a:p>
          <a:p>
            <a:pPr indent="-298450" lvl="0" marL="457200" rtl="0" algn="l">
              <a:lnSpc>
                <a:spcPct val="115000"/>
              </a:lnSpc>
              <a:spcBef>
                <a:spcPts val="0"/>
              </a:spcBef>
              <a:spcAft>
                <a:spcPts val="0"/>
              </a:spcAft>
              <a:buClr>
                <a:srgbClr val="000000"/>
              </a:buClr>
              <a:buSzPts val="1100"/>
              <a:buFont typeface="Arial"/>
              <a:buChar char="●"/>
            </a:pPr>
            <a:r>
              <a:rPr lang="en-GB" sz="1100"/>
              <a:t>Backstory: Miles is a college journalism graduate who just recently interned at an organization and is looking for a job. </a:t>
            </a:r>
            <a:endParaRPr sz="1100"/>
          </a:p>
          <a:p>
            <a:pPr indent="0" lvl="0" marL="0" rtl="0" algn="l">
              <a:lnSpc>
                <a:spcPct val="115000"/>
              </a:lnSpc>
              <a:spcBef>
                <a:spcPts val="0"/>
              </a:spcBef>
              <a:spcAft>
                <a:spcPts val="0"/>
              </a:spcAft>
              <a:buSzPts val="1300"/>
              <a:buNone/>
            </a:pPr>
            <a:r>
              <a:t/>
            </a:r>
            <a:endParaRPr sz="1100"/>
          </a:p>
          <a:p>
            <a:pPr indent="-298450" lvl="0" marL="457200" rtl="0" algn="l">
              <a:lnSpc>
                <a:spcPct val="115000"/>
              </a:lnSpc>
              <a:spcBef>
                <a:spcPts val="0"/>
              </a:spcBef>
              <a:spcAft>
                <a:spcPts val="0"/>
              </a:spcAft>
              <a:buClr>
                <a:srgbClr val="000000"/>
              </a:buClr>
              <a:buSzPts val="1100"/>
              <a:buFont typeface="Arial"/>
              <a:buChar char="●"/>
            </a:pPr>
            <a:r>
              <a:rPr lang="en-GB" sz="1100"/>
              <a:t>Reason/drive: Miles, like Monica, reads about Leon’s mission and sees it as a good opportunity to help him enhance his networking and reporting skills. He was also previously interested in science in his younger years before he decided to make English more his career path.</a:t>
            </a:r>
            <a:endParaRPr sz="1100"/>
          </a:p>
          <a:p>
            <a:pPr indent="0" lvl="0" marL="0" rtl="0" algn="l">
              <a:lnSpc>
                <a:spcPct val="115000"/>
              </a:lnSpc>
              <a:spcBef>
                <a:spcPts val="0"/>
              </a:spcBef>
              <a:spcAft>
                <a:spcPts val="0"/>
              </a:spcAft>
              <a:buSzPts val="1300"/>
              <a:buNone/>
            </a:pPr>
            <a:r>
              <a:t/>
            </a:r>
            <a:endParaRPr sz="1100"/>
          </a:p>
          <a:p>
            <a:pPr indent="-298450" lvl="0" marL="457200" rtl="0" algn="l">
              <a:lnSpc>
                <a:spcPct val="115000"/>
              </a:lnSpc>
              <a:spcBef>
                <a:spcPts val="0"/>
              </a:spcBef>
              <a:spcAft>
                <a:spcPts val="0"/>
              </a:spcAft>
              <a:buClr>
                <a:srgbClr val="000000"/>
              </a:buClr>
              <a:buSzPts val="1100"/>
              <a:buFont typeface="Arial"/>
              <a:buChar char="●"/>
            </a:pPr>
            <a:r>
              <a:rPr lang="en-GB" sz="1100"/>
              <a:t>Characteristics: Creative, loves stories and poetry, powerful, modest, forgiving, open-minded, supportive, personable</a:t>
            </a:r>
            <a:endParaRPr sz="1100"/>
          </a:p>
          <a:p>
            <a:pPr indent="0" lvl="0" marL="0" rtl="0" algn="l">
              <a:lnSpc>
                <a:spcPct val="115000"/>
              </a:lnSpc>
              <a:spcBef>
                <a:spcPts val="0"/>
              </a:spcBef>
              <a:spcAft>
                <a:spcPts val="1200"/>
              </a:spcAft>
              <a:buSzPts val="13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GB"/>
              <a:t>Main Antagonist- Rodrigo Sonhe</a:t>
            </a:r>
            <a:endParaRPr/>
          </a:p>
        </p:txBody>
      </p:sp>
      <p:sp>
        <p:nvSpPr>
          <p:cNvPr id="326" name="Google Shape;326;p9"/>
          <p:cNvSpPr txBox="1"/>
          <p:nvPr>
            <p:ph idx="1" type="body"/>
          </p:nvPr>
        </p:nvSpPr>
        <p:spPr>
          <a:xfrm>
            <a:off x="547200" y="1546225"/>
            <a:ext cx="8543700" cy="3518700"/>
          </a:xfrm>
          <a:prstGeom prst="rect">
            <a:avLst/>
          </a:prstGeom>
          <a:noFill/>
          <a:ln>
            <a:noFill/>
          </a:ln>
        </p:spPr>
        <p:txBody>
          <a:bodyPr anchorCtr="0" anchor="t" bIns="91425" lIns="91425" spcFirstLastPara="1" rIns="91425" wrap="square" tIns="91425">
            <a:normAutofit fontScale="85000" lnSpcReduction="20000"/>
          </a:bodyPr>
          <a:lstStyle/>
          <a:p>
            <a:pPr indent="-296608" lvl="0" marL="457200" rtl="0" algn="l">
              <a:lnSpc>
                <a:spcPct val="115000"/>
              </a:lnSpc>
              <a:spcBef>
                <a:spcPts val="0"/>
              </a:spcBef>
              <a:spcAft>
                <a:spcPts val="0"/>
              </a:spcAft>
              <a:buClr>
                <a:srgbClr val="000000"/>
              </a:buClr>
              <a:buSzPct val="86301"/>
              <a:buFont typeface="Arial"/>
              <a:buChar char="●"/>
            </a:pPr>
            <a:r>
              <a:rPr lang="en-GB" sz="1460"/>
              <a:t>Antagonist - Rodrigo Sonhe (Rodrigo means ruler and Sonhe means dream in portuguese). This name combines his status as someone from wealth and his obsession with ruling over sleep aka the drug of this world). He is not a god but is the son of a high up executive at the villainous organization (Tony Sonhe), Sonhe INC. </a:t>
            </a:r>
            <a:endParaRPr sz="1460"/>
          </a:p>
          <a:p>
            <a:pPr indent="0" lvl="0" marL="0" rtl="0" algn="l">
              <a:lnSpc>
                <a:spcPct val="115000"/>
              </a:lnSpc>
              <a:spcBef>
                <a:spcPts val="0"/>
              </a:spcBef>
              <a:spcAft>
                <a:spcPts val="0"/>
              </a:spcAft>
              <a:buSzPct val="104754"/>
              <a:buNone/>
            </a:pPr>
            <a:r>
              <a:t/>
            </a:r>
            <a:endParaRPr sz="1460"/>
          </a:p>
          <a:p>
            <a:pPr indent="-296608" lvl="0" marL="457200" rtl="0" algn="l">
              <a:lnSpc>
                <a:spcPct val="115000"/>
              </a:lnSpc>
              <a:spcBef>
                <a:spcPts val="0"/>
              </a:spcBef>
              <a:spcAft>
                <a:spcPts val="0"/>
              </a:spcAft>
              <a:buClr>
                <a:srgbClr val="000000"/>
              </a:buClr>
              <a:buSzPct val="86301"/>
              <a:buFont typeface="Arial"/>
              <a:buChar char="●"/>
            </a:pPr>
            <a:r>
              <a:rPr lang="en-GB" sz="1460"/>
              <a:t>Rodrigo was always the star child compared to his two siblings (Antonio III and Jane). He grew up in a life of privilege with endless amount of money thrown at every problem he had. His parents were never around and he spent most of his time tormenting staff around his home showcasing a psychopathic pleasure in this even at a young age. As he grew older he came to respect his father’s dedication to his work and vows to do the same. </a:t>
            </a:r>
            <a:endParaRPr sz="1460"/>
          </a:p>
          <a:p>
            <a:pPr indent="0" lvl="0" marL="457200" rtl="0" algn="l">
              <a:lnSpc>
                <a:spcPct val="115000"/>
              </a:lnSpc>
              <a:spcBef>
                <a:spcPts val="0"/>
              </a:spcBef>
              <a:spcAft>
                <a:spcPts val="0"/>
              </a:spcAft>
              <a:buSzPct val="104754"/>
              <a:buNone/>
            </a:pPr>
            <a:r>
              <a:t/>
            </a:r>
            <a:endParaRPr sz="1460"/>
          </a:p>
          <a:p>
            <a:pPr indent="-296608" lvl="0" marL="457200" rtl="0" algn="l">
              <a:lnSpc>
                <a:spcPct val="115000"/>
              </a:lnSpc>
              <a:spcBef>
                <a:spcPts val="0"/>
              </a:spcBef>
              <a:spcAft>
                <a:spcPts val="0"/>
              </a:spcAft>
              <a:buClr>
                <a:srgbClr val="000000"/>
              </a:buClr>
              <a:buSzPct val="86301"/>
              <a:buFont typeface="Arial"/>
              <a:buChar char="●"/>
            </a:pPr>
            <a:r>
              <a:rPr lang="en-GB" sz="1460"/>
              <a:t>He is closest with his little sister who he views as the only person who understands his ambitions. He views the suffering of the masses as nothing more than dirt to step around to gain their goals of enriching himself and keeping his generational wealth intact. Ambitious, cerebral and cunning, he will serve as the foil to the main character’s earthly ambitions. He works as the head of PR for the organization similar to how Morpheus delivered the messages of the gods. Rodrigo comes to know of the Xilas Syndicate when they begin to gain popularity among the masses, he sees him as a threat and swears to stop him from reaching his goals.</a:t>
            </a:r>
            <a:endParaRPr sz="1460"/>
          </a:p>
          <a:p>
            <a:pPr indent="0" lvl="0" marL="0" rtl="0" algn="l">
              <a:lnSpc>
                <a:spcPct val="115000"/>
              </a:lnSpc>
              <a:spcBef>
                <a:spcPts val="0"/>
              </a:spcBef>
              <a:spcAft>
                <a:spcPts val="0"/>
              </a:spcAft>
              <a:buSzPct val="104754"/>
              <a:buNone/>
            </a:pPr>
            <a:r>
              <a:t/>
            </a:r>
            <a:endParaRPr sz="1460"/>
          </a:p>
          <a:p>
            <a:pPr indent="0" lvl="0" marL="0" rtl="0" algn="l">
              <a:lnSpc>
                <a:spcPct val="115000"/>
              </a:lnSpc>
              <a:spcBef>
                <a:spcPts val="0"/>
              </a:spcBef>
              <a:spcAft>
                <a:spcPts val="1200"/>
              </a:spcAft>
              <a:buSzPct val="117647"/>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D6936C3124EA4782E0B6522F2B3CDF" ma:contentTypeVersion="15" ma:contentTypeDescription="Create a new document." ma:contentTypeScope="" ma:versionID="40f2d08b565cfb11e1390f72bcab060b">
  <xsd:schema xmlns:xsd="http://www.w3.org/2001/XMLSchema" xmlns:xs="http://www.w3.org/2001/XMLSchema" xmlns:p="http://schemas.microsoft.com/office/2006/metadata/properties" xmlns:ns2="c425ada6-8810-416d-9013-dcf013a31722" xmlns:ns3="5b95a7cb-e22b-4e4c-880d-022d72d11752" targetNamespace="http://schemas.microsoft.com/office/2006/metadata/properties" ma:root="true" ma:fieldsID="d883116a533465c0a1a9879f96e02338" ns2:_="" ns3:_="">
    <xsd:import namespace="c425ada6-8810-416d-9013-dcf013a31722"/>
    <xsd:import namespace="5b95a7cb-e22b-4e4c-880d-022d72d1175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MediaServiceOCR" minOccurs="0"/>
                <xsd:element ref="ns2:MediaServiceLocation"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25ada6-8810-416d-9013-dcf013a31722"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b18e087a-53db-4cd3-bc09-e3595ca5546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95a7cb-e22b-4e4c-880d-022d72d1175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b889f40-7801-4fba-ad07-ab6726eda59c}" ma:internalName="TaxCatchAll" ma:showField="CatchAllData" ma:web="5b95a7cb-e22b-4e4c-880d-022d72d11752">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425ada6-8810-416d-9013-dcf013a31722">
      <Terms xmlns="http://schemas.microsoft.com/office/infopath/2007/PartnerControls"/>
    </lcf76f155ced4ddcb4097134ff3c332f>
    <TaxCatchAll xmlns="5b95a7cb-e22b-4e4c-880d-022d72d11752" xsi:nil="true"/>
    <MediaLengthInSeconds xmlns="c425ada6-8810-416d-9013-dcf013a31722" xsi:nil="true"/>
  </documentManagement>
</p:properties>
</file>

<file path=customXml/itemProps1.xml><?xml version="1.0" encoding="utf-8"?>
<ds:datastoreItem xmlns:ds="http://schemas.openxmlformats.org/officeDocument/2006/customXml" ds:itemID="{A5206AA0-6EF5-44F3-9861-39C869ADFD38}"/>
</file>

<file path=customXml/itemProps2.xml><?xml version="1.0" encoding="utf-8"?>
<ds:datastoreItem xmlns:ds="http://schemas.openxmlformats.org/officeDocument/2006/customXml" ds:itemID="{DB9AC931-91AB-4BA6-B909-49884387F205}"/>
</file>

<file path=customXml/itemProps3.xml><?xml version="1.0" encoding="utf-8"?>
<ds:datastoreItem xmlns:ds="http://schemas.openxmlformats.org/officeDocument/2006/customXml" ds:itemID="{BB2022EF-1DA4-4CA5-8AEC-EA86CF617883}"/>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0x010100E5D6936C3124EA4782E0B6522F2B3CDF</vt:lpwstr>
  </property>
  <property fmtid="{D5CDD505-2E9C-101B-9397-08002B2CF9AE}" pid="3" name="Order">
    <vt:r8>200</vt:r8>
  </property>
  <property fmtid="{D5CDD505-2E9C-101B-9397-08002B2CF9AE}" pid="4" name="_ExtendedDescription">
    <vt:lpwstr/>
  </property>
  <property fmtid="{D5CDD505-2E9C-101B-9397-08002B2CF9AE}" pid="5" name="TriggerFlowInfo">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ies>
</file>