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4"/>
  </p:sldMasterIdLst>
  <p:notesMasterIdLst>
    <p:notesMasterId r:id="rId22"/>
  </p:notesMasterIdLst>
  <p:sldIdLst>
    <p:sldId id="256" r:id="rId5"/>
    <p:sldId id="257" r:id="rId6"/>
    <p:sldId id="258" r:id="rId7"/>
    <p:sldId id="260" r:id="rId8"/>
    <p:sldId id="259" r:id="rId9"/>
    <p:sldId id="262" r:id="rId10"/>
    <p:sldId id="261" r:id="rId11"/>
    <p:sldId id="272" r:id="rId12"/>
    <p:sldId id="263" r:id="rId13"/>
    <p:sldId id="265" r:id="rId14"/>
    <p:sldId id="273" r:id="rId15"/>
    <p:sldId id="276" r:id="rId16"/>
    <p:sldId id="274" r:id="rId17"/>
    <p:sldId id="277" r:id="rId18"/>
    <p:sldId id="278" r:id="rId19"/>
    <p:sldId id="268" r:id="rId20"/>
    <p:sldId id="270" r:id="rId21"/>
  </p:sldIdLst>
  <p:sldSz cx="9144000" cy="5143500" type="screen16x9"/>
  <p:notesSz cx="6858000" cy="9144000"/>
  <p:embeddedFontLs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Montserrat Medium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keem Gardn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/>
    <p:restoredTop sz="94795"/>
  </p:normalViewPr>
  <p:slideViewPr>
    <p:cSldViewPr snapToGrid="0">
      <p:cViewPr varScale="1">
        <p:scale>
          <a:sx n="160" d="100"/>
          <a:sy n="160" d="100"/>
        </p:scale>
        <p:origin x="75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7-14T01:00:15.740" idx="1">
    <p:pos x="6000" y="0"/>
    <p:text>@jordan@canurta.com can we add a page after this one with an image of the male transformed and female transformed and Allude to next part of the story. Will be good for me to have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a5d7dcf6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a5d7dcf6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Name: Go Deeper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E3A6F8AE-8309-822A-C058-9361FF514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a2f06f13d_0_157:notes">
            <a:extLst>
              <a:ext uri="{FF2B5EF4-FFF2-40B4-BE49-F238E27FC236}">
                <a16:creationId xmlns:a16="http://schemas.microsoft.com/office/drawing/2014/main" id="{F45BA6B5-D339-E3ED-EFF6-4F932C9785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a2f06f13d_0_157:notes">
            <a:extLst>
              <a:ext uri="{FF2B5EF4-FFF2-40B4-BE49-F238E27FC236}">
                <a16:creationId xmlns:a16="http://schemas.microsoft.com/office/drawing/2014/main" id="{98DC24A7-14F1-2AE0-F445-F18DB047E4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External Link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Description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5763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01D8EFB4-FCC6-8ADA-CFDC-B9671396F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a5d7dcf6d_0_39:notes">
            <a:extLst>
              <a:ext uri="{FF2B5EF4-FFF2-40B4-BE49-F238E27FC236}">
                <a16:creationId xmlns:a16="http://schemas.microsoft.com/office/drawing/2014/main" id="{79D1BCD9-88E8-2E5C-523D-5FE3DB92CC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a5d7dcf6d_0_39:notes">
            <a:extLst>
              <a:ext uri="{FF2B5EF4-FFF2-40B4-BE49-F238E27FC236}">
                <a16:creationId xmlns:a16="http://schemas.microsoft.com/office/drawing/2014/main" id="{C631040E-60D1-06FD-5E8E-1D042214BC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Name: Go Deeper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15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D63D6EA6-AEBD-3405-1FF0-7D93AFA76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a2f06f13d_0_157:notes">
            <a:extLst>
              <a:ext uri="{FF2B5EF4-FFF2-40B4-BE49-F238E27FC236}">
                <a16:creationId xmlns:a16="http://schemas.microsoft.com/office/drawing/2014/main" id="{91DB5BB1-7890-C6F5-3482-BAB5BC2BCF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a2f06f13d_0_157:notes">
            <a:extLst>
              <a:ext uri="{FF2B5EF4-FFF2-40B4-BE49-F238E27FC236}">
                <a16:creationId xmlns:a16="http://schemas.microsoft.com/office/drawing/2014/main" id="{995F7A69-B602-F8CD-F74E-A5D847D51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External Link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Description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4001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0AF64DF-177C-F128-2EBC-16298E6D5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a5d7dcf6d_0_39:notes">
            <a:extLst>
              <a:ext uri="{FF2B5EF4-FFF2-40B4-BE49-F238E27FC236}">
                <a16:creationId xmlns:a16="http://schemas.microsoft.com/office/drawing/2014/main" id="{FEBF1980-98AE-84EB-9362-DD7093412A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a5d7dcf6d_0_39:notes">
            <a:extLst>
              <a:ext uri="{FF2B5EF4-FFF2-40B4-BE49-F238E27FC236}">
                <a16:creationId xmlns:a16="http://schemas.microsoft.com/office/drawing/2014/main" id="{522DE667-DB48-A668-93B5-22E1DFBF46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Name: Go Deeper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1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F9EBED3F-138C-C9BB-AFF3-D97AA5AB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a5d7dcf6d_0_39:notes">
            <a:extLst>
              <a:ext uri="{FF2B5EF4-FFF2-40B4-BE49-F238E27FC236}">
                <a16:creationId xmlns:a16="http://schemas.microsoft.com/office/drawing/2014/main" id="{FC3C8B2B-C9E1-45DB-4BCE-F643A9709F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a5d7dcf6d_0_39:notes">
            <a:extLst>
              <a:ext uri="{FF2B5EF4-FFF2-40B4-BE49-F238E27FC236}">
                <a16:creationId xmlns:a16="http://schemas.microsoft.com/office/drawing/2014/main" id="{1FE4AAEE-5B50-4664-FB89-D958B4221B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Name: Go Deeper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0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4306b992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4306b992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6a43c818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6a43c818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6a43c818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6a43c818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a2f06f13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a2f06f13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Link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a2f06f13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a2f06f13d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e140e02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e140e02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a2f06f13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a2f06f13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External Link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Description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5d7dcf6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a5d7dcf6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Episode 2: The Journey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44122F54-308B-F77F-2A74-22DBEEABB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a2f06f13d_0_151:notes">
            <a:extLst>
              <a:ext uri="{FF2B5EF4-FFF2-40B4-BE49-F238E27FC236}">
                <a16:creationId xmlns:a16="http://schemas.microsoft.com/office/drawing/2014/main" id="{B71E8C54-28DA-3196-3485-9107BA2CAA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a2f06f13d_0_151:notes">
            <a:extLst>
              <a:ext uri="{FF2B5EF4-FFF2-40B4-BE49-F238E27FC236}">
                <a16:creationId xmlns:a16="http://schemas.microsoft.com/office/drawing/2014/main" id="{81FBFDD5-82B4-DB01-AC5F-F63C92762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External Link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Description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9365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a5d7dcf6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a5d7dcf6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Name: First Encounter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are directed to seek the path through the mountain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023334"/>
                </a:solidFill>
              </a:defRPr>
            </a:lvl1pPr>
            <a:lvl2pPr lvl="1">
              <a:buNone/>
              <a:defRPr>
                <a:solidFill>
                  <a:srgbClr val="023334"/>
                </a:solidFill>
              </a:defRPr>
            </a:lvl2pPr>
            <a:lvl3pPr lvl="2">
              <a:buNone/>
              <a:defRPr>
                <a:solidFill>
                  <a:srgbClr val="023334"/>
                </a:solidFill>
              </a:defRPr>
            </a:lvl3pPr>
            <a:lvl4pPr lvl="3">
              <a:buNone/>
              <a:defRPr>
                <a:solidFill>
                  <a:srgbClr val="023334"/>
                </a:solidFill>
              </a:defRPr>
            </a:lvl4pPr>
            <a:lvl5pPr lvl="4">
              <a:buNone/>
              <a:defRPr>
                <a:solidFill>
                  <a:srgbClr val="023334"/>
                </a:solidFill>
              </a:defRPr>
            </a:lvl5pPr>
            <a:lvl6pPr lvl="5">
              <a:buNone/>
              <a:defRPr>
                <a:solidFill>
                  <a:srgbClr val="023334"/>
                </a:solidFill>
              </a:defRPr>
            </a:lvl6pPr>
            <a:lvl7pPr lvl="6">
              <a:buNone/>
              <a:defRPr>
                <a:solidFill>
                  <a:srgbClr val="023334"/>
                </a:solidFill>
              </a:defRPr>
            </a:lvl7pPr>
            <a:lvl8pPr lvl="7">
              <a:buNone/>
              <a:defRPr>
                <a:solidFill>
                  <a:srgbClr val="023334"/>
                </a:solidFill>
              </a:defRPr>
            </a:lvl8pPr>
            <a:lvl9pPr lvl="8">
              <a:buNone/>
              <a:defRPr>
                <a:solidFill>
                  <a:srgbClr val="02333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23334"/>
              </a:solidFill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025" y="4814737"/>
            <a:ext cx="462849" cy="905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44">
            <a:alpha val="99610"/>
          </a:srgb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" name="Picture 5" descr="A poster for a movie&#10;&#10;AI-generated content may be incorrect.">
            <a:extLst>
              <a:ext uri="{FF2B5EF4-FFF2-40B4-BE49-F238E27FC236}">
                <a16:creationId xmlns:a16="http://schemas.microsoft.com/office/drawing/2014/main" id="{533096DF-80A4-BEF7-A706-646C5F492F3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843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 descr="A person sitting on the ground with a chain and a person holding a star&#10;&#10;AI-generated content may be incorrect.">
            <a:extLst>
              <a:ext uri="{FF2B5EF4-FFF2-40B4-BE49-F238E27FC236}">
                <a16:creationId xmlns:a16="http://schemas.microsoft.com/office/drawing/2014/main" id="{B7B4C212-B963-6A59-F74B-181FC7BA1DA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24292"/>
          </a:xfrm>
          <a:prstGeom prst="rect">
            <a:avLst/>
          </a:prstGeom>
        </p:spPr>
      </p:pic>
      <p:sp>
        <p:nvSpPr>
          <p:cNvPr id="5" name="Google Shape;133;p27">
            <a:extLst>
              <a:ext uri="{FF2B5EF4-FFF2-40B4-BE49-F238E27FC236}">
                <a16:creationId xmlns:a16="http://schemas.microsoft.com/office/drawing/2014/main" id="{14D76887-7BDA-F49B-B3FA-63868513F225}"/>
              </a:ext>
            </a:extLst>
          </p:cNvPr>
          <p:cNvSpPr txBox="1">
            <a:spLocks/>
          </p:cNvSpPr>
          <p:nvPr/>
        </p:nvSpPr>
        <p:spPr>
          <a:xfrm>
            <a:off x="311700" y="4397701"/>
            <a:ext cx="8520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endParaRPr lang="en-CA" sz="1100">
              <a:solidFill>
                <a:srgbClr val="023334"/>
              </a:solidFill>
              <a:latin typeface="Montserrat"/>
            </a:endParaRPr>
          </a:p>
          <a:p>
            <a:pPr marL="114300" algn="ctr"/>
            <a:r>
              <a:rPr lang="en-CA" sz="1100">
                <a:solidFill>
                  <a:srgbClr val="023334"/>
                </a:solidFill>
                <a:latin typeface="Montserrat"/>
              </a:rPr>
              <a:t>Zyra faltered, her corrupted arm now dragging like stone. Credo surged forward, filaments weaving a protective lattice. "The salve, Zyra! Now!"</a:t>
            </a:r>
          </a:p>
          <a:p>
            <a:pPr marL="114300"/>
            <a:endParaRPr lang="en-CA" sz="1800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algn="ctr"/>
            <a:endParaRPr lang="en-CA" sz="1100">
              <a:solidFill>
                <a:srgbClr val="023334"/>
              </a:solidFill>
              <a:latin typeface="Montserrat"/>
            </a:endParaRPr>
          </a:p>
          <a:p>
            <a:pPr algn="ctr"/>
            <a:endParaRPr lang="en-CA" sz="11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lang="en-CA" sz="1100" dirty="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05597CD0-9DB9-9C3B-6742-6F4D5D247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>
            <a:extLst>
              <a:ext uri="{FF2B5EF4-FFF2-40B4-BE49-F238E27FC236}">
                <a16:creationId xmlns:a16="http://schemas.microsoft.com/office/drawing/2014/main" id="{EC5ED02D-2300-37B5-08B4-CAA3BD0EA1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6208" y="781200"/>
            <a:ext cx="8520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endParaRPr lang="en-CA" sz="11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dirty="0">
                <a:solidFill>
                  <a:srgbClr val="023334"/>
                </a:solidFill>
                <a:latin typeface="Montserrat"/>
              </a:rPr>
              <a:t>With Credo containing </a:t>
            </a:r>
            <a:r>
              <a:rPr lang="en-GB" dirty="0" err="1">
                <a:solidFill>
                  <a:srgbClr val="023334"/>
                </a:solidFill>
                <a:latin typeface="Montserrat"/>
              </a:rPr>
              <a:t>Atroxys</a:t>
            </a:r>
            <a:r>
              <a:rPr lang="en-GB" dirty="0">
                <a:solidFill>
                  <a:srgbClr val="023334"/>
                </a:solidFill>
                <a:latin typeface="Montserrat"/>
              </a:rPr>
              <a:t> in a cage of light, Zyra crushed the </a:t>
            </a:r>
            <a:r>
              <a:rPr lang="en-GB" dirty="0" err="1">
                <a:solidFill>
                  <a:srgbClr val="023334"/>
                </a:solidFill>
                <a:latin typeface="Montserrat"/>
              </a:rPr>
              <a:t>Moonpetal</a:t>
            </a:r>
            <a:r>
              <a:rPr lang="en-GB" dirty="0">
                <a:solidFill>
                  <a:srgbClr val="023334"/>
                </a:solidFill>
                <a:latin typeface="Montserrat"/>
              </a:rPr>
              <a:t>. The salve's glow spread up her arm like liquid starlight, pushing back the corruption. Her staff blazed brighter than ever as she chanted:</a:t>
            </a:r>
            <a:endParaRPr lang="en-CA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endParaRPr lang="en-CA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dirty="0">
                <a:solidFill>
                  <a:srgbClr val="023334"/>
                </a:solidFill>
                <a:latin typeface="Montserrat"/>
              </a:rPr>
              <a:t>"From earth's pain, healing springs,  </a:t>
            </a:r>
            <a:endParaRPr lang="en-CA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dirty="0">
                <a:solidFill>
                  <a:srgbClr val="023334"/>
                </a:solidFill>
                <a:latin typeface="Montserrat"/>
              </a:rPr>
              <a:t>From shadow's chain, hope takes wings!"</a:t>
            </a:r>
            <a:endParaRPr lang="en-CA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dirty="0">
                <a:solidFill>
                  <a:srgbClr val="023334"/>
                </a:solidFill>
                <a:latin typeface="Montserrat"/>
              </a:rPr>
              <a:t> </a:t>
            </a:r>
            <a:endParaRPr lang="en-CA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dirty="0">
                <a:solidFill>
                  <a:srgbClr val="023334"/>
                </a:solidFill>
                <a:latin typeface="Montserrat"/>
              </a:rPr>
              <a:t>The resulting energy wave shattered the </a:t>
            </a:r>
            <a:r>
              <a:rPr lang="en-GB" dirty="0" err="1">
                <a:solidFill>
                  <a:srgbClr val="023334"/>
                </a:solidFill>
                <a:latin typeface="Montserrat"/>
              </a:rPr>
              <a:t>Shardlings</a:t>
            </a:r>
            <a:r>
              <a:rPr lang="en-GB" dirty="0">
                <a:solidFill>
                  <a:srgbClr val="023334"/>
                </a:solidFill>
                <a:latin typeface="Montserrat"/>
              </a:rPr>
              <a:t> and sent </a:t>
            </a:r>
            <a:r>
              <a:rPr lang="en-GB" dirty="0" err="1">
                <a:solidFill>
                  <a:srgbClr val="023334"/>
                </a:solidFill>
                <a:latin typeface="Montserrat"/>
              </a:rPr>
              <a:t>Atroxys</a:t>
            </a:r>
            <a:r>
              <a:rPr lang="en-GB" dirty="0">
                <a:solidFill>
                  <a:srgbClr val="023334"/>
                </a:solidFill>
                <a:latin typeface="Montserrat"/>
              </a:rPr>
              <a:t> recoiling. "This changes nothing!" he roared before dissolving into smoke.</a:t>
            </a:r>
            <a:endParaRPr lang="en-CA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endParaRPr lang="en-CA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endParaRPr lang="en-CA" sz="11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endParaRPr lang="en-CA" sz="11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endParaRPr lang="en-CA" sz="1100" dirty="0">
              <a:solidFill>
                <a:srgbClr val="023334"/>
              </a:solidFill>
              <a:latin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7">
            <a:extLst>
              <a:ext uri="{FF2B5EF4-FFF2-40B4-BE49-F238E27FC236}">
                <a16:creationId xmlns:a16="http://schemas.microsoft.com/office/drawing/2014/main" id="{82E71151-FB44-5CC0-3120-9A08226F8B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5" name="Google Shape;135;p27">
            <a:extLst>
              <a:ext uri="{FF2B5EF4-FFF2-40B4-BE49-F238E27FC236}">
                <a16:creationId xmlns:a16="http://schemas.microsoft.com/office/drawing/2014/main" id="{1EC4602E-E33F-5830-CFDE-46E40789B8CF}"/>
              </a:ext>
            </a:extLst>
          </p:cNvPr>
          <p:cNvSpPr txBox="1"/>
          <p:nvPr/>
        </p:nvSpPr>
        <p:spPr>
          <a:xfrm>
            <a:off x="292200" y="381000"/>
            <a:ext cx="440781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The Unlikely Victory</a:t>
            </a:r>
            <a:endParaRPr b="1" dirty="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4179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99669383-5691-A97E-D112-E6B7A0C78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>
            <a:extLst>
              <a:ext uri="{FF2B5EF4-FFF2-40B4-BE49-F238E27FC236}">
                <a16:creationId xmlns:a16="http://schemas.microsoft.com/office/drawing/2014/main" id="{EA791D0A-E9DB-15CF-C905-951F4530CB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 descr="Two people with glowing lights&#10;&#10;AI-generated content may be incorrect.">
            <a:extLst>
              <a:ext uri="{FF2B5EF4-FFF2-40B4-BE49-F238E27FC236}">
                <a16:creationId xmlns:a16="http://schemas.microsoft.com/office/drawing/2014/main" id="{0CBFD5DC-C729-E13A-CF03-730612A759F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5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C18BF800-6939-6E4E-61CF-65C25541A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>
            <a:extLst>
              <a:ext uri="{FF2B5EF4-FFF2-40B4-BE49-F238E27FC236}">
                <a16:creationId xmlns:a16="http://schemas.microsoft.com/office/drawing/2014/main" id="{875C115E-A12D-3F6D-DCE8-0388239BF8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6208" y="781200"/>
            <a:ext cx="8520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endParaRPr lang="en-CA" sz="1600" dirty="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 algn="ctr">
              <a:buNone/>
            </a:pPr>
            <a:r>
              <a:rPr lang="en-GB" sz="1600" dirty="0">
                <a:solidFill>
                  <a:srgbClr val="023334"/>
                </a:solidFill>
                <a:latin typeface="Montserrat"/>
              </a:rPr>
              <a:t>In the healed grove, Zyra examined her arm - now patterned with luminous veins like cracked porcelain repaired with gold.</a:t>
            </a:r>
            <a:endParaRPr lang="en-CA" sz="16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600" dirty="0">
                <a:solidFill>
                  <a:srgbClr val="023334"/>
                </a:solidFill>
                <a:latin typeface="Montserrat"/>
              </a:rPr>
              <a:t> </a:t>
            </a:r>
            <a:endParaRPr lang="en-CA" sz="16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600" dirty="0">
                <a:solidFill>
                  <a:srgbClr val="023334"/>
                </a:solidFill>
                <a:latin typeface="Montserrat"/>
              </a:rPr>
              <a:t>"Beautiful," Credo chimed. "Scars become strength when tended with care." </a:t>
            </a:r>
            <a:endParaRPr lang="en-CA" sz="16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600" dirty="0">
                <a:solidFill>
                  <a:srgbClr val="023334"/>
                </a:solidFill>
                <a:latin typeface="Montserrat"/>
              </a:rPr>
              <a:t> </a:t>
            </a:r>
            <a:endParaRPr lang="en-CA" sz="16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600" dirty="0">
                <a:solidFill>
                  <a:srgbClr val="023334"/>
                </a:solidFill>
                <a:latin typeface="Montserrat"/>
              </a:rPr>
              <a:t>Zyra smiled faintly, watching a new leaf unfurl on a once-withered tree. Somewhere, </a:t>
            </a:r>
            <a:r>
              <a:rPr lang="en-GB" sz="1600" dirty="0" err="1">
                <a:solidFill>
                  <a:srgbClr val="023334"/>
                </a:solidFill>
                <a:latin typeface="Montserrat"/>
              </a:rPr>
              <a:t>Mnemoros</a:t>
            </a:r>
            <a:r>
              <a:rPr lang="en-GB" sz="1600" dirty="0">
                <a:solidFill>
                  <a:srgbClr val="023334"/>
                </a:solidFill>
                <a:latin typeface="Montserrat"/>
              </a:rPr>
              <a:t> whispered through the leaves: "All growth begins with damage..."</a:t>
            </a:r>
            <a:endParaRPr lang="en-CA" sz="16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600" dirty="0">
                <a:solidFill>
                  <a:srgbClr val="023334"/>
                </a:solidFill>
                <a:latin typeface="Montserrat"/>
              </a:rPr>
              <a:t> </a:t>
            </a:r>
            <a:endParaRPr lang="en-CA" sz="16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600" dirty="0">
                <a:solidFill>
                  <a:srgbClr val="023334"/>
                </a:solidFill>
                <a:latin typeface="Montserrat"/>
              </a:rPr>
              <a:t>One small victory in the endless war for healing.</a:t>
            </a:r>
            <a:endParaRPr lang="en-CA" sz="16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endParaRPr sz="1150" dirty="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7">
            <a:extLst>
              <a:ext uri="{FF2B5EF4-FFF2-40B4-BE49-F238E27FC236}">
                <a16:creationId xmlns:a16="http://schemas.microsoft.com/office/drawing/2014/main" id="{7A099C3A-DCE9-2971-7CDB-0C6F8A52ED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5" name="Google Shape;135;p27">
            <a:extLst>
              <a:ext uri="{FF2B5EF4-FFF2-40B4-BE49-F238E27FC236}">
                <a16:creationId xmlns:a16="http://schemas.microsoft.com/office/drawing/2014/main" id="{D8BB260C-D23C-9ED7-4F0B-40AAD4F5952F}"/>
              </a:ext>
            </a:extLst>
          </p:cNvPr>
          <p:cNvSpPr txBox="1"/>
          <p:nvPr/>
        </p:nvSpPr>
        <p:spPr>
          <a:xfrm>
            <a:off x="292200" y="381000"/>
            <a:ext cx="4279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The First Leaf</a:t>
            </a:r>
            <a:endParaRPr b="1" dirty="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209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C696844-78D8-A729-8293-849AC6F64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>
            <a:extLst>
              <a:ext uri="{FF2B5EF4-FFF2-40B4-BE49-F238E27FC236}">
                <a16:creationId xmlns:a16="http://schemas.microsoft.com/office/drawing/2014/main" id="{D9F7A3C3-E3BA-F178-4845-C9EE205201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 descr="A person with glowing skin and hair&#10;&#10;AI-generated content may be incorrect.">
            <a:extLst>
              <a:ext uri="{FF2B5EF4-FFF2-40B4-BE49-F238E27FC236}">
                <a16:creationId xmlns:a16="http://schemas.microsoft.com/office/drawing/2014/main" id="{970BA163-C71C-0139-DD6C-6E591B3D2D0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04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EB90651F-611F-900D-1992-D623ADC07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>
            <a:extLst>
              <a:ext uri="{FF2B5EF4-FFF2-40B4-BE49-F238E27FC236}">
                <a16:creationId xmlns:a16="http://schemas.microsoft.com/office/drawing/2014/main" id="{B663E58B-9E5F-44E8-F559-99E484CEAB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 descr="A person sitting in front of a fire&#10;&#10;AI-generated content may be incorrect.">
            <a:extLst>
              <a:ext uri="{FF2B5EF4-FFF2-40B4-BE49-F238E27FC236}">
                <a16:creationId xmlns:a16="http://schemas.microsoft.com/office/drawing/2014/main" id="{698E5648-A4E8-475A-8766-240FEAF32B6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508390"/>
          </a:xfrm>
          <a:prstGeom prst="rect">
            <a:avLst/>
          </a:prstGeom>
        </p:spPr>
      </p:pic>
      <p:sp>
        <p:nvSpPr>
          <p:cNvPr id="6" name="Google Shape;133;p27">
            <a:extLst>
              <a:ext uri="{FF2B5EF4-FFF2-40B4-BE49-F238E27FC236}">
                <a16:creationId xmlns:a16="http://schemas.microsoft.com/office/drawing/2014/main" id="{F6F3482E-4CB0-F475-D957-7915B82CBDCC}"/>
              </a:ext>
            </a:extLst>
          </p:cNvPr>
          <p:cNvSpPr txBox="1">
            <a:spLocks/>
          </p:cNvSpPr>
          <p:nvPr/>
        </p:nvSpPr>
        <p:spPr>
          <a:xfrm>
            <a:off x="311700" y="4508390"/>
            <a:ext cx="8520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endParaRPr lang="en-CA" sz="1050" dirty="0">
              <a:solidFill>
                <a:srgbClr val="023334"/>
              </a:solidFill>
              <a:latin typeface="Montserrat"/>
            </a:endParaRPr>
          </a:p>
          <a:p>
            <a:pPr algn="ctr"/>
            <a:r>
              <a:rPr lang="en-CA" sz="1050" dirty="0">
                <a:solidFill>
                  <a:srgbClr val="023334"/>
                </a:solidFill>
                <a:latin typeface="Montserrat"/>
              </a:rPr>
              <a:t>Where will Zyra’s journey lead next. We do not know, but we will continue the journey for the betterment of us all.</a:t>
            </a:r>
            <a:br>
              <a:rPr lang="en-CA" sz="1050" dirty="0">
                <a:solidFill>
                  <a:srgbClr val="023334"/>
                </a:solidFill>
                <a:latin typeface="Montserrat"/>
              </a:rPr>
            </a:br>
            <a:r>
              <a:rPr lang="en-CA" sz="1050" dirty="0">
                <a:solidFill>
                  <a:srgbClr val="023334"/>
                </a:solidFill>
                <a:latin typeface="Montserrat"/>
              </a:rPr>
              <a:t>The Healing Project.</a:t>
            </a:r>
            <a:endParaRPr lang="en-CA" sz="1100" dirty="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44542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44">
            <a:alpha val="99610"/>
          </a:srgbClr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subTitle" idx="4294967295"/>
          </p:nvPr>
        </p:nvSpPr>
        <p:spPr>
          <a:xfrm>
            <a:off x="1024254" y="1571226"/>
            <a:ext cx="7448204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 dirty="0">
                <a:solidFill>
                  <a:srgbClr val="69D3A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Join us to help write what happens next.</a:t>
            </a:r>
            <a:endParaRPr sz="3500" dirty="0">
              <a:solidFill>
                <a:srgbClr val="69D3A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" name="Google Shape;14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844">
            <a:alpha val="99610"/>
          </a:srgbClr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31"/>
          <p:cNvCxnSpPr/>
          <p:nvPr/>
        </p:nvCxnSpPr>
        <p:spPr>
          <a:xfrm rot="10800000">
            <a:off x="1328252" y="2497962"/>
            <a:ext cx="1549500" cy="0"/>
          </a:xfrm>
          <a:prstGeom prst="straightConnector1">
            <a:avLst/>
          </a:prstGeom>
          <a:noFill/>
          <a:ln w="9525" cap="flat" cmpd="sng">
            <a:solidFill>
              <a:srgbClr val="69D3A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31"/>
          <p:cNvSpPr txBox="1">
            <a:spLocks noGrp="1"/>
          </p:cNvSpPr>
          <p:nvPr>
            <p:ph type="subTitle" idx="4294967295"/>
          </p:nvPr>
        </p:nvSpPr>
        <p:spPr>
          <a:xfrm>
            <a:off x="3044850" y="2110075"/>
            <a:ext cx="30543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solidFill>
                  <a:srgbClr val="69D3A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Thank You</a:t>
            </a:r>
            <a:endParaRPr sz="3500">
              <a:solidFill>
                <a:srgbClr val="69D3A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6" name="Google Shape;16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167" name="Google Shape;167;p31"/>
          <p:cNvCxnSpPr/>
          <p:nvPr/>
        </p:nvCxnSpPr>
        <p:spPr>
          <a:xfrm rot="10800000">
            <a:off x="6099152" y="2510287"/>
            <a:ext cx="1549500" cy="0"/>
          </a:xfrm>
          <a:prstGeom prst="straightConnector1">
            <a:avLst/>
          </a:prstGeom>
          <a:noFill/>
          <a:ln w="9525" cap="flat" cmpd="sng">
            <a:solidFill>
              <a:srgbClr val="69D3A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292200" y="933300"/>
            <a:ext cx="8559600" cy="3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r>
              <a:rPr lang="en-GB" sz="1400" dirty="0">
                <a:solidFill>
                  <a:srgbClr val="023334"/>
                </a:solidFill>
                <a:latin typeface="Montserrat"/>
              </a:rPr>
              <a:t>The twitching began at dawn - subtle muscle spasms in Zyra's right arm that made her glowing staff tremble. She stared at the offending limb, cobalt-blue skin shimmering with nervous energy. Three lunar cycles had passed since her battle with </a:t>
            </a:r>
            <a:r>
              <a:rPr lang="en-GB" sz="1400" dirty="0" err="1">
                <a:solidFill>
                  <a:srgbClr val="023334"/>
                </a:solidFill>
                <a:latin typeface="Montserrat"/>
              </a:rPr>
              <a:t>Atroxys</a:t>
            </a:r>
            <a:r>
              <a:rPr lang="en-GB" sz="1400" dirty="0">
                <a:solidFill>
                  <a:srgbClr val="023334"/>
                </a:solidFill>
                <a:latin typeface="Montserrat"/>
              </a:rPr>
              <a:t>, yet the barbed chain's dark energy still coursed through her veins like poison.</a:t>
            </a:r>
            <a:endParaRPr lang="en-CA" sz="14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endParaRPr lang="en-CA" sz="14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endParaRPr lang="en-CA" sz="1400" dirty="0">
              <a:solidFill>
                <a:srgbClr val="023334"/>
              </a:solidFill>
              <a:latin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CA" sz="1400" b="1" dirty="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5" name="Google Shape;75;p18"/>
          <p:cNvSpPr txBox="1"/>
          <p:nvPr/>
        </p:nvSpPr>
        <p:spPr>
          <a:xfrm>
            <a:off x="292200" y="381000"/>
            <a:ext cx="855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Is This In My Head?</a:t>
            </a:r>
            <a:endParaRPr b="1" dirty="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 descr="A cartoon of a person holding a staff&#10;&#10;AI-generated content may be incorrect.">
            <a:extLst>
              <a:ext uri="{FF2B5EF4-FFF2-40B4-BE49-F238E27FC236}">
                <a16:creationId xmlns:a16="http://schemas.microsoft.com/office/drawing/2014/main" id="{4AE696E5-A822-BB80-221D-8DF08BCEA0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507" y="2142452"/>
            <a:ext cx="4410986" cy="25207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154691" y="476586"/>
            <a:ext cx="4408082" cy="3882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r>
              <a:rPr lang="en-GB" sz="1000" dirty="0">
                <a:solidFill>
                  <a:srgbClr val="023334"/>
                </a:solidFill>
                <a:latin typeface="Montserrat"/>
              </a:rPr>
              <a:t>"Still hiding from your own shadow?" came a voice like wind chimes made of starlight. From the morning mist emerged Credo - a swirling constellation of light particles forming an ornate lantern. Its iridescent filaments pulsed in rhythm with Zyra's quickening heartbeat.</a:t>
            </a:r>
            <a:endParaRPr lang="en-CA" sz="10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endParaRPr lang="en-CA" sz="9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endParaRPr lang="en-CA" sz="900" dirty="0">
              <a:solidFill>
                <a:srgbClr val="023334"/>
              </a:solidFill>
              <a:latin typeface="Montserrat"/>
            </a:endParaRPr>
          </a:p>
          <a:p>
            <a:pPr marL="114300" indent="0" algn="l">
              <a:buNone/>
            </a:pPr>
            <a:endParaRPr lang="en-CA" sz="1000" dirty="0">
              <a:solidFill>
                <a:srgbClr val="023334"/>
              </a:solidFill>
              <a:latin typeface="Montserrat"/>
            </a:endParaRPr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3" name="Google Shape;83;p19"/>
          <p:cNvSpPr txBox="1"/>
          <p:nvPr/>
        </p:nvSpPr>
        <p:spPr>
          <a:xfrm>
            <a:off x="3434975" y="1183550"/>
            <a:ext cx="144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cartoon of a person with blue skin and a glowing sun&#10;&#10;AI-generated content may be incorrect.">
            <a:extLst>
              <a:ext uri="{FF2B5EF4-FFF2-40B4-BE49-F238E27FC236}">
                <a16:creationId xmlns:a16="http://schemas.microsoft.com/office/drawing/2014/main" id="{47FA3E24-641C-57F2-A784-CCE3AACC69A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381" y="1673948"/>
            <a:ext cx="4378661" cy="2502092"/>
          </a:xfrm>
          <a:prstGeom prst="rect">
            <a:avLst/>
          </a:prstGeom>
        </p:spPr>
      </p:pic>
      <p:sp>
        <p:nvSpPr>
          <p:cNvPr id="4" name="Google Shape;80;p19">
            <a:extLst>
              <a:ext uri="{FF2B5EF4-FFF2-40B4-BE49-F238E27FC236}">
                <a16:creationId xmlns:a16="http://schemas.microsoft.com/office/drawing/2014/main" id="{FDA15135-FD1A-67EB-CC62-D3D23862721F}"/>
              </a:ext>
            </a:extLst>
          </p:cNvPr>
          <p:cNvSpPr txBox="1">
            <a:spLocks/>
          </p:cNvSpPr>
          <p:nvPr/>
        </p:nvSpPr>
        <p:spPr>
          <a:xfrm>
            <a:off x="4569504" y="3408726"/>
            <a:ext cx="4408082" cy="388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GB" sz="1000" dirty="0">
                <a:solidFill>
                  <a:srgbClr val="023334"/>
                </a:solidFill>
                <a:latin typeface="Montserrat"/>
              </a:rPr>
              <a:t>"I'm not hiding," Zyra snapped, clutching her twitching arm. "I'm... strategizing."</a:t>
            </a:r>
            <a:endParaRPr lang="en-CA" sz="10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endParaRPr lang="en-CA" sz="10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000" dirty="0">
                <a:solidFill>
                  <a:srgbClr val="023334"/>
                </a:solidFill>
                <a:latin typeface="Montserrat"/>
              </a:rPr>
              <a:t>Credo's light dimmed to a compassionate glow. "The wound speaks louder when unacknowledged. </a:t>
            </a:r>
            <a:r>
              <a:rPr lang="en-GB" sz="1000" dirty="0" err="1">
                <a:solidFill>
                  <a:srgbClr val="023334"/>
                </a:solidFill>
                <a:latin typeface="Montserrat"/>
              </a:rPr>
              <a:t>Atroxys's</a:t>
            </a:r>
            <a:r>
              <a:rPr lang="en-GB" sz="1000" dirty="0">
                <a:solidFill>
                  <a:srgbClr val="023334"/>
                </a:solidFill>
                <a:latin typeface="Montserrat"/>
              </a:rPr>
              <a:t> darkness isn't just in your arm - it's in the stories you tell yourself."</a:t>
            </a:r>
            <a:endParaRPr lang="en-CA" sz="1000" dirty="0">
              <a:solidFill>
                <a:srgbClr val="023334"/>
              </a:solidFill>
              <a:latin typeface="Montserrat"/>
            </a:endParaRPr>
          </a:p>
          <a:p>
            <a:pPr marL="114300" indent="0">
              <a:buFont typeface="Arial"/>
              <a:buNone/>
            </a:pPr>
            <a:endParaRPr lang="en-CA" sz="1000" dirty="0">
              <a:solidFill>
                <a:srgbClr val="023334"/>
              </a:solidFill>
              <a:latin typeface="Montserrat"/>
            </a:endParaRPr>
          </a:p>
        </p:txBody>
      </p:sp>
      <p:pic>
        <p:nvPicPr>
          <p:cNvPr id="7" name="Picture 6" descr="A person with long hair and glowing eyes&#10;&#10;AI-generated content may be incorrect.">
            <a:extLst>
              <a:ext uri="{FF2B5EF4-FFF2-40B4-BE49-F238E27FC236}">
                <a16:creationId xmlns:a16="http://schemas.microsoft.com/office/drawing/2014/main" id="{89EB67CA-AD34-5630-5419-5392827647B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5477" y="902417"/>
            <a:ext cx="4242109" cy="24240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311700" y="1080655"/>
            <a:ext cx="8520600" cy="3681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r>
              <a:rPr lang="en-GB" sz="1400" dirty="0">
                <a:solidFill>
                  <a:srgbClr val="023334"/>
                </a:solidFill>
                <a:latin typeface="Montserrat"/>
              </a:rPr>
              <a:t>Zyra and Credo journeyed through the </a:t>
            </a:r>
            <a:r>
              <a:rPr lang="en-GB" sz="1400" dirty="0" err="1">
                <a:solidFill>
                  <a:srgbClr val="023334"/>
                </a:solidFill>
                <a:latin typeface="Montserrat"/>
              </a:rPr>
              <a:t>Bioluminous</a:t>
            </a:r>
            <a:r>
              <a:rPr lang="en-GB" sz="1400" dirty="0">
                <a:solidFill>
                  <a:srgbClr val="023334"/>
                </a:solidFill>
                <a:latin typeface="Montserrat"/>
              </a:rPr>
              <a:t> Forest where trees hummed with ancestral wisdom. Giant foxglove flowers bloomed with emergency flares of pink light whenever Zyra's arm spasms intensified.</a:t>
            </a:r>
            <a:endParaRPr lang="en-CA" sz="14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400" dirty="0">
                <a:solidFill>
                  <a:srgbClr val="023334"/>
                </a:solidFill>
                <a:latin typeface="Montserrat"/>
              </a:rPr>
              <a:t> </a:t>
            </a:r>
            <a:endParaRPr lang="en-CA" sz="14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400" dirty="0">
                <a:solidFill>
                  <a:srgbClr val="023334"/>
                </a:solidFill>
                <a:latin typeface="Montserrat"/>
              </a:rPr>
              <a:t>"Here." Credo illuminated a glowing lichen patch. "The Lullaby Lichen's song eases-"</a:t>
            </a:r>
            <a:endParaRPr lang="en-CA" sz="14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400" dirty="0">
                <a:solidFill>
                  <a:srgbClr val="023334"/>
                </a:solidFill>
                <a:latin typeface="Montserrat"/>
              </a:rPr>
              <a:t> </a:t>
            </a:r>
            <a:endParaRPr lang="en-CA" sz="14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400" dirty="0">
                <a:solidFill>
                  <a:srgbClr val="023334"/>
                </a:solidFill>
                <a:latin typeface="Montserrat"/>
              </a:rPr>
              <a:t>A thunderous CRACK split the air. From the decaying earth emerged </a:t>
            </a:r>
            <a:r>
              <a:rPr lang="en-GB" sz="1400" dirty="0" err="1">
                <a:solidFill>
                  <a:srgbClr val="023334"/>
                </a:solidFill>
                <a:latin typeface="Montserrat"/>
              </a:rPr>
              <a:t>Atroxys's</a:t>
            </a:r>
            <a:r>
              <a:rPr lang="en-GB" sz="1400" dirty="0">
                <a:solidFill>
                  <a:srgbClr val="023334"/>
                </a:solidFill>
                <a:latin typeface="Montserrat"/>
              </a:rPr>
              <a:t> minions - </a:t>
            </a:r>
            <a:r>
              <a:rPr lang="en-GB" sz="1400" dirty="0" err="1">
                <a:solidFill>
                  <a:srgbClr val="023334"/>
                </a:solidFill>
                <a:latin typeface="Montserrat"/>
              </a:rPr>
              <a:t>Shardlings</a:t>
            </a:r>
            <a:r>
              <a:rPr lang="en-GB" sz="1400" dirty="0">
                <a:solidFill>
                  <a:srgbClr val="023334"/>
                </a:solidFill>
                <a:latin typeface="Montserrat"/>
              </a:rPr>
              <a:t> made of corrupted crystal, their jagged forms reflecting Zyra's fearful face a thousand times over.</a:t>
            </a:r>
            <a:endParaRPr lang="en-CA" sz="14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400" dirty="0">
                <a:solidFill>
                  <a:srgbClr val="023334"/>
                </a:solidFill>
                <a:latin typeface="Montserrat"/>
              </a:rPr>
              <a:t> </a:t>
            </a:r>
            <a:endParaRPr lang="en-CA" sz="14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400" dirty="0">
                <a:solidFill>
                  <a:srgbClr val="023334"/>
                </a:solidFill>
                <a:latin typeface="Montserrat"/>
              </a:rPr>
              <a:t>Zyra's staff flared turquoise. "I beat your master once!"</a:t>
            </a:r>
            <a:endParaRPr lang="en-CA" sz="14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400" dirty="0">
                <a:solidFill>
                  <a:srgbClr val="023334"/>
                </a:solidFill>
                <a:latin typeface="Montserrat"/>
              </a:rPr>
              <a:t> </a:t>
            </a:r>
            <a:endParaRPr lang="en-CA" sz="14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400" dirty="0">
                <a:solidFill>
                  <a:srgbClr val="023334"/>
                </a:solidFill>
                <a:latin typeface="Montserrat"/>
              </a:rPr>
              <a:t>"Once," the </a:t>
            </a:r>
            <a:r>
              <a:rPr lang="en-GB" sz="1400" dirty="0" err="1">
                <a:solidFill>
                  <a:srgbClr val="023334"/>
                </a:solidFill>
                <a:latin typeface="Montserrat"/>
              </a:rPr>
              <a:t>Shardlings</a:t>
            </a:r>
            <a:r>
              <a:rPr lang="en-GB" sz="1400" dirty="0">
                <a:solidFill>
                  <a:srgbClr val="023334"/>
                </a:solidFill>
                <a:latin typeface="Montserrat"/>
              </a:rPr>
              <a:t> echoed in a glassy chorus. Their reflections showed Zyra's arm now blackened to the elbow.</a:t>
            </a:r>
            <a:endParaRPr lang="en-CA" sz="1400" dirty="0">
              <a:solidFill>
                <a:srgbClr val="023334"/>
              </a:solidFill>
              <a:latin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sz="1400" dirty="0"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6" name="Google Shape;96;p21"/>
          <p:cNvSpPr txBox="1"/>
          <p:nvPr/>
        </p:nvSpPr>
        <p:spPr>
          <a:xfrm>
            <a:off x="292200" y="381000"/>
            <a:ext cx="4188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23334"/>
                </a:solidFill>
                <a:latin typeface="Montserrat"/>
              </a:rPr>
              <a:t>The Whispering Woods </a:t>
            </a:r>
            <a:endParaRPr b="1" dirty="0">
              <a:solidFill>
                <a:srgbClr val="023334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 descr="A cartoon of a person in a forest&#10;&#10;AI-generated content may be incorrect.">
            <a:extLst>
              <a:ext uri="{FF2B5EF4-FFF2-40B4-BE49-F238E27FC236}">
                <a16:creationId xmlns:a16="http://schemas.microsoft.com/office/drawing/2014/main" id="{77D3F33A-C9BA-5426-5CD5-B4F65D076A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843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>
            <a:off x="311700" y="781200"/>
            <a:ext cx="8520600" cy="3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ctr">
              <a:buNone/>
            </a:pPr>
            <a:endParaRPr lang="en-CA" sz="16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700" dirty="0">
                <a:solidFill>
                  <a:srgbClr val="023334"/>
                </a:solidFill>
                <a:latin typeface="Montserrat"/>
              </a:rPr>
              <a:t>In the Cavern of Echoing Pain, Credo's light revealed walls weeping silvery sap. "The Weeping Willow's tears," Credo explained. "They reveal truth... and truth heals."</a:t>
            </a:r>
            <a:endParaRPr lang="en-CA" sz="17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700" dirty="0">
                <a:solidFill>
                  <a:srgbClr val="023334"/>
                </a:solidFill>
                <a:latin typeface="Montserrat"/>
              </a:rPr>
              <a:t> </a:t>
            </a:r>
            <a:endParaRPr lang="en-CA" sz="17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700" dirty="0">
                <a:solidFill>
                  <a:srgbClr val="023334"/>
                </a:solidFill>
                <a:latin typeface="Montserrat"/>
              </a:rPr>
              <a:t>As Zyra collected the glowing sap, the cavern walls projected her deepest fears - patients she'd failed to save, villages swallowed by </a:t>
            </a:r>
            <a:r>
              <a:rPr lang="en-GB" sz="1700" dirty="0" err="1">
                <a:solidFill>
                  <a:srgbClr val="023334"/>
                </a:solidFill>
                <a:latin typeface="Montserrat"/>
              </a:rPr>
              <a:t>Mnemoros's</a:t>
            </a:r>
            <a:r>
              <a:rPr lang="en-GB" sz="1700" dirty="0">
                <a:solidFill>
                  <a:srgbClr val="023334"/>
                </a:solidFill>
                <a:latin typeface="Montserrat"/>
              </a:rPr>
              <a:t> memory storms. Her blackened arm pulsed in time with each devastating memory.</a:t>
            </a:r>
            <a:endParaRPr lang="en-CA" sz="17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700" dirty="0">
                <a:solidFill>
                  <a:srgbClr val="023334"/>
                </a:solidFill>
                <a:latin typeface="Montserrat"/>
              </a:rPr>
              <a:t> </a:t>
            </a:r>
            <a:endParaRPr lang="en-CA" sz="17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1700" dirty="0">
                <a:solidFill>
                  <a:srgbClr val="023334"/>
                </a:solidFill>
                <a:latin typeface="Montserrat"/>
              </a:rPr>
              <a:t>"Your power comes from compassion, not combat," Credo urged. "Heal yourself as you'd heal others."</a:t>
            </a:r>
            <a:endParaRPr lang="en-CA" sz="17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endParaRPr lang="en-CA" sz="1600" dirty="0">
              <a:solidFill>
                <a:srgbClr val="023334"/>
              </a:solidFill>
              <a:latin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9" name="Google Shape;109;p23"/>
          <p:cNvSpPr txBox="1"/>
          <p:nvPr/>
        </p:nvSpPr>
        <p:spPr>
          <a:xfrm>
            <a:off x="292200" y="381000"/>
            <a:ext cx="28575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The Trial of Tears</a:t>
            </a:r>
            <a:endParaRPr b="1" dirty="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 descr="A person with blue skin holding a bottle&#10;&#10;AI-generated content may be incorrect.">
            <a:extLst>
              <a:ext uri="{FF2B5EF4-FFF2-40B4-BE49-F238E27FC236}">
                <a16:creationId xmlns:a16="http://schemas.microsoft.com/office/drawing/2014/main" id="{423B5DB8-E82B-D71A-0201-1F73C22B11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549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78A52766-C9B4-1F89-98BA-17A2A9B60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>
            <a:extLst>
              <a:ext uri="{FF2B5EF4-FFF2-40B4-BE49-F238E27FC236}">
                <a16:creationId xmlns:a16="http://schemas.microsoft.com/office/drawing/2014/main" id="{8F66C83A-3E71-B4BB-6FA8-264161B390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0956" y="1393450"/>
            <a:ext cx="8520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r>
              <a:rPr lang="en-GB" sz="2000" dirty="0">
                <a:solidFill>
                  <a:srgbClr val="023334"/>
                </a:solidFill>
                <a:latin typeface="Montserrat"/>
              </a:rPr>
              <a:t>Their final test came in a grove where trees grew upside down, roots cradling starlight. Here grew the </a:t>
            </a:r>
            <a:r>
              <a:rPr lang="en-GB" sz="2000" dirty="0" err="1">
                <a:solidFill>
                  <a:srgbClr val="023334"/>
                </a:solidFill>
                <a:latin typeface="Montserrat"/>
              </a:rPr>
              <a:t>Moonpetal</a:t>
            </a:r>
            <a:r>
              <a:rPr lang="en-GB" sz="2000" dirty="0">
                <a:solidFill>
                  <a:srgbClr val="023334"/>
                </a:solidFill>
                <a:latin typeface="Montserrat"/>
              </a:rPr>
              <a:t> Salve - a flower blooming only in self-forgiveness.</a:t>
            </a:r>
          </a:p>
          <a:p>
            <a:pPr marL="114300" indent="0" algn="ctr">
              <a:buNone/>
            </a:pPr>
            <a:endParaRPr lang="en-CA" sz="20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r>
              <a:rPr lang="en-GB" sz="2000" dirty="0">
                <a:solidFill>
                  <a:srgbClr val="023334"/>
                </a:solidFill>
                <a:latin typeface="Montserrat"/>
              </a:rPr>
              <a:t>As Zyra reached for it, the ground erupted. </a:t>
            </a:r>
            <a:r>
              <a:rPr lang="en-GB" sz="2000" dirty="0" err="1">
                <a:solidFill>
                  <a:srgbClr val="023334"/>
                </a:solidFill>
                <a:latin typeface="Montserrat"/>
              </a:rPr>
              <a:t>Atroxys</a:t>
            </a:r>
            <a:r>
              <a:rPr lang="en-GB" sz="2000" dirty="0">
                <a:solidFill>
                  <a:srgbClr val="023334"/>
                </a:solidFill>
                <a:latin typeface="Montserrat"/>
              </a:rPr>
              <a:t> himself emerged, chain whipping through the air. "You'll make an excellent vessel for my master!"</a:t>
            </a:r>
            <a:endParaRPr lang="en-CA" sz="2000" dirty="0">
              <a:solidFill>
                <a:srgbClr val="023334"/>
              </a:solidFill>
              <a:latin typeface="Montserrat"/>
            </a:endParaRPr>
          </a:p>
          <a:p>
            <a:pPr marL="114300" indent="0" algn="ctr">
              <a:buNone/>
            </a:pPr>
            <a:endParaRPr lang="en-CA" sz="2000" dirty="0">
              <a:solidFill>
                <a:srgbClr val="023334"/>
              </a:solidFill>
              <a:latin typeface="Montserrat"/>
            </a:endParaRPr>
          </a:p>
        </p:txBody>
      </p:sp>
      <p:sp>
        <p:nvSpPr>
          <p:cNvPr id="121" name="Google Shape;121;p25">
            <a:extLst>
              <a:ext uri="{FF2B5EF4-FFF2-40B4-BE49-F238E27FC236}">
                <a16:creationId xmlns:a16="http://schemas.microsoft.com/office/drawing/2014/main" id="{95748809-C508-61DB-7577-2D52D0CC8C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2" name="Google Shape;122;p25">
            <a:extLst>
              <a:ext uri="{FF2B5EF4-FFF2-40B4-BE49-F238E27FC236}">
                <a16:creationId xmlns:a16="http://schemas.microsoft.com/office/drawing/2014/main" id="{6A4AF436-4DC7-59A6-72E9-756F25EFDE58}"/>
              </a:ext>
            </a:extLst>
          </p:cNvPr>
          <p:cNvSpPr txBox="1"/>
          <p:nvPr/>
        </p:nvSpPr>
        <p:spPr>
          <a:xfrm>
            <a:off x="292200" y="381000"/>
            <a:ext cx="380431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The Grove of Second Chances</a:t>
            </a:r>
            <a:endParaRPr b="1" dirty="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9696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 descr="A person holding a flower&#10;&#10;AI-generated content may be incorrect.">
            <a:extLst>
              <a:ext uri="{FF2B5EF4-FFF2-40B4-BE49-F238E27FC236}">
                <a16:creationId xmlns:a16="http://schemas.microsoft.com/office/drawing/2014/main" id="{94EC4A45-E82D-40BA-EF49-D1F0A861135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231464" cy="51549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D6936C3124EA4782E0B6522F2B3CDF" ma:contentTypeVersion="12" ma:contentTypeDescription="Create a new document." ma:contentTypeScope="" ma:versionID="22e25d042e12408799db66b577055d45">
  <xsd:schema xmlns:xsd="http://www.w3.org/2001/XMLSchema" xmlns:xs="http://www.w3.org/2001/XMLSchema" xmlns:p="http://schemas.microsoft.com/office/2006/metadata/properties" xmlns:ns2="c425ada6-8810-416d-9013-dcf013a31722" xmlns:ns3="5b95a7cb-e22b-4e4c-880d-022d72d11752" targetNamespace="http://schemas.microsoft.com/office/2006/metadata/properties" ma:root="true" ma:fieldsID="d4b4ee62c0ca7e3e6dc3ccbfdeba6b71" ns2:_="" ns3:_="">
    <xsd:import namespace="c425ada6-8810-416d-9013-dcf013a31722"/>
    <xsd:import namespace="5b95a7cb-e22b-4e4c-880d-022d72d1175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25ada6-8810-416d-9013-dcf013a3172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b18e087a-53db-4cd3-bc09-e3595ca554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95a7cb-e22b-4e4c-880d-022d72d1175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b889f40-7801-4fba-ad07-ab6726eda59c}" ma:internalName="TaxCatchAll" ma:showField="CatchAllData" ma:web="5b95a7cb-e22b-4e4c-880d-022d72d117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425ada6-8810-416d-9013-dcf013a31722">
      <Terms xmlns="http://schemas.microsoft.com/office/infopath/2007/PartnerControls"/>
    </lcf76f155ced4ddcb4097134ff3c332f>
    <TaxCatchAll xmlns="5b95a7cb-e22b-4e4c-880d-022d72d11752" xsi:nil="true"/>
    <MediaLengthInSeconds xmlns="c425ada6-8810-416d-9013-dcf013a31722" xsi:nil="true"/>
  </documentManagement>
</p:properties>
</file>

<file path=customXml/itemProps1.xml><?xml version="1.0" encoding="utf-8"?>
<ds:datastoreItem xmlns:ds="http://schemas.openxmlformats.org/officeDocument/2006/customXml" ds:itemID="{606BEA9D-C08B-4DC1-B6D3-E17CFF16BB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25ada6-8810-416d-9013-dcf013a31722"/>
    <ds:schemaRef ds:uri="5b95a7cb-e22b-4e4c-880d-022d72d117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6B394-89B5-4666-9904-BC03C7D616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2C34AC-158D-4A98-9665-C53D50CC4AD3}">
  <ds:schemaRefs>
    <ds:schemaRef ds:uri="http://schemas.microsoft.com/office/2006/metadata/properties"/>
    <ds:schemaRef ds:uri="http://schemas.microsoft.com/office/infopath/2007/PartnerControls"/>
    <ds:schemaRef ds:uri="c425ada6-8810-416d-9013-dcf013a31722"/>
    <ds:schemaRef ds:uri="5b95a7cb-e22b-4e4c-880d-022d72d1175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752</Words>
  <Application>Microsoft Macintosh PowerPoint</Application>
  <PresentationFormat>On-screen Show (16:9)</PresentationFormat>
  <Paragraphs>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Montserrat</vt:lpstr>
      <vt:lpstr>Montserrat Medium</vt:lpstr>
      <vt:lpstr>Aptos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Akeem Gardner</cp:lastModifiedBy>
  <cp:revision>10</cp:revision>
  <dcterms:modified xsi:type="dcterms:W3CDTF">2025-01-30T20:15:21Z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0x010100E5D6936C3124EA4782E0B6522F2B3CDF</vt:lpwstr>
  </property>
  <property fmtid="{D5CDD505-2E9C-101B-9397-08002B2CF9AE}" pid="3" name="Order">
    <vt:r8>8700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