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A67CFF-9EB5-4248-B9EA-1E6F5500683C}">
  <a:tblStyle styleId="{BDA67CFF-9EB5-4248-B9EA-1E6F55006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Medium-bold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MontserratSemiBold-bold.fntdata"/><Relationship Id="rId21" Type="http://schemas.openxmlformats.org/officeDocument/2006/relationships/font" Target="fonts/Montserrat-regular.fntdata"/><Relationship Id="rId3" Type="http://schemas.openxmlformats.org/officeDocument/2006/relationships/presProps" Target="presProps.xml"/><Relationship Id="rId25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MontserratSemiBold-regular.fntdata"/><Relationship Id="rId20" Type="http://schemas.openxmlformats.org/officeDocument/2006/relationships/font" Target="fonts/MontserratSemiBold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1.xml"/><Relationship Id="rId24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Montserrat-italic.fntdata"/><Relationship Id="rId28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font" Target="fonts/MontserratSemiBold-italic.fntdata"/><Relationship Id="rId31" Type="http://schemas.openxmlformats.org/officeDocument/2006/relationships/customXml" Target="../customXml/item3.xml"/><Relationship Id="rId22" Type="http://schemas.openxmlformats.org/officeDocument/2006/relationships/font" Target="fonts/Montserrat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MontserratMedium-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a43c81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a43c81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a43c8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a43c8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a43c81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a43c81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80612e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80612e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bc6261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bc6261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bc62614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bc62614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80612e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80612e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80612e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80612e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d4b45b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d4b45b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23334"/>
                </a:solidFill>
              </a:defRPr>
            </a:lvl1pPr>
            <a:lvl2pPr lvl="1">
              <a:buNone/>
              <a:defRPr>
                <a:solidFill>
                  <a:srgbClr val="023334"/>
                </a:solidFill>
              </a:defRPr>
            </a:lvl2pPr>
            <a:lvl3pPr lvl="2">
              <a:buNone/>
              <a:defRPr>
                <a:solidFill>
                  <a:srgbClr val="023334"/>
                </a:solidFill>
              </a:defRPr>
            </a:lvl3pPr>
            <a:lvl4pPr lvl="3">
              <a:buNone/>
              <a:defRPr>
                <a:solidFill>
                  <a:srgbClr val="023334"/>
                </a:solidFill>
              </a:defRPr>
            </a:lvl4pPr>
            <a:lvl5pPr lvl="4">
              <a:buNone/>
              <a:defRPr>
                <a:solidFill>
                  <a:srgbClr val="023334"/>
                </a:solidFill>
              </a:defRPr>
            </a:lvl5pPr>
            <a:lvl6pPr lvl="5">
              <a:buNone/>
              <a:defRPr>
                <a:solidFill>
                  <a:srgbClr val="023334"/>
                </a:solidFill>
              </a:defRPr>
            </a:lvl6pPr>
            <a:lvl7pPr lvl="6">
              <a:buNone/>
              <a:defRPr>
                <a:solidFill>
                  <a:srgbClr val="023334"/>
                </a:solidFill>
              </a:defRPr>
            </a:lvl7pPr>
            <a:lvl8pPr lvl="7">
              <a:buNone/>
              <a:defRPr>
                <a:solidFill>
                  <a:srgbClr val="023334"/>
                </a:solidFill>
              </a:defRPr>
            </a:lvl8pPr>
            <a:lvl9pPr lvl="8">
              <a:buNone/>
              <a:defRPr>
                <a:solidFill>
                  <a:srgbClr val="02333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23334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73025" y="4814737"/>
            <a:ext cx="462849" cy="90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ckpublishing.com/how-to-write-an-antagonist/" TargetMode="External"/><Relationship Id="rId4" Type="http://schemas.openxmlformats.org/officeDocument/2006/relationships/hyperlink" Target="https://screencraft.org/blog/7-tricks-for-writing-bad-ass-antagonists/" TargetMode="External"/><Relationship Id="rId5" Type="http://schemas.openxmlformats.org/officeDocument/2006/relationships/hyperlink" Target="https://www.nownovel.com/blog/antagonist-examples-in-novel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2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52075" y="2326675"/>
            <a:ext cx="1447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150" y="2140050"/>
            <a:ext cx="2912374" cy="571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83330" l="0" r="0" t="0"/>
          <a:stretch/>
        </p:blipFill>
        <p:spPr>
          <a:xfrm>
            <a:off x="1048325" y="3969297"/>
            <a:ext cx="7047352" cy="1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4294967295" type="subTitle"/>
          </p:nvPr>
        </p:nvSpPr>
        <p:spPr>
          <a:xfrm>
            <a:off x="24597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22"/>
          <p:cNvSpPr txBox="1"/>
          <p:nvPr>
            <p:ph idx="4294967295" type="subTitle"/>
          </p:nvPr>
        </p:nvSpPr>
        <p:spPr>
          <a:xfrm>
            <a:off x="7541125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>
            <p:ph idx="4294967295" type="subTitle"/>
          </p:nvPr>
        </p:nvSpPr>
        <p:spPr>
          <a:xfrm>
            <a:off x="2777825" y="2104866"/>
            <a:ext cx="3588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2777825" y="2148000"/>
            <a:ext cx="3588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Tasks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5600"/>
            <a:ext cx="85206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Part 2: Characters</a:t>
            </a:r>
            <a:endParaRPr b="1"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Deliverables: Presentation (7-10 minutes) outlining main protagonist(s), antagonist(s) and side character(s) characteristics/motivations/backstory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Blogs</a:t>
            </a:r>
            <a:endParaRPr b="1" sz="17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Research and write 10 blogs (500 - 750 words) each over the course of the 8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Will be broken down into research in the first 4 weeks followed by writing in the last 4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Protagonist(s)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Create a character that is relatable to the viewer, where they can explore/discover the world through them (ex. Harry Potter, Frodo)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Questions to answer…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Name?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Backstory?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Reason/drive?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Characteristics?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Are they alone or is their a small protagonist group?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■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If so, develop side characters with the same characteristics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Characters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Antagonist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(s)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Create an antagonist that relates/parallels the story at Canurta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Questions to answer…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Name?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Backstory?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Reason/drive?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Characteristics?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Are they alone or 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apart of a larger organization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Future considerations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How will they meet/interact with the protagonist(s) in the story?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Characters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antagonist writing:</a:t>
            </a:r>
            <a:endParaRPr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https://www.tckpublishing.com/how-to-write-an-antagonist/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https://screencraft.org/blog/7-tricks-for-writing-bad-ass-antagonists/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https://www.nownovel.com/blog/antagonist-examples-in-novels/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Additional Resources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9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2777825" y="1798075"/>
            <a:ext cx="35883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 Week  Roadmap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Roadmap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4685"/>
            <a:ext cx="8839204" cy="221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 Start/End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952500" y="17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{BDA67CFF-9EB5-4248-B9EA-1E6F5500683C}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Tasks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Date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 Date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Themes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Characters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29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Film Treatment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Spec Scripts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22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Topics Research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5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Writing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5600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*Dates may be adjusted as we work through the summer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6936C3124EA4782E0B6522F2B3CDF" ma:contentTypeVersion="12" ma:contentTypeDescription="Create a new document." ma:contentTypeScope="" ma:versionID="22e25d042e12408799db66b577055d45">
  <xsd:schema xmlns:xsd="http://www.w3.org/2001/XMLSchema" xmlns:xs="http://www.w3.org/2001/XMLSchema" xmlns:p="http://schemas.microsoft.com/office/2006/metadata/properties" xmlns:ns2="c425ada6-8810-416d-9013-dcf013a31722" xmlns:ns3="5b95a7cb-e22b-4e4c-880d-022d72d11752" targetNamespace="http://schemas.microsoft.com/office/2006/metadata/properties" ma:root="true" ma:fieldsID="d4b4ee62c0ca7e3e6dc3ccbfdeba6b71" ns2:_="" ns3:_="">
    <xsd:import namespace="c425ada6-8810-416d-9013-dcf013a31722"/>
    <xsd:import namespace="5b95a7cb-e22b-4e4c-880d-022d72d1175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5ada6-8810-416d-9013-dcf013a317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18e087a-53db-4cd3-bc09-e3595ca554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a7cb-e22b-4e4c-880d-022d72d1175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889f40-7801-4fba-ad07-ab6726eda59c}" ma:internalName="TaxCatchAll" ma:showField="CatchAllData" ma:web="5b95a7cb-e22b-4e4c-880d-022d72d11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25ada6-8810-416d-9013-dcf013a31722">
      <Terms xmlns="http://schemas.microsoft.com/office/infopath/2007/PartnerControls"/>
    </lcf76f155ced4ddcb4097134ff3c332f>
    <TaxCatchAll xmlns="5b95a7cb-e22b-4e4c-880d-022d72d11752" xsi:nil="true"/>
    <MediaLengthInSeconds xmlns="c425ada6-8810-416d-9013-dcf013a31722" xsi:nil="true"/>
  </documentManagement>
</p:properties>
</file>

<file path=customXml/itemProps1.xml><?xml version="1.0" encoding="utf-8"?>
<ds:datastoreItem xmlns:ds="http://schemas.openxmlformats.org/officeDocument/2006/customXml" ds:itemID="{D17C52BB-EB23-4ED2-9454-7BAFEDCE218D}"/>
</file>

<file path=customXml/itemProps2.xml><?xml version="1.0" encoding="utf-8"?>
<ds:datastoreItem xmlns:ds="http://schemas.openxmlformats.org/officeDocument/2006/customXml" ds:itemID="{CF7FD487-4F51-404C-8D86-3DF36EF30845}"/>
</file>

<file path=customXml/itemProps3.xml><?xml version="1.0" encoding="utf-8"?>
<ds:datastoreItem xmlns:ds="http://schemas.openxmlformats.org/officeDocument/2006/customXml" ds:itemID="{C79D764E-9A33-4E57-9138-0D3CB48D64B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0x010100E5D6936C3124EA4782E0B6522F2B3CDF</vt:lpwstr>
  </property>
  <property fmtid="{D5CDD505-2E9C-101B-9397-08002B2CF9AE}" pid="3" name="Order">
    <vt:r8>300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