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3992A4-4958-4898-880B-19A03D237365}">
  <a:tblStyle styleId="{ED3992A4-4958-4898-880B-19A03D2373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Medium-regular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MontserratSemiBold-regular.fntdata"/><Relationship Id="rId21" Type="http://schemas.openxmlformats.org/officeDocument/2006/relationships/font" Target="fonts/MontserratSemiBold-boldItalic.fntdata"/><Relationship Id="rId3" Type="http://schemas.openxmlformats.org/officeDocument/2006/relationships/presProps" Target="presProps.xml"/><Relationship Id="rId25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0" Type="http://schemas.openxmlformats.org/officeDocument/2006/relationships/font" Target="fonts/MontserratSemiBold-italic.fntdata"/><Relationship Id="rId2" Type="http://schemas.openxmlformats.org/officeDocument/2006/relationships/viewProps" Target="viewProps.xml"/><Relationship Id="rId29" Type="http://schemas.openxmlformats.org/officeDocument/2006/relationships/font" Target="fonts/MontserratMedium-boldItalic.fntdata"/><Relationship Id="rId16" Type="http://schemas.openxmlformats.org/officeDocument/2006/relationships/slide" Target="slides/slide10.xml"/><Relationship Id="rId24" Type="http://schemas.openxmlformats.org/officeDocument/2006/relationships/font" Target="fonts/Montserrat-italic.fntdata"/><Relationship Id="rId1" Type="http://schemas.openxmlformats.org/officeDocument/2006/relationships/theme" Target="theme/theme1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32" Type="http://schemas.openxmlformats.org/officeDocument/2006/relationships/customXml" Target="../customXml/item3.xml"/><Relationship Id="rId23" Type="http://schemas.openxmlformats.org/officeDocument/2006/relationships/font" Target="fonts/Montserrat-bold.fntdata"/><Relationship Id="rId28" Type="http://schemas.openxmlformats.org/officeDocument/2006/relationships/font" Target="fonts/MontserratMedium-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font" Target="fonts/MontserratSemiBold-bold.fntdata"/><Relationship Id="rId31" Type="http://schemas.openxmlformats.org/officeDocument/2006/relationships/customXml" Target="../customXml/item2.xml"/><Relationship Id="rId22" Type="http://schemas.openxmlformats.org/officeDocument/2006/relationships/font" Target="fonts/Montserrat-regular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MontserratMedium-bold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3d4b45b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3d4b45b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6a43c81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6a43c81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a43c81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a43c81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6a43c81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6a43c81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80612e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80612e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46e70f6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46e70f6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6e70f6d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46e70f6d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46e70f6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f46e70f6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b80612e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3b80612e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b80612e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b80612e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23334"/>
                </a:solidFill>
              </a:defRPr>
            </a:lvl1pPr>
            <a:lvl2pPr lvl="1">
              <a:buNone/>
              <a:defRPr>
                <a:solidFill>
                  <a:srgbClr val="023334"/>
                </a:solidFill>
              </a:defRPr>
            </a:lvl2pPr>
            <a:lvl3pPr lvl="2">
              <a:buNone/>
              <a:defRPr>
                <a:solidFill>
                  <a:srgbClr val="023334"/>
                </a:solidFill>
              </a:defRPr>
            </a:lvl3pPr>
            <a:lvl4pPr lvl="3">
              <a:buNone/>
              <a:defRPr>
                <a:solidFill>
                  <a:srgbClr val="023334"/>
                </a:solidFill>
              </a:defRPr>
            </a:lvl4pPr>
            <a:lvl5pPr lvl="4">
              <a:buNone/>
              <a:defRPr>
                <a:solidFill>
                  <a:srgbClr val="023334"/>
                </a:solidFill>
              </a:defRPr>
            </a:lvl5pPr>
            <a:lvl6pPr lvl="5">
              <a:buNone/>
              <a:defRPr>
                <a:solidFill>
                  <a:srgbClr val="023334"/>
                </a:solidFill>
              </a:defRPr>
            </a:lvl6pPr>
            <a:lvl7pPr lvl="6">
              <a:buNone/>
              <a:defRPr>
                <a:solidFill>
                  <a:srgbClr val="023334"/>
                </a:solidFill>
              </a:defRPr>
            </a:lvl7pPr>
            <a:lvl8pPr lvl="7">
              <a:buNone/>
              <a:defRPr>
                <a:solidFill>
                  <a:srgbClr val="023334"/>
                </a:solidFill>
              </a:defRPr>
            </a:lvl8pPr>
            <a:lvl9pPr lvl="8">
              <a:buNone/>
              <a:defRPr>
                <a:solidFill>
                  <a:srgbClr val="02333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23334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73025" y="4814737"/>
            <a:ext cx="462849" cy="90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sterclass.com/articles/how-to-write-a-film-treatment-in-6-steps#how-to-write-a-treatment-in-6-step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masterclass.com/articles/how-to-write-a-film-treatment-in-6-steps#how-to-write-a-treatment-in-6-step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21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</a:t>
            </a: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 </a:t>
            </a: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52075" y="2326675"/>
            <a:ext cx="14472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150" y="2140050"/>
            <a:ext cx="2912374" cy="571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6121025" y="2497962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83330" l="0" r="0" t="0"/>
          <a:stretch/>
        </p:blipFill>
        <p:spPr>
          <a:xfrm>
            <a:off x="1048325" y="3969297"/>
            <a:ext cx="7047352" cy="1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Task Start/End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22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8" name="Google Shape;138;p22"/>
          <p:cNvGraphicFramePr/>
          <p:nvPr/>
        </p:nvGraphicFramePr>
        <p:xfrm>
          <a:off x="952500" y="172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{ED3992A4-4958-4898-880B-19A03D237365}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Tasks</a:t>
                      </a:r>
                      <a:endParaRPr b="1" sz="1000">
                        <a:solidFill>
                          <a:srgbClr val="02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Date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 Date</a:t>
                      </a:r>
                      <a:endParaRPr b="1" sz="1000">
                        <a:solidFill>
                          <a:srgbClr val="02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Themes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18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Characters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18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29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Film Treatment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19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Spec Scripts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22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September 2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Blog: Topics Research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5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095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Blog: Writing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8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September 2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155600"/>
            <a:ext cx="852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*Dates may be adjusted as we work through the summer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4294967295" type="subTitle"/>
          </p:nvPr>
        </p:nvSpPr>
        <p:spPr>
          <a:xfrm>
            <a:off x="245971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5" name="Google Shape;145;p23"/>
          <p:cNvSpPr txBox="1"/>
          <p:nvPr>
            <p:ph idx="4294967295" type="subTitle"/>
          </p:nvPr>
        </p:nvSpPr>
        <p:spPr>
          <a:xfrm>
            <a:off x="7541125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46" name="Google Shape;146;p23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 rot="10800000">
            <a:off x="6121025" y="2497962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 txBox="1"/>
          <p:nvPr>
            <p:ph idx="4294967295" type="subTitle"/>
          </p:nvPr>
        </p:nvSpPr>
        <p:spPr>
          <a:xfrm>
            <a:off x="2777825" y="2104866"/>
            <a:ext cx="35883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245946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7541100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6238025" y="2497962"/>
            <a:ext cx="1330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idx="4294967295" type="subTitle"/>
          </p:nvPr>
        </p:nvSpPr>
        <p:spPr>
          <a:xfrm>
            <a:off x="2777825" y="2148000"/>
            <a:ext cx="35883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Tasks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5600"/>
            <a:ext cx="85206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Part 3: Film Treatment</a:t>
            </a:r>
            <a:endParaRPr b="1"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Deliverables: </a:t>
            </a:r>
            <a:r>
              <a:rPr lang="en" sz="15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Film Treatment</a:t>
            </a: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 and Presentation of Film Treatment</a:t>
            </a:r>
            <a:endParaRPr b="1"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Blogs</a:t>
            </a:r>
            <a:endParaRPr b="1" sz="17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Research and write 10 blogs (500 - 750 words) each over the course of the 8 weeks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Will be broken down into research in the first 4 weeks followed by writing in the last 4 weeks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Tasks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A film treatment…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Is a document the presents the story before a full script is written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They are/have..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Present tense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Narrative like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Highlight important information about the story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Title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Story summary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Logline/premise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Character descriptions (completed prior)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Film Treatment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Expectations..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Set up the world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What is the name of the planet we travel to?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What is the main conflict?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How does the hero learn/gain their abilities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Overall story structure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Roadmap of the journey (break into acts of the story to present)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Epilogue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Key characters and the roles they play, outside of the protagonist/antagonist (ex. Mentors, giants, etc.)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Film Treatment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5600"/>
            <a:ext cx="5169000" cy="28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Treat the story as the first movie in a trilogy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Provide enough closure for it to be a self contained story but allow for room to develop another antagonist for a sequel/second series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Develop thorough main protagonist(s) and antagonist(s)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Story Requirements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0545" y="679725"/>
            <a:ext cx="2707305" cy="39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Film Treatment writing:</a:t>
            </a:r>
            <a:endParaRPr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https://www.masterclass.com/articles/how-to-write-a-film-treatment-in-6-steps#how-to-write-a-treatment-in-6-steps</a:t>
            </a: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Additional Resources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idx="4294967295" type="subTitle"/>
          </p:nvPr>
        </p:nvSpPr>
        <p:spPr>
          <a:xfrm>
            <a:off x="245946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8" name="Google Shape;118;p20"/>
          <p:cNvSpPr txBox="1"/>
          <p:nvPr>
            <p:ph idx="4294967295" type="subTitle"/>
          </p:nvPr>
        </p:nvSpPr>
        <p:spPr>
          <a:xfrm>
            <a:off x="7541100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9" name="Google Shape;119;p20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 rot="10800000">
            <a:off x="6238025" y="2497962"/>
            <a:ext cx="1330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20"/>
          <p:cNvSpPr txBox="1"/>
          <p:nvPr>
            <p:ph idx="4294967295" type="subTitle"/>
          </p:nvPr>
        </p:nvSpPr>
        <p:spPr>
          <a:xfrm>
            <a:off x="2777825" y="1798075"/>
            <a:ext cx="35883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 Week  Roadmap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Roadmap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4685"/>
            <a:ext cx="8839204" cy="221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6936C3124EA4782E0B6522F2B3CDF" ma:contentTypeVersion="12" ma:contentTypeDescription="Create a new document." ma:contentTypeScope="" ma:versionID="22e25d042e12408799db66b577055d45">
  <xsd:schema xmlns:xsd="http://www.w3.org/2001/XMLSchema" xmlns:xs="http://www.w3.org/2001/XMLSchema" xmlns:p="http://schemas.microsoft.com/office/2006/metadata/properties" xmlns:ns2="c425ada6-8810-416d-9013-dcf013a31722" xmlns:ns3="5b95a7cb-e22b-4e4c-880d-022d72d11752" targetNamespace="http://schemas.microsoft.com/office/2006/metadata/properties" ma:root="true" ma:fieldsID="d4b4ee62c0ca7e3e6dc3ccbfdeba6b71" ns2:_="" ns3:_="">
    <xsd:import namespace="c425ada6-8810-416d-9013-dcf013a31722"/>
    <xsd:import namespace="5b95a7cb-e22b-4e4c-880d-022d72d1175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5ada6-8810-416d-9013-dcf013a317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18e087a-53db-4cd3-bc09-e3595ca554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a7cb-e22b-4e4c-880d-022d72d1175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889f40-7801-4fba-ad07-ab6726eda59c}" ma:internalName="TaxCatchAll" ma:showField="CatchAllData" ma:web="5b95a7cb-e22b-4e4c-880d-022d72d11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25ada6-8810-416d-9013-dcf013a31722">
      <Terms xmlns="http://schemas.microsoft.com/office/infopath/2007/PartnerControls"/>
    </lcf76f155ced4ddcb4097134ff3c332f>
    <TaxCatchAll xmlns="5b95a7cb-e22b-4e4c-880d-022d72d11752" xsi:nil="true"/>
    <MediaLengthInSeconds xmlns="c425ada6-8810-416d-9013-dcf013a31722" xsi:nil="true"/>
  </documentManagement>
</p:properties>
</file>

<file path=customXml/itemProps1.xml><?xml version="1.0" encoding="utf-8"?>
<ds:datastoreItem xmlns:ds="http://schemas.openxmlformats.org/officeDocument/2006/customXml" ds:itemID="{508D2DB3-A51B-4FB1-9E53-60B46303D5CB}"/>
</file>

<file path=customXml/itemProps2.xml><?xml version="1.0" encoding="utf-8"?>
<ds:datastoreItem xmlns:ds="http://schemas.openxmlformats.org/officeDocument/2006/customXml" ds:itemID="{5B6D0714-4177-40D2-AB5C-889ECB970C62}"/>
</file>

<file path=customXml/itemProps3.xml><?xml version="1.0" encoding="utf-8"?>
<ds:datastoreItem xmlns:ds="http://schemas.openxmlformats.org/officeDocument/2006/customXml" ds:itemID="{3EBB85EA-994F-4719-91F8-BE570D989331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0x010100E5D6936C3124EA4782E0B6522F2B3CDF</vt:lpwstr>
  </property>
  <property fmtid="{D5CDD505-2E9C-101B-9397-08002B2CF9AE}" pid="3" name="Order">
    <vt:r8>700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