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018C68-10D0-496D-AA59-67A4C3754B16}">
  <a:tblStyle styleId="{10018C68-10D0-496D-AA59-67A4C3754B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MontserratMedium-bold.fntdata"/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font" Target="fonts/MontserratSemiBold-bold.fntdata"/><Relationship Id="rId21" Type="http://schemas.openxmlformats.org/officeDocument/2006/relationships/font" Target="fonts/Montserrat-regular.fntdata"/><Relationship Id="rId3" Type="http://schemas.openxmlformats.org/officeDocument/2006/relationships/presProps" Target="presProps.xml"/><Relationship Id="rId25" Type="http://schemas.openxmlformats.org/officeDocument/2006/relationships/font" Target="fonts/MontserratMedium-regular.fntdata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MontserratSemiBold-regular.fntdata"/><Relationship Id="rId20" Type="http://schemas.openxmlformats.org/officeDocument/2006/relationships/font" Target="fonts/MontserratSemiBold-boldItalic.fntdata"/><Relationship Id="rId2" Type="http://schemas.openxmlformats.org/officeDocument/2006/relationships/viewProps" Target="viewProps.xml"/><Relationship Id="rId16" Type="http://schemas.openxmlformats.org/officeDocument/2006/relationships/slide" Target="slides/slide10.xml"/><Relationship Id="rId29" Type="http://schemas.openxmlformats.org/officeDocument/2006/relationships/customXml" Target="../customXml/item1.xml"/><Relationship Id="rId24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1" Type="http://schemas.openxmlformats.org/officeDocument/2006/relationships/slide" Target="slides/slide5.xml"/><Relationship Id="rId23" Type="http://schemas.openxmlformats.org/officeDocument/2006/relationships/font" Target="fonts/Montserrat-italic.fntdata"/><Relationship Id="rId28" Type="http://schemas.openxmlformats.org/officeDocument/2006/relationships/font" Target="fonts/MontserratMedium-boldItalic.fntdata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font" Target="fonts/MontserratSemiBold-italic.fntdata"/><Relationship Id="rId31" Type="http://schemas.openxmlformats.org/officeDocument/2006/relationships/customXml" Target="../customXml/item3.xml"/><Relationship Id="rId22" Type="http://schemas.openxmlformats.org/officeDocument/2006/relationships/font" Target="fonts/Montserrat-bold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7" Type="http://schemas.openxmlformats.org/officeDocument/2006/relationships/font" Target="fonts/MontserratMedium-italic.fntdata"/><Relationship Id="rId14" Type="http://schemas.openxmlformats.org/officeDocument/2006/relationships/slide" Target="slides/slide8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6a43c818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6a43c818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6a43c81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6a43c81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d6a43c818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d6a43c818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b80612e3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b80612e3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46e70f6d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46e70f6d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f46e70f6d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f46e70f6d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b80612e3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b80612e3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b80612e3f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b80612e3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3d4b45ba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3d4b45ba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023334"/>
                </a:solidFill>
              </a:defRPr>
            </a:lvl1pPr>
            <a:lvl2pPr lvl="1">
              <a:buNone/>
              <a:defRPr>
                <a:solidFill>
                  <a:srgbClr val="023334"/>
                </a:solidFill>
              </a:defRPr>
            </a:lvl2pPr>
            <a:lvl3pPr lvl="2">
              <a:buNone/>
              <a:defRPr>
                <a:solidFill>
                  <a:srgbClr val="023334"/>
                </a:solidFill>
              </a:defRPr>
            </a:lvl3pPr>
            <a:lvl4pPr lvl="3">
              <a:buNone/>
              <a:defRPr>
                <a:solidFill>
                  <a:srgbClr val="023334"/>
                </a:solidFill>
              </a:defRPr>
            </a:lvl4pPr>
            <a:lvl5pPr lvl="4">
              <a:buNone/>
              <a:defRPr>
                <a:solidFill>
                  <a:srgbClr val="023334"/>
                </a:solidFill>
              </a:defRPr>
            </a:lvl5pPr>
            <a:lvl6pPr lvl="5">
              <a:buNone/>
              <a:defRPr>
                <a:solidFill>
                  <a:srgbClr val="023334"/>
                </a:solidFill>
              </a:defRPr>
            </a:lvl6pPr>
            <a:lvl7pPr lvl="6">
              <a:buNone/>
              <a:defRPr>
                <a:solidFill>
                  <a:srgbClr val="023334"/>
                </a:solidFill>
              </a:defRPr>
            </a:lvl7pPr>
            <a:lvl8pPr lvl="7">
              <a:buNone/>
              <a:defRPr>
                <a:solidFill>
                  <a:srgbClr val="023334"/>
                </a:solidFill>
              </a:defRPr>
            </a:lvl8pPr>
            <a:lvl9pPr lvl="8">
              <a:buNone/>
              <a:defRPr>
                <a:solidFill>
                  <a:srgbClr val="023334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23334"/>
              </a:solidFill>
            </a:endParaRPr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173025" y="4814737"/>
            <a:ext cx="462849" cy="905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masterclass.com/articles/scec-script-explained#what-is-a-spec-scrip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masterclass.com/articles/scec-script-explained#television-spec-scripts-vs-movie-spec-script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334">
            <a:alpha val="99610"/>
          </a:srgbClr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521" y="2326667"/>
            <a:ext cx="1356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August </a:t>
            </a: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2022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7452075" y="2326675"/>
            <a:ext cx="14472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CSJ Writers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4150" y="2140050"/>
            <a:ext cx="2912374" cy="5713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 rot="10800000">
            <a:off x="1328252" y="2497962"/>
            <a:ext cx="15495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13"/>
          <p:cNvCxnSpPr/>
          <p:nvPr/>
        </p:nvCxnSpPr>
        <p:spPr>
          <a:xfrm rot="10800000">
            <a:off x="6121025" y="2497962"/>
            <a:ext cx="14472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 b="83330" l="0" r="0" t="0"/>
          <a:stretch/>
        </p:blipFill>
        <p:spPr>
          <a:xfrm>
            <a:off x="1048325" y="3969297"/>
            <a:ext cx="7047352" cy="11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334">
            <a:alpha val="99610"/>
          </a:srgbClr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4294967295" type="subTitle"/>
          </p:nvPr>
        </p:nvSpPr>
        <p:spPr>
          <a:xfrm>
            <a:off x="245971" y="2326667"/>
            <a:ext cx="1356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July 2022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6" name="Google Shape;136;p22"/>
          <p:cNvSpPr txBox="1"/>
          <p:nvPr>
            <p:ph idx="4294967295" type="subTitle"/>
          </p:nvPr>
        </p:nvSpPr>
        <p:spPr>
          <a:xfrm>
            <a:off x="7541125" y="2326667"/>
            <a:ext cx="1356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CSJ Writers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37" name="Google Shape;137;p22"/>
          <p:cNvCxnSpPr/>
          <p:nvPr/>
        </p:nvCxnSpPr>
        <p:spPr>
          <a:xfrm rot="10800000">
            <a:off x="1328252" y="2497962"/>
            <a:ext cx="15495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2"/>
          <p:cNvCxnSpPr/>
          <p:nvPr/>
        </p:nvCxnSpPr>
        <p:spPr>
          <a:xfrm rot="10800000">
            <a:off x="6121025" y="2497962"/>
            <a:ext cx="14472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" name="Google Shape;139;p22"/>
          <p:cNvSpPr txBox="1"/>
          <p:nvPr>
            <p:ph idx="4294967295" type="subTitle"/>
          </p:nvPr>
        </p:nvSpPr>
        <p:spPr>
          <a:xfrm>
            <a:off x="2777825" y="2104866"/>
            <a:ext cx="35883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Thank You</a:t>
            </a:r>
            <a:endParaRPr sz="35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334">
            <a:alpha val="99610"/>
          </a:srgbClr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idx="4294967295" type="subTitle"/>
          </p:nvPr>
        </p:nvSpPr>
        <p:spPr>
          <a:xfrm>
            <a:off x="245946" y="2326667"/>
            <a:ext cx="1356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July 2022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67;p14"/>
          <p:cNvSpPr txBox="1"/>
          <p:nvPr>
            <p:ph idx="4294967295" type="subTitle"/>
          </p:nvPr>
        </p:nvSpPr>
        <p:spPr>
          <a:xfrm>
            <a:off x="7541100" y="2326667"/>
            <a:ext cx="1356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CSJ Writers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 rot="10800000">
            <a:off x="1328252" y="2497962"/>
            <a:ext cx="15495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4"/>
          <p:cNvCxnSpPr/>
          <p:nvPr/>
        </p:nvCxnSpPr>
        <p:spPr>
          <a:xfrm rot="10800000">
            <a:off x="6238025" y="2497962"/>
            <a:ext cx="13302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4"/>
          <p:cNvSpPr txBox="1"/>
          <p:nvPr>
            <p:ph idx="4294967295" type="subTitle"/>
          </p:nvPr>
        </p:nvSpPr>
        <p:spPr>
          <a:xfrm>
            <a:off x="2777825" y="2148000"/>
            <a:ext cx="35883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Tasks</a:t>
            </a:r>
            <a:endParaRPr sz="35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5600"/>
            <a:ext cx="8520600" cy="31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Story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●"/>
            </a:pPr>
            <a:r>
              <a:rPr b="1"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Part 4: Spec Scripts</a:t>
            </a:r>
            <a:endParaRPr b="1"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Deliverables: </a:t>
            </a:r>
            <a:r>
              <a:rPr lang="en" sz="1500" u="sng">
                <a:solidFill>
                  <a:schemeClr val="accent5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Spec Script</a:t>
            </a:r>
            <a:endParaRPr b="1"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Blogs</a:t>
            </a:r>
            <a:endParaRPr b="1" sz="17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Research and write 10 blogs (500 - 750 words) each over the course of the 8 weeks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Will be broken down into research in the first 4 weeks followed by writing in the last 4 weeks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22702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2333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Tasks</a:t>
            </a:r>
            <a:endParaRPr sz="2220">
              <a:solidFill>
                <a:srgbClr val="02333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23025" y="659022"/>
            <a:ext cx="1392900" cy="20700"/>
          </a:xfrm>
          <a:prstGeom prst="rect">
            <a:avLst/>
          </a:prstGeom>
          <a:solidFill>
            <a:srgbClr val="F7FF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F5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5600"/>
            <a:ext cx="85206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A Spec Script…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Is a script is a screenplay written prior to shooting script/production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In our case we’re completing a script based on the film treatment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They are/have..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Covers the complete arc of the story we are telling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Dialogue/character-building focused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2702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2333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Spec Script</a:t>
            </a:r>
            <a:endParaRPr sz="2220">
              <a:solidFill>
                <a:srgbClr val="02333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423025" y="659022"/>
            <a:ext cx="1392900" cy="20700"/>
          </a:xfrm>
          <a:prstGeom prst="rect">
            <a:avLst/>
          </a:prstGeom>
          <a:solidFill>
            <a:srgbClr val="F7FF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F5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5600"/>
            <a:ext cx="85206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Expectations..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Create a script as if it would be further developed into a film/animation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Can be short story like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Describing the environment/set-up of different areas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2702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2333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Spec Script</a:t>
            </a:r>
            <a:endParaRPr sz="2220">
              <a:solidFill>
                <a:srgbClr val="02333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23025" y="659022"/>
            <a:ext cx="1392900" cy="20700"/>
          </a:xfrm>
          <a:prstGeom prst="rect">
            <a:avLst/>
          </a:prstGeom>
          <a:solidFill>
            <a:srgbClr val="F7FF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F5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5600"/>
            <a:ext cx="8520600" cy="3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Spec Scripts:</a:t>
            </a:r>
            <a:endParaRPr/>
          </a:p>
          <a:p>
            <a:pPr indent="-323850" lvl="1" marL="914400" rtl="0" algn="l">
              <a:spcBef>
                <a:spcPts val="1200"/>
              </a:spcBef>
              <a:spcAft>
                <a:spcPts val="0"/>
              </a:spcAft>
              <a:buClr>
                <a:srgbClr val="023334"/>
              </a:buClr>
              <a:buSzPts val="1500"/>
              <a:buFont typeface="Montserrat"/>
              <a:buChar char="○"/>
            </a:pPr>
            <a:r>
              <a:rPr lang="en" sz="15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https://www.masterclass.com/articles/scec-script-explained#television-spec-scripts-vs-movie-spec-scripts</a:t>
            </a: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22702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2333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Additional Resources</a:t>
            </a:r>
            <a:endParaRPr sz="2220">
              <a:solidFill>
                <a:srgbClr val="02333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423025" y="659022"/>
            <a:ext cx="1392900" cy="20700"/>
          </a:xfrm>
          <a:prstGeom prst="rect">
            <a:avLst/>
          </a:prstGeom>
          <a:solidFill>
            <a:srgbClr val="F7FF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F5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3334">
            <a:alpha val="99610"/>
          </a:srgbClr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4294967295" type="subTitle"/>
          </p:nvPr>
        </p:nvSpPr>
        <p:spPr>
          <a:xfrm>
            <a:off x="245946" y="2326667"/>
            <a:ext cx="1356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July 2022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9" name="Google Shape;109;p19"/>
          <p:cNvSpPr txBox="1"/>
          <p:nvPr>
            <p:ph idx="4294967295" type="subTitle"/>
          </p:nvPr>
        </p:nvSpPr>
        <p:spPr>
          <a:xfrm>
            <a:off x="7541100" y="2326667"/>
            <a:ext cx="13569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CSJ Writers</a:t>
            </a:r>
            <a:endParaRPr sz="10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10" name="Google Shape;110;p19"/>
          <p:cNvCxnSpPr/>
          <p:nvPr/>
        </p:nvCxnSpPr>
        <p:spPr>
          <a:xfrm rot="10800000">
            <a:off x="1328252" y="2497962"/>
            <a:ext cx="15495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9"/>
          <p:cNvCxnSpPr/>
          <p:nvPr/>
        </p:nvCxnSpPr>
        <p:spPr>
          <a:xfrm rot="10800000">
            <a:off x="6238025" y="2497962"/>
            <a:ext cx="1330200" cy="0"/>
          </a:xfrm>
          <a:prstGeom prst="straightConnector1">
            <a:avLst/>
          </a:prstGeom>
          <a:noFill/>
          <a:ln cap="flat" cmpd="sng" w="9525">
            <a:solidFill>
              <a:srgbClr val="F7FF5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9"/>
          <p:cNvSpPr txBox="1"/>
          <p:nvPr>
            <p:ph idx="4294967295" type="subTitle"/>
          </p:nvPr>
        </p:nvSpPr>
        <p:spPr>
          <a:xfrm>
            <a:off x="2777825" y="1798075"/>
            <a:ext cx="3588300" cy="14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>
                <a:solidFill>
                  <a:srgbClr val="F7FF5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 Week  Roadmap</a:t>
            </a:r>
            <a:endParaRPr sz="3500">
              <a:solidFill>
                <a:srgbClr val="F7FF5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22702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2333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Roadmap</a:t>
            </a:r>
            <a:endParaRPr sz="2220">
              <a:solidFill>
                <a:srgbClr val="02333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0" name="Google Shape;120;p20"/>
          <p:cNvSpPr/>
          <p:nvPr/>
        </p:nvSpPr>
        <p:spPr>
          <a:xfrm>
            <a:off x="423025" y="659022"/>
            <a:ext cx="1392900" cy="20700"/>
          </a:xfrm>
          <a:prstGeom prst="rect">
            <a:avLst/>
          </a:prstGeom>
          <a:solidFill>
            <a:srgbClr val="F7FF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F5A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4685"/>
            <a:ext cx="8839204" cy="2214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11700" y="22702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>
                <a:solidFill>
                  <a:srgbClr val="02333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Task Start/End</a:t>
            </a:r>
            <a:endParaRPr sz="2220">
              <a:solidFill>
                <a:srgbClr val="02333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7" name="Google Shape;127;p21"/>
          <p:cNvSpPr/>
          <p:nvPr/>
        </p:nvSpPr>
        <p:spPr>
          <a:xfrm>
            <a:off x="423025" y="659022"/>
            <a:ext cx="1392900" cy="20700"/>
          </a:xfrm>
          <a:prstGeom prst="rect">
            <a:avLst/>
          </a:prstGeom>
          <a:solidFill>
            <a:srgbClr val="F7FF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7FF5A"/>
              </a:solidFill>
            </a:endParaRPr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9" name="Google Shape;129;p21"/>
          <p:cNvGraphicFramePr/>
          <p:nvPr/>
        </p:nvGraphicFramePr>
        <p:xfrm>
          <a:off x="952500" y="172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{10018C68-10D0-496D-AA59-67A4C3754B16}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2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Tasks</a:t>
                      </a:r>
                      <a:endParaRPr b="1" sz="1000">
                        <a:solidFill>
                          <a:srgbClr val="02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02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Start Date</a:t>
                      </a:r>
                      <a:endParaRPr b="1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23334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End Date</a:t>
                      </a:r>
                      <a:endParaRPr b="1" sz="1000">
                        <a:solidFill>
                          <a:srgbClr val="023334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Story: Themes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July 12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July 18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Story: Characters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July 18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July 29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Story: Film Treatment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August 1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August 19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Story: Spec Scripts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3333">
                        <a:alpha val="381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August 22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3333">
                        <a:alpha val="381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September 2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3333">
                        <a:alpha val="38100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Blog: Topics Research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July 12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August 5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Blog: Writing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3333">
                        <a:alpha val="381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August 8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3333">
                        <a:alpha val="381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September 2</a:t>
                      </a:r>
                      <a:endParaRPr sz="10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2333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3333">
                        <a:alpha val="381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5600"/>
            <a:ext cx="8520600" cy="4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rgbClr val="023334"/>
                </a:solidFill>
                <a:latin typeface="Montserrat"/>
                <a:ea typeface="Montserrat"/>
                <a:cs typeface="Montserrat"/>
                <a:sym typeface="Montserrat"/>
              </a:rPr>
              <a:t>*Dates may be adjusted as we work through the summer</a:t>
            </a:r>
            <a:endParaRPr sz="1500">
              <a:solidFill>
                <a:srgbClr val="02333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D6936C3124EA4782E0B6522F2B3CDF" ma:contentTypeVersion="12" ma:contentTypeDescription="Create a new document." ma:contentTypeScope="" ma:versionID="22e25d042e12408799db66b577055d45">
  <xsd:schema xmlns:xsd="http://www.w3.org/2001/XMLSchema" xmlns:xs="http://www.w3.org/2001/XMLSchema" xmlns:p="http://schemas.microsoft.com/office/2006/metadata/properties" xmlns:ns2="c425ada6-8810-416d-9013-dcf013a31722" xmlns:ns3="5b95a7cb-e22b-4e4c-880d-022d72d11752" targetNamespace="http://schemas.microsoft.com/office/2006/metadata/properties" ma:root="true" ma:fieldsID="d4b4ee62c0ca7e3e6dc3ccbfdeba6b71" ns2:_="" ns3:_="">
    <xsd:import namespace="c425ada6-8810-416d-9013-dcf013a31722"/>
    <xsd:import namespace="5b95a7cb-e22b-4e4c-880d-022d72d1175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25ada6-8810-416d-9013-dcf013a3172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b18e087a-53db-4cd3-bc09-e3595ca5546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95a7cb-e22b-4e4c-880d-022d72d1175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b889f40-7801-4fba-ad07-ab6726eda59c}" ma:internalName="TaxCatchAll" ma:showField="CatchAllData" ma:web="5b95a7cb-e22b-4e4c-880d-022d72d117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425ada6-8810-416d-9013-dcf013a31722">
      <Terms xmlns="http://schemas.microsoft.com/office/infopath/2007/PartnerControls"/>
    </lcf76f155ced4ddcb4097134ff3c332f>
    <TaxCatchAll xmlns="5b95a7cb-e22b-4e4c-880d-022d72d11752" xsi:nil="true"/>
    <MediaLengthInSeconds xmlns="c425ada6-8810-416d-9013-dcf013a31722" xsi:nil="true"/>
  </documentManagement>
</p:properties>
</file>

<file path=customXml/itemProps1.xml><?xml version="1.0" encoding="utf-8"?>
<ds:datastoreItem xmlns:ds="http://schemas.openxmlformats.org/officeDocument/2006/customXml" ds:itemID="{0C50D8CF-E293-4D50-9D1E-F23F8310DE58}"/>
</file>

<file path=customXml/itemProps2.xml><?xml version="1.0" encoding="utf-8"?>
<ds:datastoreItem xmlns:ds="http://schemas.openxmlformats.org/officeDocument/2006/customXml" ds:itemID="{A836FCE3-4B39-4235-8997-2BC47B130CCE}"/>
</file>

<file path=customXml/itemProps3.xml><?xml version="1.0" encoding="utf-8"?>
<ds:datastoreItem xmlns:ds="http://schemas.openxmlformats.org/officeDocument/2006/customXml" ds:itemID="{3AA6B6B2-11F4-4ACA-8621-DE91C35432EF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0x010100E5D6936C3124EA4782E0B6522F2B3CDF</vt:lpwstr>
  </property>
  <property fmtid="{D5CDD505-2E9C-101B-9397-08002B2CF9AE}" pid="3" name="Order">
    <vt:r8>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</Properties>
</file>