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90" r:id="rId2"/>
    <p:sldId id="257" r:id="rId3"/>
    <p:sldId id="258" r:id="rId4"/>
    <p:sldId id="259" r:id="rId5"/>
    <p:sldId id="293" r:id="rId6"/>
    <p:sldId id="260" r:id="rId7"/>
    <p:sldId id="261" r:id="rId8"/>
    <p:sldId id="262" r:id="rId9"/>
    <p:sldId id="263" r:id="rId10"/>
    <p:sldId id="264" r:id="rId11"/>
    <p:sldId id="265" r:id="rId12"/>
    <p:sldId id="266" r:id="rId13"/>
    <p:sldId id="267" r:id="rId14"/>
    <p:sldId id="294" r:id="rId15"/>
    <p:sldId id="268" r:id="rId16"/>
    <p:sldId id="295" r:id="rId17"/>
    <p:sldId id="269" r:id="rId18"/>
    <p:sldId id="270" r:id="rId19"/>
    <p:sldId id="271" r:id="rId20"/>
    <p:sldId id="272" r:id="rId21"/>
    <p:sldId id="273" r:id="rId22"/>
    <p:sldId id="291" r:id="rId23"/>
    <p:sldId id="296" r:id="rId24"/>
    <p:sldId id="274" r:id="rId25"/>
    <p:sldId id="297" r:id="rId26"/>
    <p:sldId id="275" r:id="rId27"/>
    <p:sldId id="298" r:id="rId28"/>
    <p:sldId id="276" r:id="rId29"/>
    <p:sldId id="299" r:id="rId30"/>
    <p:sldId id="277" r:id="rId31"/>
    <p:sldId id="300" r:id="rId32"/>
    <p:sldId id="278" r:id="rId33"/>
    <p:sldId id="292" r:id="rId34"/>
    <p:sldId id="28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guide id="3"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5" autoAdjust="0"/>
    <p:restoredTop sz="86891" autoAdjust="0"/>
  </p:normalViewPr>
  <p:slideViewPr>
    <p:cSldViewPr>
      <p:cViewPr varScale="1">
        <p:scale>
          <a:sx n="50" d="100"/>
          <a:sy n="50" d="100"/>
        </p:scale>
        <p:origin x="374" y="48"/>
      </p:cViewPr>
      <p:guideLst>
        <p:guide orient="horz" pos="1008"/>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10/15/2021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10/15/2021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10/15/2021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Box 10">
            <a:extLst>
              <a:ext uri="{FF2B5EF4-FFF2-40B4-BE49-F238E27FC236}">
                <a16:creationId xmlns:a16="http://schemas.microsoft.com/office/drawing/2014/main" xmlns="" id="{6C5D1914-9979-4928-BEEB-4586CCB160A9}"/>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10/15/2021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0" name="TextBox 9">
            <a:extLst>
              <a:ext uri="{FF2B5EF4-FFF2-40B4-BE49-F238E27FC236}">
                <a16:creationId xmlns:a16="http://schemas.microsoft.com/office/drawing/2014/main" xmlns="" id="{39F0ED46-ED41-4598-BC5D-77A94B216872}"/>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10/15/2021</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10/15/2021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10/15/2021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10/15/2021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xmlns="" id="{97929C19-A940-4FDA-BB74-83E573C05348}"/>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10/15/2021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10/15/2021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10/15/2021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10/15/2021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10/15/2021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10/15/2021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600"/>
            </a:lvl1pPr>
            <a:lvl2pPr>
              <a:buClr>
                <a:srgbClr val="007FA3"/>
              </a:buClr>
              <a:defRPr sz="2400"/>
            </a:lvl2pPr>
            <a:lvl3pPr>
              <a:buClr>
                <a:srgbClr val="007FA3"/>
              </a:buClr>
              <a:defRPr sz="2200"/>
            </a:lvl3pPr>
            <a:lvl4pPr>
              <a:buClr>
                <a:srgbClr val="007FA3"/>
              </a:buClr>
              <a:defRPr sz="2000"/>
            </a:lvl4pPr>
            <a:lvl5pPr>
              <a:buClr>
                <a:srgbClr val="007FA3"/>
              </a:buClr>
              <a:defRPr sz="18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10/15/2021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10/15/2021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atin typeface="Verdana" panose="020B0604030504040204" pitchFamily="34" charset="0"/>
                <a:ea typeface="Verdana" panose="020B0604030504040204" pitchFamily="34" charset="0"/>
              </a:defRPr>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10/15/2021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xmlns="" id="{53FB0CCA-42FE-4F49-B329-D58EC7D36F62}"/>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10/15/2021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10/15/2021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10/15/2021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10/15/2021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xmlns="" id="{06B42598-E17E-4AFA-A2E8-BF865C3E5BD4}"/>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descr="Assembly Language for x86 Processors, "/>
          <p:cNvSpPr>
            <a:spLocks noGrp="1"/>
          </p:cNvSpPr>
          <p:nvPr>
            <p:ph type="title"/>
          </p:nvPr>
        </p:nvSpPr>
        <p:spPr>
          <a:xfrm>
            <a:off x="457200" y="215372"/>
            <a:ext cx="8458200" cy="623817"/>
          </a:xfrm>
        </p:spPr>
        <p:txBody>
          <a:bodyPr/>
          <a:lstStyle/>
          <a:p>
            <a:r>
              <a:rPr lang="en-US" dirty="0"/>
              <a:t>Starting out with Python</a:t>
            </a:r>
            <a:endParaRPr lang="en-AU" dirty="0"/>
          </a:p>
        </p:txBody>
      </p:sp>
      <p:sp>
        <p:nvSpPr>
          <p:cNvPr id="8" name="Text Placeholder 7"/>
          <p:cNvSpPr>
            <a:spLocks noGrp="1"/>
          </p:cNvSpPr>
          <p:nvPr>
            <p:ph type="body" sz="quarter" idx="13"/>
          </p:nvPr>
        </p:nvSpPr>
        <p:spPr>
          <a:xfrm>
            <a:off x="457200" y="966930"/>
            <a:ext cx="8229600" cy="381000"/>
          </a:xfrm>
        </p:spPr>
        <p:txBody>
          <a:bodyPr/>
          <a:lstStyle/>
          <a:p>
            <a:r>
              <a:rPr lang="en-US" dirty="0"/>
              <a:t>Fifth Edition</a:t>
            </a:r>
            <a:r>
              <a:rPr lang="en-IN" dirty="0"/>
              <a:t>, Global Edition</a:t>
            </a:r>
            <a:endParaRPr lang="en-US" dirty="0"/>
          </a:p>
        </p:txBody>
      </p:sp>
      <p:sp>
        <p:nvSpPr>
          <p:cNvPr id="9" name="Text Placeholder 8"/>
          <p:cNvSpPr>
            <a:spLocks noGrp="1"/>
          </p:cNvSpPr>
          <p:nvPr>
            <p:ph type="body" sz="quarter" idx="14"/>
          </p:nvPr>
        </p:nvSpPr>
        <p:spPr/>
        <p:txBody>
          <a:bodyPr/>
          <a:lstStyle/>
          <a:p>
            <a:r>
              <a:rPr lang="en-US" dirty="0"/>
              <a:t>Chapter 1</a:t>
            </a:r>
          </a:p>
        </p:txBody>
      </p:sp>
      <p:sp>
        <p:nvSpPr>
          <p:cNvPr id="10" name="Text Placeholder 9"/>
          <p:cNvSpPr>
            <a:spLocks noGrp="1"/>
          </p:cNvSpPr>
          <p:nvPr>
            <p:ph type="body" sz="quarter" idx="15"/>
          </p:nvPr>
        </p:nvSpPr>
        <p:spPr/>
        <p:txBody>
          <a:bodyPr/>
          <a:lstStyle/>
          <a:p>
            <a:r>
              <a:rPr lang="en-US" altLang="en-US" dirty="0"/>
              <a:t>Introduction to Computers and Programming</a:t>
            </a:r>
            <a:endParaRPr lang="en-CA" altLang="en-US" dirty="0"/>
          </a:p>
        </p:txBody>
      </p:sp>
      <p:sp>
        <p:nvSpPr>
          <p:cNvPr id="14" name="TextBox 13"/>
          <p:cNvSpPr txBox="1"/>
          <p:nvPr/>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descr="Starting out with Python, Fifth edition, Global edition by Tony Gaddis">
            <a:extLst>
              <a:ext uri="{FF2B5EF4-FFF2-40B4-BE49-F238E27FC236}">
                <a16:creationId xmlns:a16="http://schemas.microsoft.com/office/drawing/2014/main" xmlns="" id="{3D8859A0-B006-4DE0-9CA9-962F15E181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447801"/>
            <a:ext cx="3813119" cy="4876800"/>
          </a:xfrm>
          <a:prstGeom prst="rect">
            <a:avLst/>
          </a:prstGeom>
        </p:spPr>
      </p:pic>
    </p:spTree>
    <p:extLst>
      <p:ext uri="{BB962C8B-B14F-4D97-AF65-F5344CB8AC3E}">
        <p14:creationId xmlns:p14="http://schemas.microsoft.com/office/powerpoint/2010/main" val="104222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xmlns="" id="{57624A3D-9C5A-4D6A-8F7A-7E229F8A48C0}"/>
              </a:ext>
            </a:extLst>
          </p:cNvPr>
          <p:cNvSpPr>
            <a:spLocks noGrp="1" noChangeArrowheads="1"/>
          </p:cNvSpPr>
          <p:nvPr>
            <p:ph type="title"/>
          </p:nvPr>
        </p:nvSpPr>
        <p:spPr/>
        <p:txBody>
          <a:bodyPr/>
          <a:lstStyle/>
          <a:p>
            <a:pPr eaLnBrk="1" hangingPunct="1"/>
            <a:r>
              <a:rPr lang="en-US" altLang="en-US"/>
              <a:t>Output Devices</a:t>
            </a:r>
            <a:endParaRPr lang="he-IL" altLang="en-US"/>
          </a:p>
        </p:txBody>
      </p:sp>
      <p:sp>
        <p:nvSpPr>
          <p:cNvPr id="11267" name="Content Placeholder 2">
            <a:extLst>
              <a:ext uri="{FF2B5EF4-FFF2-40B4-BE49-F238E27FC236}">
                <a16:creationId xmlns:a16="http://schemas.microsoft.com/office/drawing/2014/main" xmlns="" id="{6B0A8A4C-A9ED-4661-AB63-FA0C813D4B8B}"/>
              </a:ext>
            </a:extLst>
          </p:cNvPr>
          <p:cNvSpPr>
            <a:spLocks noGrp="1" noChangeArrowheads="1"/>
          </p:cNvSpPr>
          <p:nvPr>
            <p:ph idx="1"/>
          </p:nvPr>
        </p:nvSpPr>
        <p:spPr/>
        <p:txBody>
          <a:bodyPr/>
          <a:lstStyle/>
          <a:p>
            <a:pPr eaLnBrk="1" hangingPunct="1">
              <a:buFontTx/>
              <a:buChar char="•"/>
            </a:pPr>
            <a:r>
              <a:rPr lang="en-US" altLang="en-US" u="sng"/>
              <a:t>Output</a:t>
            </a:r>
            <a:r>
              <a:rPr lang="en-US" altLang="en-US"/>
              <a:t>: data produced by the computer for other people or devices</a:t>
            </a:r>
          </a:p>
          <a:p>
            <a:pPr lvl="1" eaLnBrk="1" hangingPunct="1"/>
            <a:r>
              <a:rPr lang="en-US" altLang="en-US"/>
              <a:t>Can be text, image, audio, or bit stream</a:t>
            </a:r>
          </a:p>
          <a:p>
            <a:pPr eaLnBrk="1" hangingPunct="1">
              <a:buFontTx/>
              <a:buChar char="•"/>
            </a:pPr>
            <a:r>
              <a:rPr lang="en-US" altLang="en-US" u="sng"/>
              <a:t>Output device</a:t>
            </a:r>
            <a:r>
              <a:rPr lang="en-US" altLang="en-US"/>
              <a:t>: formats and presents output</a:t>
            </a:r>
          </a:p>
          <a:p>
            <a:pPr lvl="1" eaLnBrk="1" hangingPunct="1"/>
            <a:r>
              <a:rPr lang="en-US" altLang="en-US"/>
              <a:t>Examples: video display, printer</a:t>
            </a:r>
          </a:p>
          <a:p>
            <a:pPr lvl="1" eaLnBrk="1" hangingPunct="1"/>
            <a:r>
              <a:rPr lang="en-US" altLang="en-US"/>
              <a:t>Disk drives and USB drives can be considered output devices because data is sent to them to be saved</a:t>
            </a:r>
            <a:endParaRPr lang="he-IL"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xmlns="" id="{93743E79-CAEE-45B1-802A-E6F863900ABB}"/>
              </a:ext>
            </a:extLst>
          </p:cNvPr>
          <p:cNvSpPr>
            <a:spLocks noGrp="1" noChangeArrowheads="1"/>
          </p:cNvSpPr>
          <p:nvPr>
            <p:ph type="title"/>
          </p:nvPr>
        </p:nvSpPr>
        <p:spPr/>
        <p:txBody>
          <a:bodyPr/>
          <a:lstStyle/>
          <a:p>
            <a:pPr eaLnBrk="1" hangingPunct="1"/>
            <a:r>
              <a:rPr lang="en-US" altLang="en-US" dirty="0"/>
              <a:t>Software</a:t>
            </a:r>
            <a:r>
              <a:rPr lang="en-US" altLang="en-US" sz="2000" b="0" dirty="0"/>
              <a:t> (1 of 2)</a:t>
            </a:r>
            <a:endParaRPr lang="he-IL" altLang="en-US" sz="2000" b="0" dirty="0"/>
          </a:p>
        </p:txBody>
      </p:sp>
      <p:sp>
        <p:nvSpPr>
          <p:cNvPr id="12291" name="Content Placeholder 2">
            <a:extLst>
              <a:ext uri="{FF2B5EF4-FFF2-40B4-BE49-F238E27FC236}">
                <a16:creationId xmlns:a16="http://schemas.microsoft.com/office/drawing/2014/main" xmlns="" id="{74571582-13F1-4F40-817F-F122434E7C2A}"/>
              </a:ext>
            </a:extLst>
          </p:cNvPr>
          <p:cNvSpPr>
            <a:spLocks noGrp="1" noChangeArrowheads="1"/>
          </p:cNvSpPr>
          <p:nvPr>
            <p:ph idx="1"/>
          </p:nvPr>
        </p:nvSpPr>
        <p:spPr/>
        <p:txBody>
          <a:bodyPr/>
          <a:lstStyle/>
          <a:p>
            <a:pPr eaLnBrk="1" hangingPunct="1">
              <a:buFontTx/>
              <a:buChar char="•"/>
            </a:pPr>
            <a:r>
              <a:rPr lang="en-US" altLang="en-US" dirty="0"/>
              <a:t>Everything the computer does is controlled by software</a:t>
            </a:r>
          </a:p>
          <a:p>
            <a:pPr lvl="1" eaLnBrk="1" hangingPunct="1"/>
            <a:r>
              <a:rPr lang="en-US" altLang="en-US" dirty="0"/>
              <a:t>General categories:</a:t>
            </a:r>
          </a:p>
          <a:p>
            <a:pPr lvl="2"/>
            <a:r>
              <a:rPr lang="en-US" altLang="en-US" dirty="0"/>
              <a:t>Application software</a:t>
            </a:r>
          </a:p>
          <a:p>
            <a:pPr lvl="2"/>
            <a:r>
              <a:rPr lang="en-US" altLang="en-US" dirty="0"/>
              <a:t>System software</a:t>
            </a:r>
          </a:p>
          <a:p>
            <a:pPr eaLnBrk="1" hangingPunct="1">
              <a:buFontTx/>
              <a:buChar char="•"/>
            </a:pPr>
            <a:r>
              <a:rPr lang="en-US" altLang="en-US" u="sng" dirty="0"/>
              <a:t>Application software</a:t>
            </a:r>
            <a:r>
              <a:rPr lang="en-US" altLang="en-US" dirty="0"/>
              <a:t>: programs that make computer useful for every day tasks</a:t>
            </a:r>
          </a:p>
          <a:p>
            <a:pPr lvl="1" eaLnBrk="1" hangingPunct="1"/>
            <a:r>
              <a:rPr lang="en-US" altLang="en-US" dirty="0"/>
              <a:t>Examples: word processing, email, games, and Web browsers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xmlns="" id="{998A19DD-CD23-41B4-85CB-CD4298AE18D7}"/>
              </a:ext>
            </a:extLst>
          </p:cNvPr>
          <p:cNvSpPr>
            <a:spLocks noGrp="1" noChangeArrowheads="1"/>
          </p:cNvSpPr>
          <p:nvPr>
            <p:ph type="title"/>
          </p:nvPr>
        </p:nvSpPr>
        <p:spPr/>
        <p:txBody>
          <a:bodyPr/>
          <a:lstStyle/>
          <a:p>
            <a:r>
              <a:rPr lang="en-US" altLang="en-US" dirty="0"/>
              <a:t>Software</a:t>
            </a:r>
            <a:r>
              <a:rPr lang="en-US" altLang="en-US" sz="2000" b="0" dirty="0"/>
              <a:t> (2 of 2)</a:t>
            </a:r>
            <a:endParaRPr lang="he-IL" altLang="en-US" sz="2000" dirty="0"/>
          </a:p>
        </p:txBody>
      </p:sp>
      <p:sp>
        <p:nvSpPr>
          <p:cNvPr id="13315" name="Content Placeholder 2">
            <a:extLst>
              <a:ext uri="{FF2B5EF4-FFF2-40B4-BE49-F238E27FC236}">
                <a16:creationId xmlns:a16="http://schemas.microsoft.com/office/drawing/2014/main" xmlns="" id="{EADFFA24-1053-436D-9153-3D553A2462AF}"/>
              </a:ext>
            </a:extLst>
          </p:cNvPr>
          <p:cNvSpPr>
            <a:spLocks noGrp="1" noChangeArrowheads="1"/>
          </p:cNvSpPr>
          <p:nvPr>
            <p:ph idx="1"/>
          </p:nvPr>
        </p:nvSpPr>
        <p:spPr/>
        <p:txBody>
          <a:bodyPr/>
          <a:lstStyle/>
          <a:p>
            <a:pPr eaLnBrk="1" hangingPunct="1">
              <a:buFontTx/>
              <a:buChar char="•"/>
            </a:pPr>
            <a:r>
              <a:rPr lang="en-US" altLang="en-US" u="sng"/>
              <a:t>System software</a:t>
            </a:r>
            <a:r>
              <a:rPr lang="en-US" altLang="en-US"/>
              <a:t>: programs that control and manage basic operations of a computer</a:t>
            </a:r>
          </a:p>
          <a:p>
            <a:pPr lvl="1" eaLnBrk="1" hangingPunct="1"/>
            <a:r>
              <a:rPr lang="en-US" altLang="en-US"/>
              <a:t>Operating system: controls operations of hardware components</a:t>
            </a:r>
          </a:p>
          <a:p>
            <a:pPr lvl="1" eaLnBrk="1" hangingPunct="1"/>
            <a:r>
              <a:rPr lang="en-US" altLang="en-US"/>
              <a:t>Utility Program: performs specific task to enhance computer operation or safeguard data</a:t>
            </a:r>
          </a:p>
          <a:p>
            <a:pPr lvl="1" eaLnBrk="1" hangingPunct="1"/>
            <a:r>
              <a:rPr lang="en-US" altLang="en-US"/>
              <a:t>Software development tools: used to create, modify, and test software programs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xmlns="" id="{01FCB343-3061-45FD-AECE-BFCF2BEED345}"/>
              </a:ext>
            </a:extLst>
          </p:cNvPr>
          <p:cNvSpPr>
            <a:spLocks noGrp="1" noChangeArrowheads="1"/>
          </p:cNvSpPr>
          <p:nvPr>
            <p:ph type="title"/>
          </p:nvPr>
        </p:nvSpPr>
        <p:spPr/>
        <p:txBody>
          <a:bodyPr/>
          <a:lstStyle/>
          <a:p>
            <a:r>
              <a:rPr lang="en-US" altLang="en-US" dirty="0"/>
              <a:t>How Computers Store </a:t>
            </a:r>
            <a:r>
              <a:rPr lang="en-US" altLang="en-US" dirty="0" smtClean="0"/>
              <a:t>Data</a:t>
            </a:r>
            <a:r>
              <a:rPr lang="tr-TR" altLang="en-US" dirty="0" smtClean="0"/>
              <a:t> </a:t>
            </a:r>
            <a:r>
              <a:rPr lang="en-US" altLang="en-US" sz="2000" b="0" dirty="0" smtClean="0"/>
              <a:t>(</a:t>
            </a:r>
            <a:r>
              <a:rPr lang="en-US" altLang="en-US" sz="2000" b="0" dirty="0"/>
              <a:t>1 of 2)</a:t>
            </a:r>
            <a:endParaRPr lang="he-IL" altLang="en-US" dirty="0"/>
          </a:p>
        </p:txBody>
      </p:sp>
      <p:sp>
        <p:nvSpPr>
          <p:cNvPr id="14339" name="Content Placeholder 2">
            <a:extLst>
              <a:ext uri="{FF2B5EF4-FFF2-40B4-BE49-F238E27FC236}">
                <a16:creationId xmlns:a16="http://schemas.microsoft.com/office/drawing/2014/main" xmlns="" id="{ECB38236-B43C-4EE1-A91F-F4683036F942}"/>
              </a:ext>
            </a:extLst>
          </p:cNvPr>
          <p:cNvSpPr>
            <a:spLocks noGrp="1" noChangeArrowheads="1"/>
          </p:cNvSpPr>
          <p:nvPr>
            <p:ph idx="1"/>
          </p:nvPr>
        </p:nvSpPr>
        <p:spPr/>
        <p:txBody>
          <a:bodyPr/>
          <a:lstStyle/>
          <a:p>
            <a:pPr eaLnBrk="1" hangingPunct="1">
              <a:buFontTx/>
              <a:buChar char="•"/>
            </a:pPr>
            <a:r>
              <a:rPr lang="en-US" altLang="en-US"/>
              <a:t>All data in a computer is stored in sequences of 0s and 1s</a:t>
            </a:r>
          </a:p>
          <a:p>
            <a:pPr eaLnBrk="1" hangingPunct="1">
              <a:buFontTx/>
              <a:buChar char="•"/>
            </a:pPr>
            <a:r>
              <a:rPr lang="en-US" altLang="en-US" u="sng"/>
              <a:t>Byte</a:t>
            </a:r>
            <a:r>
              <a:rPr lang="en-US" altLang="en-US"/>
              <a:t>: just enough memory to store letter or small number</a:t>
            </a:r>
          </a:p>
          <a:p>
            <a:pPr lvl="1" eaLnBrk="1" hangingPunct="1"/>
            <a:r>
              <a:rPr lang="en-US" altLang="en-US"/>
              <a:t>Divided into eight bits</a:t>
            </a:r>
          </a:p>
          <a:p>
            <a:pPr lvl="1" eaLnBrk="1" hangingPunct="1"/>
            <a:r>
              <a:rPr lang="en-US" altLang="en-US" u="sng"/>
              <a:t>Bit</a:t>
            </a:r>
            <a:r>
              <a:rPr lang="en-US" altLang="en-US"/>
              <a:t>: electrical component that can hold positive or negative charge, like on/off switch</a:t>
            </a:r>
          </a:p>
          <a:p>
            <a:pPr lvl="1" eaLnBrk="1" hangingPunct="1"/>
            <a:r>
              <a:rPr lang="en-US" altLang="en-US"/>
              <a:t>The on/off pattern of bits in a byte represents data stored in the byte</a:t>
            </a:r>
            <a:endParaRPr lang="he-IL"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xmlns="" id="{01FCB343-3061-45FD-AECE-BFCF2BEED345}"/>
              </a:ext>
            </a:extLst>
          </p:cNvPr>
          <p:cNvSpPr>
            <a:spLocks noGrp="1" noChangeArrowheads="1"/>
          </p:cNvSpPr>
          <p:nvPr>
            <p:ph type="title"/>
          </p:nvPr>
        </p:nvSpPr>
        <p:spPr/>
        <p:txBody>
          <a:bodyPr/>
          <a:lstStyle/>
          <a:p>
            <a:r>
              <a:rPr lang="en-US" altLang="en-US" dirty="0"/>
              <a:t>How Computers Store </a:t>
            </a:r>
            <a:r>
              <a:rPr lang="en-US" altLang="en-US" dirty="0" smtClean="0"/>
              <a:t>Data</a:t>
            </a:r>
            <a:r>
              <a:rPr lang="tr-TR" altLang="en-US" dirty="0" smtClean="0"/>
              <a:t> </a:t>
            </a:r>
            <a:r>
              <a:rPr lang="en-US" altLang="en-US" sz="2000" b="0" dirty="0" smtClean="0"/>
              <a:t>(</a:t>
            </a:r>
            <a:r>
              <a:rPr lang="tr-TR" altLang="en-US" sz="2000" b="0" dirty="0" smtClean="0"/>
              <a:t>2</a:t>
            </a:r>
            <a:r>
              <a:rPr lang="en-US" altLang="en-US" sz="2000" b="0" dirty="0" smtClean="0"/>
              <a:t> </a:t>
            </a:r>
            <a:r>
              <a:rPr lang="en-US" altLang="en-US" sz="2000" b="0" dirty="0"/>
              <a:t>of 2)</a:t>
            </a:r>
            <a:endParaRPr lang="he-IL" altLang="en-US" dirty="0"/>
          </a:p>
        </p:txBody>
      </p:sp>
      <p:sp>
        <p:nvSpPr>
          <p:cNvPr id="5" name="Content Placeholder 2"/>
          <p:cNvSpPr>
            <a:spLocks noGrp="1"/>
          </p:cNvSpPr>
          <p:nvPr>
            <p:ph idx="1"/>
          </p:nvPr>
        </p:nvSpPr>
        <p:spPr>
          <a:xfrm>
            <a:off x="533400" y="5943600"/>
            <a:ext cx="8229600" cy="838200"/>
          </a:xfrm>
        </p:spPr>
        <p:txBody>
          <a:bodyPr/>
          <a:lstStyle/>
          <a:p>
            <a:pPr algn="ctr" eaLnBrk="1" hangingPunct="1">
              <a:buFontTx/>
              <a:buNone/>
            </a:pPr>
            <a:r>
              <a:rPr lang="en-US" altLang="en-US" sz="1800" smtClean="0"/>
              <a:t>Figure 1-7 Bit patterns for the number 77 and the letter A</a:t>
            </a:r>
            <a:endParaRPr lang="he-IL" altLang="en-US" sz="1800" smtClean="0"/>
          </a:p>
        </p:txBody>
      </p:sp>
      <p:pic>
        <p:nvPicPr>
          <p:cNvPr id="6" name="Resim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1752600"/>
            <a:ext cx="37433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Resim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229100"/>
            <a:ext cx="5897563"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txBox="1">
            <a:spLocks/>
          </p:cNvSpPr>
          <p:nvPr/>
        </p:nvSpPr>
        <p:spPr bwMode="auto">
          <a:xfrm>
            <a:off x="469900" y="3360738"/>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Tx/>
              <a:buFont typeface="Arial" panose="020B0604020202020204" pitchFamily="34" charset="0"/>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Tx/>
              <a:buFont typeface="Arial" panose="020B0604020202020204" pitchFamily="34" charset="0"/>
              <a:buChar char="•"/>
              <a:defRPr sz="2800">
                <a:solidFill>
                  <a:schemeClr val="tx1"/>
                </a:solidFill>
                <a:latin typeface="+mn-lt"/>
                <a:cs typeface="+mn-cs"/>
              </a:defRPr>
            </a:lvl2pPr>
            <a:lvl3pPr marL="1143000" indent="-228600" algn="l" rtl="0" eaLnBrk="0" fontAlgn="base" hangingPunct="0">
              <a:spcBef>
                <a:spcPct val="20000"/>
              </a:spcBef>
              <a:spcAft>
                <a:spcPct val="0"/>
              </a:spcAft>
              <a:buClrTx/>
              <a:buFont typeface="Arial" panose="020B0604020202020204" pitchFamily="34" charset="0"/>
              <a:buChar char="•"/>
              <a:defRPr sz="2400">
                <a:solidFill>
                  <a:schemeClr val="tx1"/>
                </a:solidFill>
                <a:latin typeface="+mn-lt"/>
                <a:cs typeface="+mn-cs"/>
              </a:defRPr>
            </a:lvl3pPr>
            <a:lvl4pPr marL="1600200" indent="-228600" algn="l" rtl="0" eaLnBrk="0" fontAlgn="base" hangingPunct="0">
              <a:spcBef>
                <a:spcPct val="20000"/>
              </a:spcBef>
              <a:spcAft>
                <a:spcPct val="0"/>
              </a:spcAft>
              <a:buClrTx/>
              <a:buFont typeface="Arial" panose="020B0604020202020204" pitchFamily="34" charset="0"/>
              <a:buChar char="•"/>
              <a:defRPr sz="2000">
                <a:solidFill>
                  <a:schemeClr val="tx1"/>
                </a:solidFill>
                <a:latin typeface="+mn-lt"/>
                <a:cs typeface="+mn-cs"/>
              </a:defRPr>
            </a:lvl4pPr>
            <a:lvl5pPr marL="2057400" indent="-228600" algn="l" rtl="0" eaLnBrk="0" fontAlgn="base" hangingPunct="0">
              <a:spcBef>
                <a:spcPct val="20000"/>
              </a:spcBef>
              <a:spcAft>
                <a:spcPct val="0"/>
              </a:spcAft>
              <a:buClrTx/>
              <a:buFont typeface="Arial" panose="020B0604020202020204" pitchFamily="34" charset="0"/>
              <a:buChar char="•"/>
              <a:defRPr sz="2000">
                <a:solidFill>
                  <a:schemeClr val="tx1"/>
                </a:solidFill>
                <a:latin typeface="+mn-lt"/>
                <a:cs typeface="+mn-cs"/>
              </a:defRPr>
            </a:lvl5pPr>
            <a:lvl6pPr marL="25146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6pPr>
            <a:lvl7pPr marL="29718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7pPr>
            <a:lvl8pPr marL="34290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8pPr>
            <a:lvl9pPr marL="38862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9pPr>
          </a:lstStyle>
          <a:p>
            <a:pPr algn="ctr" eaLnBrk="1" hangingPunct="1">
              <a:buFontTx/>
              <a:buNone/>
              <a:defRPr/>
            </a:pPr>
            <a:r>
              <a:rPr lang="en-US" altLang="en-US" sz="1800" b="0" kern="0" dirty="0"/>
              <a:t>Figure 1-6 Think of a byte as eight switches</a:t>
            </a:r>
            <a:endParaRPr lang="he-IL" altLang="en-US" sz="1800" b="0" kern="0" dirty="0" smtClean="0"/>
          </a:p>
        </p:txBody>
      </p:sp>
    </p:spTree>
    <p:extLst>
      <p:ext uri="{BB962C8B-B14F-4D97-AF65-F5344CB8AC3E}">
        <p14:creationId xmlns:p14="http://schemas.microsoft.com/office/powerpoint/2010/main" val="1976507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xmlns="" id="{19AFBAD1-C48E-401B-8475-D5C42799ECC1}"/>
              </a:ext>
            </a:extLst>
          </p:cNvPr>
          <p:cNvSpPr>
            <a:spLocks noGrp="1" noChangeArrowheads="1"/>
          </p:cNvSpPr>
          <p:nvPr>
            <p:ph type="title"/>
          </p:nvPr>
        </p:nvSpPr>
        <p:spPr/>
        <p:txBody>
          <a:bodyPr/>
          <a:lstStyle/>
          <a:p>
            <a:r>
              <a:rPr lang="en-US" altLang="en-US" dirty="0"/>
              <a:t>Storing </a:t>
            </a:r>
            <a:r>
              <a:rPr lang="en-US" altLang="en-US" dirty="0" smtClean="0"/>
              <a:t>Numbers</a:t>
            </a:r>
            <a:r>
              <a:rPr lang="tr-TR" altLang="en-US" dirty="0" smtClean="0"/>
              <a:t> </a:t>
            </a:r>
            <a:r>
              <a:rPr lang="en-US" altLang="en-US" sz="2000" b="0" dirty="0" smtClean="0"/>
              <a:t>(</a:t>
            </a:r>
            <a:r>
              <a:rPr lang="tr-TR" altLang="en-US" sz="2000" b="0" dirty="0" smtClean="0"/>
              <a:t>1</a:t>
            </a:r>
            <a:r>
              <a:rPr lang="en-US" altLang="en-US" sz="2000" b="0" dirty="0" smtClean="0"/>
              <a:t> </a:t>
            </a:r>
            <a:r>
              <a:rPr lang="en-US" altLang="en-US" sz="2000" b="0" dirty="0"/>
              <a:t>of 2)</a:t>
            </a:r>
            <a:r>
              <a:rPr lang="tr-TR" altLang="en-US" dirty="0" smtClean="0"/>
              <a:t> </a:t>
            </a:r>
            <a:endParaRPr lang="he-IL" altLang="en-US" dirty="0"/>
          </a:p>
        </p:txBody>
      </p:sp>
      <p:sp>
        <p:nvSpPr>
          <p:cNvPr id="15363" name="Content Placeholder 2">
            <a:extLst>
              <a:ext uri="{FF2B5EF4-FFF2-40B4-BE49-F238E27FC236}">
                <a16:creationId xmlns:a16="http://schemas.microsoft.com/office/drawing/2014/main" xmlns="" id="{EF3F6584-ED86-4DDC-9870-167DF531C5DC}"/>
              </a:ext>
            </a:extLst>
          </p:cNvPr>
          <p:cNvSpPr>
            <a:spLocks noGrp="1" noChangeArrowheads="1"/>
          </p:cNvSpPr>
          <p:nvPr>
            <p:ph idx="1"/>
          </p:nvPr>
        </p:nvSpPr>
        <p:spPr/>
        <p:txBody>
          <a:bodyPr/>
          <a:lstStyle/>
          <a:p>
            <a:pPr eaLnBrk="1" hangingPunct="1">
              <a:buFontTx/>
              <a:buChar char="•"/>
            </a:pPr>
            <a:r>
              <a:rPr lang="en-US" altLang="en-US" dirty="0"/>
              <a:t>Bit represents two values, 0 and 1</a:t>
            </a:r>
          </a:p>
          <a:p>
            <a:pPr eaLnBrk="1" hangingPunct="1">
              <a:buFontTx/>
              <a:buChar char="•"/>
            </a:pPr>
            <a:r>
              <a:rPr lang="en-US" altLang="en-US" dirty="0"/>
              <a:t>Computers use binary numbering system</a:t>
            </a:r>
          </a:p>
          <a:p>
            <a:pPr lvl="1" eaLnBrk="1" hangingPunct="1"/>
            <a:r>
              <a:rPr lang="en-US" altLang="en-US" dirty="0"/>
              <a:t>Position of digit </a:t>
            </a:r>
            <a:r>
              <a:rPr lang="en-US" altLang="en-US" dirty="0">
                <a:latin typeface="Courier New" panose="02070309020205020404" pitchFamily="49" charset="0"/>
                <a:cs typeface="Courier New" panose="02070309020205020404" pitchFamily="49" charset="0"/>
              </a:rPr>
              <a:t>j</a:t>
            </a:r>
            <a:r>
              <a:rPr lang="en-US" altLang="en-US" dirty="0"/>
              <a:t> is assigned the value 2</a:t>
            </a:r>
            <a:r>
              <a:rPr lang="en-US" altLang="en-US" baseline="30000" dirty="0">
                <a:latin typeface="Courier New" panose="02070309020205020404" pitchFamily="49" charset="0"/>
                <a:cs typeface="Courier New" panose="02070309020205020404" pitchFamily="49" charset="0"/>
              </a:rPr>
              <a:t>j-1</a:t>
            </a:r>
          </a:p>
          <a:p>
            <a:pPr lvl="1" eaLnBrk="1" hangingPunct="1"/>
            <a:r>
              <a:rPr lang="en-US" altLang="en-US" dirty="0"/>
              <a:t>To determine value of binary number sum position values of the 1s</a:t>
            </a:r>
          </a:p>
          <a:p>
            <a:pPr eaLnBrk="1" hangingPunct="1">
              <a:buFontTx/>
              <a:buChar char="•"/>
            </a:pPr>
            <a:r>
              <a:rPr lang="en-US" altLang="en-US" dirty="0"/>
              <a:t>Byte size limits are 0 and 255</a:t>
            </a:r>
          </a:p>
          <a:p>
            <a:pPr lvl="1" eaLnBrk="1" hangingPunct="1"/>
            <a:r>
              <a:rPr lang="en-US" altLang="en-US" dirty="0"/>
              <a:t>0 = all bits off; 255 = all bits on</a:t>
            </a:r>
          </a:p>
          <a:p>
            <a:pPr lvl="1" eaLnBrk="1" hangingPunct="1"/>
            <a:r>
              <a:rPr lang="en-US" altLang="en-US" dirty="0"/>
              <a:t>To store larger number, use several bytes</a:t>
            </a:r>
            <a:endParaRPr lang="he-IL" altLang="en-US" dirty="0"/>
          </a:p>
          <a:p>
            <a:pPr lvl="1" eaLnBrk="1" hangingPunct="1"/>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xmlns="" id="{19AFBAD1-C48E-401B-8475-D5C42799ECC1}"/>
              </a:ext>
            </a:extLst>
          </p:cNvPr>
          <p:cNvSpPr>
            <a:spLocks noGrp="1" noChangeArrowheads="1"/>
          </p:cNvSpPr>
          <p:nvPr>
            <p:ph type="title"/>
          </p:nvPr>
        </p:nvSpPr>
        <p:spPr/>
        <p:txBody>
          <a:bodyPr/>
          <a:lstStyle/>
          <a:p>
            <a:r>
              <a:rPr lang="en-US" altLang="en-US" dirty="0"/>
              <a:t>Storing </a:t>
            </a:r>
            <a:r>
              <a:rPr lang="en-US" altLang="en-US" dirty="0" smtClean="0"/>
              <a:t>Numbers</a:t>
            </a:r>
            <a:r>
              <a:rPr lang="tr-TR" altLang="en-US" dirty="0" smtClean="0"/>
              <a:t> </a:t>
            </a:r>
            <a:r>
              <a:rPr lang="en-US" altLang="en-US" sz="2000" b="0" dirty="0"/>
              <a:t>(2 of 2)</a:t>
            </a:r>
            <a:endParaRPr lang="he-IL" altLang="en-US" dirty="0"/>
          </a:p>
        </p:txBody>
      </p:sp>
      <p:sp>
        <p:nvSpPr>
          <p:cNvPr id="5" name="Content Placeholder 2"/>
          <p:cNvSpPr>
            <a:spLocks noGrp="1"/>
          </p:cNvSpPr>
          <p:nvPr>
            <p:ph idx="1"/>
          </p:nvPr>
        </p:nvSpPr>
        <p:spPr>
          <a:xfrm>
            <a:off x="533400" y="5943600"/>
            <a:ext cx="8229600" cy="838200"/>
          </a:xfrm>
        </p:spPr>
        <p:txBody>
          <a:bodyPr/>
          <a:lstStyle/>
          <a:p>
            <a:pPr algn="ctr" eaLnBrk="1" hangingPunct="1">
              <a:buFontTx/>
              <a:buNone/>
            </a:pPr>
            <a:r>
              <a:rPr lang="en-US" altLang="en-US" sz="1800" dirty="0" smtClean="0"/>
              <a:t>Figure 1-12 Two bytes used for a large number</a:t>
            </a:r>
            <a:endParaRPr lang="he-IL" altLang="en-US" sz="1800" dirty="0" smtClean="0"/>
          </a:p>
        </p:txBody>
      </p:sp>
      <p:sp>
        <p:nvSpPr>
          <p:cNvPr id="6" name="Content Placeholder 2"/>
          <p:cNvSpPr txBox="1">
            <a:spLocks/>
          </p:cNvSpPr>
          <p:nvPr/>
        </p:nvSpPr>
        <p:spPr bwMode="auto">
          <a:xfrm>
            <a:off x="469900" y="3360738"/>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Tx/>
              <a:buFont typeface="Arial" panose="020B0604020202020204" pitchFamily="34" charset="0"/>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Tx/>
              <a:buFont typeface="Arial" panose="020B0604020202020204" pitchFamily="34" charset="0"/>
              <a:buChar char="•"/>
              <a:defRPr sz="2800">
                <a:solidFill>
                  <a:schemeClr val="tx1"/>
                </a:solidFill>
                <a:latin typeface="+mn-lt"/>
                <a:cs typeface="+mn-cs"/>
              </a:defRPr>
            </a:lvl2pPr>
            <a:lvl3pPr marL="1143000" indent="-228600" algn="l" rtl="0" eaLnBrk="0" fontAlgn="base" hangingPunct="0">
              <a:spcBef>
                <a:spcPct val="20000"/>
              </a:spcBef>
              <a:spcAft>
                <a:spcPct val="0"/>
              </a:spcAft>
              <a:buClrTx/>
              <a:buFont typeface="Arial" panose="020B0604020202020204" pitchFamily="34" charset="0"/>
              <a:buChar char="•"/>
              <a:defRPr sz="2400">
                <a:solidFill>
                  <a:schemeClr val="tx1"/>
                </a:solidFill>
                <a:latin typeface="+mn-lt"/>
                <a:cs typeface="+mn-cs"/>
              </a:defRPr>
            </a:lvl3pPr>
            <a:lvl4pPr marL="1600200" indent="-228600" algn="l" rtl="0" eaLnBrk="0" fontAlgn="base" hangingPunct="0">
              <a:spcBef>
                <a:spcPct val="20000"/>
              </a:spcBef>
              <a:spcAft>
                <a:spcPct val="0"/>
              </a:spcAft>
              <a:buClrTx/>
              <a:buFont typeface="Arial" panose="020B0604020202020204" pitchFamily="34" charset="0"/>
              <a:buChar char="•"/>
              <a:defRPr sz="2000">
                <a:solidFill>
                  <a:schemeClr val="tx1"/>
                </a:solidFill>
                <a:latin typeface="+mn-lt"/>
                <a:cs typeface="+mn-cs"/>
              </a:defRPr>
            </a:lvl4pPr>
            <a:lvl5pPr marL="2057400" indent="-228600" algn="l" rtl="0" eaLnBrk="0" fontAlgn="base" hangingPunct="0">
              <a:spcBef>
                <a:spcPct val="20000"/>
              </a:spcBef>
              <a:spcAft>
                <a:spcPct val="0"/>
              </a:spcAft>
              <a:buClrTx/>
              <a:buFont typeface="Arial" panose="020B0604020202020204" pitchFamily="34" charset="0"/>
              <a:buChar char="•"/>
              <a:defRPr sz="2000">
                <a:solidFill>
                  <a:schemeClr val="tx1"/>
                </a:solidFill>
                <a:latin typeface="+mn-lt"/>
                <a:cs typeface="+mn-cs"/>
              </a:defRPr>
            </a:lvl5pPr>
            <a:lvl6pPr marL="25146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6pPr>
            <a:lvl7pPr marL="29718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7pPr>
            <a:lvl8pPr marL="34290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8pPr>
            <a:lvl9pPr marL="38862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9pPr>
          </a:lstStyle>
          <a:p>
            <a:pPr algn="ctr" eaLnBrk="1" hangingPunct="1">
              <a:buFontTx/>
              <a:buNone/>
              <a:defRPr/>
            </a:pPr>
            <a:r>
              <a:rPr lang="en-US" altLang="en-US" sz="1800" b="0" kern="0" dirty="0"/>
              <a:t>Figure 1-11 The bit pattern for 157</a:t>
            </a:r>
            <a:endParaRPr lang="he-IL" altLang="en-US" sz="1800" b="0" kern="0" dirty="0" smtClean="0"/>
          </a:p>
        </p:txBody>
      </p:sp>
      <p:pic>
        <p:nvPicPr>
          <p:cNvPr id="7"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587500"/>
            <a:ext cx="37052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Resim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500" y="4014788"/>
            <a:ext cx="6845300"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3136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xmlns="" id="{91601C52-3D10-45A6-9C61-66A5E1557F48}"/>
              </a:ext>
            </a:extLst>
          </p:cNvPr>
          <p:cNvSpPr>
            <a:spLocks noGrp="1" noChangeArrowheads="1"/>
          </p:cNvSpPr>
          <p:nvPr>
            <p:ph type="title"/>
          </p:nvPr>
        </p:nvSpPr>
        <p:spPr/>
        <p:txBody>
          <a:bodyPr/>
          <a:lstStyle/>
          <a:p>
            <a:pPr eaLnBrk="1" hangingPunct="1"/>
            <a:r>
              <a:rPr lang="en-US" altLang="en-US"/>
              <a:t>Storing Characters</a:t>
            </a:r>
            <a:endParaRPr lang="he-IL" altLang="en-US"/>
          </a:p>
        </p:txBody>
      </p:sp>
      <p:sp>
        <p:nvSpPr>
          <p:cNvPr id="16387" name="Content Placeholder 2">
            <a:extLst>
              <a:ext uri="{FF2B5EF4-FFF2-40B4-BE49-F238E27FC236}">
                <a16:creationId xmlns:a16="http://schemas.microsoft.com/office/drawing/2014/main" xmlns="" id="{872B5189-C08B-4049-9DE4-0F7F043091DA}"/>
              </a:ext>
            </a:extLst>
          </p:cNvPr>
          <p:cNvSpPr>
            <a:spLocks noGrp="1" noChangeArrowheads="1"/>
          </p:cNvSpPr>
          <p:nvPr>
            <p:ph idx="1"/>
          </p:nvPr>
        </p:nvSpPr>
        <p:spPr/>
        <p:txBody>
          <a:bodyPr/>
          <a:lstStyle/>
          <a:p>
            <a:pPr eaLnBrk="1" hangingPunct="1">
              <a:buFontTx/>
              <a:buChar char="•"/>
            </a:pPr>
            <a:r>
              <a:rPr lang="en-US" altLang="en-US" dirty="0"/>
              <a:t>Data stored in computer must be stored as binary number</a:t>
            </a:r>
          </a:p>
          <a:p>
            <a:pPr eaLnBrk="1" hangingPunct="1">
              <a:buFontTx/>
              <a:buChar char="•"/>
            </a:pPr>
            <a:r>
              <a:rPr lang="en-US" altLang="en-US" dirty="0"/>
              <a:t>Characters are converted to numeric code, numeric code stored in memory</a:t>
            </a:r>
          </a:p>
          <a:p>
            <a:pPr lvl="1" eaLnBrk="1" hangingPunct="1"/>
            <a:r>
              <a:rPr lang="en-US" altLang="en-US" dirty="0"/>
              <a:t>Most important coding scheme is ASCII</a:t>
            </a:r>
          </a:p>
          <a:p>
            <a:pPr lvl="2"/>
            <a:r>
              <a:rPr lang="en-US" altLang="en-US" dirty="0"/>
              <a:t>ASCII is limited: defines codes for only 128 characters</a:t>
            </a:r>
          </a:p>
          <a:p>
            <a:pPr lvl="1" eaLnBrk="1" hangingPunct="1"/>
            <a:r>
              <a:rPr lang="en-US" altLang="en-US" dirty="0"/>
              <a:t>Unicode coding scheme becoming standard</a:t>
            </a:r>
          </a:p>
          <a:p>
            <a:pPr lvl="2"/>
            <a:r>
              <a:rPr lang="en-US" altLang="en-US" dirty="0"/>
              <a:t>Compatible with ASCII</a:t>
            </a:r>
          </a:p>
          <a:p>
            <a:pPr lvl="2"/>
            <a:r>
              <a:rPr lang="en-US" altLang="en-US" dirty="0"/>
              <a:t>Can represent characters for other languages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xmlns="" id="{9E6F3E9D-1405-47BF-863D-8FA3D9B9D5F3}"/>
              </a:ext>
            </a:extLst>
          </p:cNvPr>
          <p:cNvSpPr>
            <a:spLocks noGrp="1" noChangeArrowheads="1"/>
          </p:cNvSpPr>
          <p:nvPr>
            <p:ph type="title"/>
          </p:nvPr>
        </p:nvSpPr>
        <p:spPr/>
        <p:txBody>
          <a:bodyPr/>
          <a:lstStyle/>
          <a:p>
            <a:pPr eaLnBrk="1" hangingPunct="1"/>
            <a:r>
              <a:rPr lang="en-US" altLang="en-US"/>
              <a:t>Advanced Number Storage</a:t>
            </a:r>
            <a:endParaRPr lang="he-IL" altLang="en-US"/>
          </a:p>
        </p:txBody>
      </p:sp>
      <p:sp>
        <p:nvSpPr>
          <p:cNvPr id="17411" name="Content Placeholder 2">
            <a:extLst>
              <a:ext uri="{FF2B5EF4-FFF2-40B4-BE49-F238E27FC236}">
                <a16:creationId xmlns:a16="http://schemas.microsoft.com/office/drawing/2014/main" xmlns="" id="{55DC4329-E721-4AD6-B10E-94CFE044D247}"/>
              </a:ext>
            </a:extLst>
          </p:cNvPr>
          <p:cNvSpPr>
            <a:spLocks noGrp="1" noChangeArrowheads="1"/>
          </p:cNvSpPr>
          <p:nvPr>
            <p:ph idx="1"/>
          </p:nvPr>
        </p:nvSpPr>
        <p:spPr/>
        <p:txBody>
          <a:bodyPr/>
          <a:lstStyle/>
          <a:p>
            <a:pPr eaLnBrk="1" hangingPunct="1">
              <a:buFontTx/>
              <a:buChar char="•"/>
            </a:pPr>
            <a:r>
              <a:rPr lang="en-US" altLang="en-US"/>
              <a:t>To store negative numbers and real numbers, computers use binary numbering and encoding schemes</a:t>
            </a:r>
          </a:p>
          <a:p>
            <a:pPr lvl="1" eaLnBrk="1" hangingPunct="1"/>
            <a:r>
              <a:rPr lang="en-US" altLang="en-US"/>
              <a:t>Negative numbers encoded using two’s complement</a:t>
            </a:r>
          </a:p>
          <a:p>
            <a:pPr lvl="1" eaLnBrk="1" hangingPunct="1"/>
            <a:r>
              <a:rPr lang="en-US" altLang="en-US"/>
              <a:t>Real numbers encoded using floating-point notation</a:t>
            </a:r>
            <a:endParaRPr lang="he-IL"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xmlns="" id="{EFF78D3E-DD9E-48CA-95FC-A8B048FC2929}"/>
              </a:ext>
            </a:extLst>
          </p:cNvPr>
          <p:cNvSpPr>
            <a:spLocks noGrp="1" noChangeArrowheads="1"/>
          </p:cNvSpPr>
          <p:nvPr>
            <p:ph type="title"/>
          </p:nvPr>
        </p:nvSpPr>
        <p:spPr/>
        <p:txBody>
          <a:bodyPr/>
          <a:lstStyle/>
          <a:p>
            <a:pPr eaLnBrk="1" hangingPunct="1"/>
            <a:r>
              <a:rPr lang="en-US" altLang="en-US"/>
              <a:t>Other Types of Data</a:t>
            </a:r>
            <a:endParaRPr lang="he-IL" altLang="en-US"/>
          </a:p>
        </p:txBody>
      </p:sp>
      <p:sp>
        <p:nvSpPr>
          <p:cNvPr id="18435" name="Content Placeholder 2">
            <a:extLst>
              <a:ext uri="{FF2B5EF4-FFF2-40B4-BE49-F238E27FC236}">
                <a16:creationId xmlns:a16="http://schemas.microsoft.com/office/drawing/2014/main" xmlns="" id="{1E864538-D237-4101-8AB5-8EC8222F6F02}"/>
              </a:ext>
            </a:extLst>
          </p:cNvPr>
          <p:cNvSpPr>
            <a:spLocks noGrp="1" noChangeArrowheads="1"/>
          </p:cNvSpPr>
          <p:nvPr>
            <p:ph idx="1"/>
          </p:nvPr>
        </p:nvSpPr>
        <p:spPr/>
        <p:txBody>
          <a:bodyPr/>
          <a:lstStyle/>
          <a:p>
            <a:pPr eaLnBrk="1" hangingPunct="1">
              <a:buFontTx/>
              <a:buChar char="•"/>
            </a:pPr>
            <a:r>
              <a:rPr lang="en-US" altLang="en-US" u="sng"/>
              <a:t>Digital</a:t>
            </a:r>
            <a:r>
              <a:rPr lang="en-US" altLang="en-US"/>
              <a:t>: describes any device that stores data as binary numbers</a:t>
            </a:r>
          </a:p>
          <a:p>
            <a:pPr eaLnBrk="1" hangingPunct="1">
              <a:buFontTx/>
              <a:buChar char="•"/>
            </a:pPr>
            <a:r>
              <a:rPr lang="en-US" altLang="en-US"/>
              <a:t>Digital images are composed of pixels</a:t>
            </a:r>
          </a:p>
          <a:p>
            <a:pPr lvl="1" eaLnBrk="1" hangingPunct="1"/>
            <a:r>
              <a:rPr lang="en-US" altLang="en-US"/>
              <a:t>To store images, each pixel is converted to a binary number representing the pixel’s color</a:t>
            </a:r>
          </a:p>
          <a:p>
            <a:pPr eaLnBrk="1" hangingPunct="1">
              <a:buFontTx/>
              <a:buChar char="•"/>
            </a:pPr>
            <a:r>
              <a:rPr lang="en-US" altLang="en-US"/>
              <a:t>Digital music is composed of sections called samples</a:t>
            </a:r>
          </a:p>
          <a:p>
            <a:pPr lvl="1" eaLnBrk="1" hangingPunct="1"/>
            <a:r>
              <a:rPr lang="en-US" altLang="en-US"/>
              <a:t>To store music, each sample is converted to a binary number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xmlns="" id="{9FDC6AF8-2CF2-4BDA-B087-C64B4C6E0EE4}"/>
              </a:ext>
            </a:extLst>
          </p:cNvPr>
          <p:cNvSpPr>
            <a:spLocks noGrp="1" noChangeArrowheads="1"/>
          </p:cNvSpPr>
          <p:nvPr>
            <p:ph type="title"/>
          </p:nvPr>
        </p:nvSpPr>
        <p:spPr/>
        <p:txBody>
          <a:bodyPr/>
          <a:lstStyle/>
          <a:p>
            <a:pPr eaLnBrk="1" hangingPunct="1"/>
            <a:r>
              <a:rPr lang="en-US" altLang="en-US"/>
              <a:t>Topics</a:t>
            </a:r>
            <a:endParaRPr lang="he-IL" altLang="en-US"/>
          </a:p>
        </p:txBody>
      </p:sp>
      <p:sp>
        <p:nvSpPr>
          <p:cNvPr id="4099" name="Content Placeholder 2">
            <a:extLst>
              <a:ext uri="{FF2B5EF4-FFF2-40B4-BE49-F238E27FC236}">
                <a16:creationId xmlns:a16="http://schemas.microsoft.com/office/drawing/2014/main" xmlns="" id="{DE2DFF09-8DB9-4AA2-A172-45D1FA11847D}"/>
              </a:ext>
            </a:extLst>
          </p:cNvPr>
          <p:cNvSpPr>
            <a:spLocks noGrp="1" noChangeArrowheads="1"/>
          </p:cNvSpPr>
          <p:nvPr>
            <p:ph idx="1"/>
          </p:nvPr>
        </p:nvSpPr>
        <p:spPr/>
        <p:txBody>
          <a:bodyPr/>
          <a:lstStyle/>
          <a:p>
            <a:pPr eaLnBrk="1" hangingPunct="1">
              <a:buFontTx/>
              <a:buChar char="•"/>
            </a:pPr>
            <a:r>
              <a:rPr lang="en-US" altLang="en-US" dirty="0"/>
              <a:t>Introduction</a:t>
            </a:r>
          </a:p>
          <a:p>
            <a:pPr eaLnBrk="1" hangingPunct="1">
              <a:buFontTx/>
              <a:buChar char="•"/>
            </a:pPr>
            <a:r>
              <a:rPr lang="en-US" altLang="en-US" dirty="0"/>
              <a:t>Hardware and Software</a:t>
            </a:r>
          </a:p>
          <a:p>
            <a:pPr eaLnBrk="1" hangingPunct="1">
              <a:buFontTx/>
              <a:buChar char="•"/>
            </a:pPr>
            <a:r>
              <a:rPr lang="en-US" altLang="en-US" dirty="0"/>
              <a:t>How Computers Store Data</a:t>
            </a:r>
          </a:p>
          <a:p>
            <a:pPr eaLnBrk="1" hangingPunct="1">
              <a:buFontTx/>
              <a:buChar char="•"/>
            </a:pPr>
            <a:r>
              <a:rPr lang="en-US" altLang="en-US" dirty="0"/>
              <a:t>How a Program </a:t>
            </a:r>
            <a:r>
              <a:rPr lang="en-US" altLang="en-US" dirty="0" smtClean="0"/>
              <a:t>Works</a:t>
            </a: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xmlns="" id="{A7103AC6-44CD-499B-A9B1-D866EE1F6591}"/>
              </a:ext>
            </a:extLst>
          </p:cNvPr>
          <p:cNvSpPr>
            <a:spLocks noGrp="1" noChangeArrowheads="1"/>
          </p:cNvSpPr>
          <p:nvPr>
            <p:ph type="title"/>
          </p:nvPr>
        </p:nvSpPr>
        <p:spPr/>
        <p:txBody>
          <a:bodyPr/>
          <a:lstStyle/>
          <a:p>
            <a:pPr eaLnBrk="1" hangingPunct="1"/>
            <a:r>
              <a:rPr lang="en-US" altLang="en-US" dirty="0"/>
              <a:t>How a Program Works</a:t>
            </a:r>
            <a:r>
              <a:rPr lang="en-US" altLang="en-US" sz="2000" b="0" dirty="0"/>
              <a:t> (1 of </a:t>
            </a:r>
            <a:r>
              <a:rPr lang="tr-TR" altLang="en-US" sz="2000" b="0" dirty="0" smtClean="0"/>
              <a:t>4</a:t>
            </a:r>
            <a:r>
              <a:rPr lang="en-US" altLang="en-US" sz="2000" b="0" dirty="0" smtClean="0"/>
              <a:t>)</a:t>
            </a:r>
            <a:endParaRPr lang="he-IL" altLang="en-US" sz="2000" b="0" dirty="0"/>
          </a:p>
        </p:txBody>
      </p:sp>
      <p:sp>
        <p:nvSpPr>
          <p:cNvPr id="19459" name="Content Placeholder 2">
            <a:extLst>
              <a:ext uri="{FF2B5EF4-FFF2-40B4-BE49-F238E27FC236}">
                <a16:creationId xmlns:a16="http://schemas.microsoft.com/office/drawing/2014/main" xmlns="" id="{FBDA6A38-B7B8-4CAD-A7A3-E238E4F57E2F}"/>
              </a:ext>
            </a:extLst>
          </p:cNvPr>
          <p:cNvSpPr>
            <a:spLocks noGrp="1" noChangeArrowheads="1"/>
          </p:cNvSpPr>
          <p:nvPr>
            <p:ph idx="1"/>
          </p:nvPr>
        </p:nvSpPr>
        <p:spPr/>
        <p:txBody>
          <a:bodyPr/>
          <a:lstStyle/>
          <a:p>
            <a:pPr eaLnBrk="1" hangingPunct="1">
              <a:buFontTx/>
              <a:buChar char="•"/>
            </a:pPr>
            <a:r>
              <a:rPr lang="en-US" altLang="en-US" dirty="0"/>
              <a:t>CPU designed to perform simple operations on pieces of data</a:t>
            </a:r>
          </a:p>
          <a:p>
            <a:pPr lvl="1" eaLnBrk="1" hangingPunct="1"/>
            <a:r>
              <a:rPr lang="en-US" altLang="en-US" dirty="0"/>
              <a:t>Examples: reading data, adding, subtracting, multiplying, and dividing numbers</a:t>
            </a:r>
          </a:p>
          <a:p>
            <a:pPr lvl="1" eaLnBrk="1" hangingPunct="1"/>
            <a:r>
              <a:rPr lang="en-US" altLang="en-US" dirty="0"/>
              <a:t>Understands instructions written in machine language and included in its instruction set</a:t>
            </a:r>
          </a:p>
          <a:p>
            <a:pPr lvl="2"/>
            <a:r>
              <a:rPr lang="en-US" altLang="en-US" dirty="0"/>
              <a:t>Each brand of CPU has its own instruction set</a:t>
            </a:r>
          </a:p>
          <a:p>
            <a:pPr eaLnBrk="1" hangingPunct="1">
              <a:buFontTx/>
              <a:buChar char="•"/>
            </a:pPr>
            <a:r>
              <a:rPr lang="en-US" altLang="en-US" dirty="0"/>
              <a:t>To carry out meaningful calculation, CPU must perform many operations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xmlns="" id="{2B1FA303-0A6A-43B0-9A6D-29EE25DC1D93}"/>
              </a:ext>
            </a:extLst>
          </p:cNvPr>
          <p:cNvSpPr>
            <a:spLocks noGrp="1" noChangeArrowheads="1"/>
          </p:cNvSpPr>
          <p:nvPr>
            <p:ph type="title"/>
          </p:nvPr>
        </p:nvSpPr>
        <p:spPr/>
        <p:txBody>
          <a:bodyPr/>
          <a:lstStyle/>
          <a:p>
            <a:r>
              <a:rPr lang="en-US" altLang="en-US" dirty="0"/>
              <a:t>How a Program Works</a:t>
            </a:r>
            <a:r>
              <a:rPr lang="en-US" altLang="en-US" sz="2000" b="0" dirty="0"/>
              <a:t> (2 of </a:t>
            </a:r>
            <a:r>
              <a:rPr lang="tr-TR" altLang="en-US" sz="2000" b="0" dirty="0" smtClean="0"/>
              <a:t>4</a:t>
            </a:r>
            <a:r>
              <a:rPr lang="en-US" altLang="en-US" sz="2000" b="0" dirty="0" smtClean="0"/>
              <a:t>)</a:t>
            </a:r>
            <a:endParaRPr lang="he-IL" altLang="en-US" sz="2000" dirty="0"/>
          </a:p>
        </p:txBody>
      </p:sp>
      <p:sp>
        <p:nvSpPr>
          <p:cNvPr id="20483" name="Content Placeholder 2">
            <a:extLst>
              <a:ext uri="{FF2B5EF4-FFF2-40B4-BE49-F238E27FC236}">
                <a16:creationId xmlns:a16="http://schemas.microsoft.com/office/drawing/2014/main" xmlns="" id="{7218AF95-76F6-4C73-8A94-4C2BA72BE78A}"/>
              </a:ext>
            </a:extLst>
          </p:cNvPr>
          <p:cNvSpPr>
            <a:spLocks noGrp="1" noChangeArrowheads="1"/>
          </p:cNvSpPr>
          <p:nvPr>
            <p:ph idx="1"/>
          </p:nvPr>
        </p:nvSpPr>
        <p:spPr/>
        <p:txBody>
          <a:bodyPr/>
          <a:lstStyle/>
          <a:p>
            <a:pPr eaLnBrk="1" hangingPunct="1">
              <a:buFontTx/>
              <a:buChar char="•"/>
            </a:pPr>
            <a:r>
              <a:rPr lang="en-US" altLang="en-US"/>
              <a:t>Program must be copied from secondary memory to RAM each time CPU executes it</a:t>
            </a:r>
          </a:p>
          <a:p>
            <a:pPr eaLnBrk="1" hangingPunct="1">
              <a:buFontTx/>
              <a:buChar char="•"/>
            </a:pPr>
            <a:r>
              <a:rPr lang="en-US" altLang="en-US"/>
              <a:t>CPU executes program in cycle:</a:t>
            </a:r>
          </a:p>
          <a:p>
            <a:pPr lvl="1" eaLnBrk="1" hangingPunct="1"/>
            <a:r>
              <a:rPr lang="en-US" altLang="en-US"/>
              <a:t>Fetch: read the next instruction from memory into CPU</a:t>
            </a:r>
          </a:p>
          <a:p>
            <a:pPr lvl="1" eaLnBrk="1" hangingPunct="1"/>
            <a:r>
              <a:rPr lang="en-US" altLang="en-US"/>
              <a:t>Decode: CPU decodes fetched instruction to determine which operation to perform</a:t>
            </a:r>
          </a:p>
          <a:p>
            <a:pPr lvl="1" eaLnBrk="1" hangingPunct="1"/>
            <a:r>
              <a:rPr lang="en-US" altLang="en-US"/>
              <a:t>Execute: perform the operation</a:t>
            </a:r>
            <a:endParaRPr lang="he-IL"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E8332A5-ADBA-4645-A920-E60937B4A017}"/>
              </a:ext>
            </a:extLst>
          </p:cNvPr>
          <p:cNvSpPr>
            <a:spLocks noGrp="1"/>
          </p:cNvSpPr>
          <p:nvPr>
            <p:ph type="title"/>
          </p:nvPr>
        </p:nvSpPr>
        <p:spPr>
          <a:xfrm>
            <a:off x="457200" y="228600"/>
            <a:ext cx="8229600" cy="762000"/>
          </a:xfrm>
        </p:spPr>
        <p:txBody>
          <a:bodyPr/>
          <a:lstStyle/>
          <a:p>
            <a:r>
              <a:rPr lang="en-US" altLang="en-US" dirty="0"/>
              <a:t>How a Program Works</a:t>
            </a:r>
            <a:r>
              <a:rPr lang="en-US" altLang="en-US" sz="2000" b="0" dirty="0"/>
              <a:t> (3 of </a:t>
            </a:r>
            <a:r>
              <a:rPr lang="tr-TR" altLang="en-US" sz="2000" b="0" dirty="0" smtClean="0"/>
              <a:t>4</a:t>
            </a:r>
            <a:r>
              <a:rPr lang="en-US" altLang="en-US" sz="2000" b="0" dirty="0" smtClean="0"/>
              <a:t>)</a:t>
            </a:r>
            <a:endParaRPr lang="en-AU" sz="2000" dirty="0"/>
          </a:p>
        </p:txBody>
      </p:sp>
      <p:sp>
        <p:nvSpPr>
          <p:cNvPr id="7" name="Content Placeholder 2"/>
          <p:cNvSpPr txBox="1">
            <a:spLocks/>
          </p:cNvSpPr>
          <p:nvPr/>
        </p:nvSpPr>
        <p:spPr>
          <a:xfrm>
            <a:off x="457200" y="5486400"/>
            <a:ext cx="8229600" cy="838200"/>
          </a:xfrm>
          <a:prstGeom prst="rect">
            <a:avLst/>
          </a:prstGeom>
        </p:spPr>
        <p:txBody>
          <a:bodyPr/>
          <a:lst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lgn="ctr">
              <a:buFontTx/>
              <a:buNone/>
            </a:pPr>
            <a:r>
              <a:rPr lang="en-US" altLang="en-US" sz="1800" smtClean="0"/>
              <a:t>Figure 1-15 A program is copied into main memory and then executed</a:t>
            </a:r>
            <a:endParaRPr lang="he-IL" altLang="en-US" sz="1800" smtClean="0"/>
          </a:p>
        </p:txBody>
      </p:sp>
      <p:pic>
        <p:nvPicPr>
          <p:cNvPr id="8" name="Resi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3113" y="2438400"/>
            <a:ext cx="759777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5178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E8332A5-ADBA-4645-A920-E60937B4A017}"/>
              </a:ext>
            </a:extLst>
          </p:cNvPr>
          <p:cNvSpPr>
            <a:spLocks noGrp="1"/>
          </p:cNvSpPr>
          <p:nvPr>
            <p:ph type="title"/>
          </p:nvPr>
        </p:nvSpPr>
        <p:spPr>
          <a:xfrm>
            <a:off x="457200" y="228600"/>
            <a:ext cx="8229600" cy="762000"/>
          </a:xfrm>
        </p:spPr>
        <p:txBody>
          <a:bodyPr/>
          <a:lstStyle/>
          <a:p>
            <a:r>
              <a:rPr lang="en-US" altLang="en-US" dirty="0"/>
              <a:t>How a Program Works</a:t>
            </a:r>
            <a:r>
              <a:rPr lang="en-US" altLang="en-US" sz="2000" b="0" dirty="0"/>
              <a:t> </a:t>
            </a:r>
            <a:r>
              <a:rPr lang="en-US" altLang="en-US" sz="2000" b="0" dirty="0" smtClean="0"/>
              <a:t>(</a:t>
            </a:r>
            <a:r>
              <a:rPr lang="tr-TR" altLang="en-US" sz="2000" b="0" dirty="0" smtClean="0"/>
              <a:t>4</a:t>
            </a:r>
            <a:r>
              <a:rPr lang="en-US" altLang="en-US" sz="2000" b="0" dirty="0" smtClean="0"/>
              <a:t> </a:t>
            </a:r>
            <a:r>
              <a:rPr lang="en-US" altLang="en-US" sz="2000" b="0" dirty="0"/>
              <a:t>of </a:t>
            </a:r>
            <a:r>
              <a:rPr lang="tr-TR" altLang="en-US" sz="2000" b="0" dirty="0" smtClean="0"/>
              <a:t>4</a:t>
            </a:r>
            <a:r>
              <a:rPr lang="en-US" altLang="en-US" sz="2000" b="0" dirty="0" smtClean="0"/>
              <a:t>)</a:t>
            </a:r>
            <a:endParaRPr lang="en-AU" sz="2000" dirty="0"/>
          </a:p>
        </p:txBody>
      </p:sp>
      <p:sp>
        <p:nvSpPr>
          <p:cNvPr id="5" name="Text Placeholder 4">
            <a:extLst>
              <a:ext uri="{FF2B5EF4-FFF2-40B4-BE49-F238E27FC236}">
                <a16:creationId xmlns:a16="http://schemas.microsoft.com/office/drawing/2014/main" xmlns="" id="{31A17601-935F-4ECF-A00C-93DF1D6EA802}"/>
              </a:ext>
            </a:extLst>
          </p:cNvPr>
          <p:cNvSpPr>
            <a:spLocks noGrp="1"/>
          </p:cNvSpPr>
          <p:nvPr>
            <p:ph type="body" sz="quarter" idx="13"/>
          </p:nvPr>
        </p:nvSpPr>
        <p:spPr>
          <a:xfrm>
            <a:off x="457200" y="5889624"/>
            <a:ext cx="8229600" cy="395391"/>
          </a:xfrm>
        </p:spPr>
        <p:txBody>
          <a:bodyPr/>
          <a:lstStyle/>
          <a:p>
            <a:r>
              <a:rPr lang="en-US" altLang="en-US" sz="1200" b="1" dirty="0">
                <a:latin typeface="Verdana" panose="020B0604030504040204" pitchFamily="34" charset="0"/>
                <a:ea typeface="Verdana" panose="020B0604030504040204" pitchFamily="34" charset="0"/>
              </a:rPr>
              <a:t>Figure 1-16 </a:t>
            </a:r>
            <a:r>
              <a:rPr lang="en-US" altLang="en-US" sz="1200" dirty="0">
                <a:latin typeface="Verdana" panose="020B0604030504040204" pitchFamily="34" charset="0"/>
                <a:ea typeface="Verdana" panose="020B0604030504040204" pitchFamily="34" charset="0"/>
              </a:rPr>
              <a:t>The fetch-decode-execute cycle</a:t>
            </a:r>
            <a:endParaRPr lang="en-AU" sz="1200" dirty="0">
              <a:latin typeface="Verdana" panose="020B0604030504040204" pitchFamily="34" charset="0"/>
              <a:ea typeface="Verdana" panose="020B0604030504040204" pitchFamily="34" charset="0"/>
            </a:endParaRPr>
          </a:p>
        </p:txBody>
      </p:sp>
      <p:pic>
        <p:nvPicPr>
          <p:cNvPr id="6" name="Picture 2" descr="The steps are as follows. &#10;• The program in the form of machine language 1 0 1 0 0 0 0 1, 1 0 1 1 1 0 0 0, 1 0 0 1 1 1 1 0, 0 0 0 1 1 0 1 0, 1 1 0 1 1 1 0 0, and so forth, is fetched from the main memory R A M. &#10;• The binary number 1 0 1 0 0 0 0 1 is decoded from the main memory to determine which operation to perform. &#10;• The decoded program is sent to C P U to execute the instruction and perform the operation. &#10;">
            <a:extLst>
              <a:ext uri="{FF2B5EF4-FFF2-40B4-BE49-F238E27FC236}">
                <a16:creationId xmlns:a16="http://schemas.microsoft.com/office/drawing/2014/main" xmlns="" id="{9585710D-006D-4025-94F4-ADB98729DA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611981" y="1314011"/>
            <a:ext cx="7920038" cy="425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6379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xmlns="" id="{76A0F224-3221-48B8-A054-F8F5C6701D78}"/>
              </a:ext>
            </a:extLst>
          </p:cNvPr>
          <p:cNvSpPr>
            <a:spLocks noGrp="1" noChangeArrowheads="1"/>
          </p:cNvSpPr>
          <p:nvPr>
            <p:ph type="title"/>
          </p:nvPr>
        </p:nvSpPr>
        <p:spPr/>
        <p:txBody>
          <a:bodyPr/>
          <a:lstStyle/>
          <a:p>
            <a:r>
              <a:rPr lang="en-US" altLang="en-US" dirty="0"/>
              <a:t>From Machine Language to Assembly </a:t>
            </a:r>
            <a:r>
              <a:rPr lang="en-US" altLang="en-US" dirty="0" smtClean="0"/>
              <a:t>Language</a:t>
            </a:r>
            <a:r>
              <a:rPr lang="tr-TR" altLang="en-US" dirty="0" smtClean="0"/>
              <a:t> </a:t>
            </a:r>
            <a:r>
              <a:rPr lang="en-US" altLang="en-US" sz="2000" b="0" dirty="0"/>
              <a:t>(</a:t>
            </a:r>
            <a:r>
              <a:rPr lang="tr-TR" altLang="en-US" sz="2000" b="0" dirty="0"/>
              <a:t>1</a:t>
            </a:r>
            <a:r>
              <a:rPr lang="en-US" altLang="en-US" sz="2000" b="0" dirty="0"/>
              <a:t> of </a:t>
            </a:r>
            <a:r>
              <a:rPr lang="tr-TR" altLang="en-US" sz="2000" b="0" dirty="0"/>
              <a:t>2</a:t>
            </a:r>
            <a:r>
              <a:rPr lang="en-US" altLang="en-US" sz="2000" b="0" dirty="0"/>
              <a:t>)</a:t>
            </a:r>
            <a:endParaRPr lang="he-IL" altLang="en-US" dirty="0"/>
          </a:p>
        </p:txBody>
      </p:sp>
      <p:sp>
        <p:nvSpPr>
          <p:cNvPr id="22531" name="Content Placeholder 2">
            <a:extLst>
              <a:ext uri="{FF2B5EF4-FFF2-40B4-BE49-F238E27FC236}">
                <a16:creationId xmlns:a16="http://schemas.microsoft.com/office/drawing/2014/main" xmlns="" id="{D9AA78F2-8435-4AD8-99E4-9EB32772B084}"/>
              </a:ext>
            </a:extLst>
          </p:cNvPr>
          <p:cNvSpPr>
            <a:spLocks noGrp="1" noChangeArrowheads="1"/>
          </p:cNvSpPr>
          <p:nvPr>
            <p:ph idx="1"/>
          </p:nvPr>
        </p:nvSpPr>
        <p:spPr/>
        <p:txBody>
          <a:bodyPr/>
          <a:lstStyle/>
          <a:p>
            <a:pPr eaLnBrk="1" hangingPunct="1">
              <a:buFontTx/>
              <a:buChar char="•"/>
            </a:pPr>
            <a:r>
              <a:rPr lang="en-US" altLang="en-US"/>
              <a:t>Impractical for people to write in machine language</a:t>
            </a:r>
          </a:p>
          <a:p>
            <a:pPr eaLnBrk="1" hangingPunct="1">
              <a:buFontTx/>
              <a:buChar char="•"/>
            </a:pPr>
            <a:r>
              <a:rPr lang="en-US" altLang="en-US" u="sng"/>
              <a:t>Assembly language</a:t>
            </a:r>
            <a:r>
              <a:rPr lang="en-US" altLang="en-US"/>
              <a:t>: uses short words (mnemonics) for instructions instead of binary numbers</a:t>
            </a:r>
          </a:p>
          <a:p>
            <a:pPr lvl="1" eaLnBrk="1" hangingPunct="1"/>
            <a:r>
              <a:rPr lang="en-US" altLang="en-US"/>
              <a:t>Easier for programmers to work with</a:t>
            </a:r>
          </a:p>
          <a:p>
            <a:pPr eaLnBrk="1" hangingPunct="1">
              <a:buFontTx/>
              <a:buChar char="•"/>
            </a:pPr>
            <a:r>
              <a:rPr lang="en-US" altLang="en-US" u="sng"/>
              <a:t>Assembler</a:t>
            </a:r>
            <a:r>
              <a:rPr lang="en-US" altLang="en-US"/>
              <a:t>: translates assembly language to machine language for execution by CPU</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xmlns="" id="{76A0F224-3221-48B8-A054-F8F5C6701D78}"/>
              </a:ext>
            </a:extLst>
          </p:cNvPr>
          <p:cNvSpPr>
            <a:spLocks noGrp="1" noChangeArrowheads="1"/>
          </p:cNvSpPr>
          <p:nvPr>
            <p:ph type="title"/>
          </p:nvPr>
        </p:nvSpPr>
        <p:spPr/>
        <p:txBody>
          <a:bodyPr/>
          <a:lstStyle/>
          <a:p>
            <a:r>
              <a:rPr lang="en-US" altLang="en-US" dirty="0"/>
              <a:t>From Machine Language to Assembly </a:t>
            </a:r>
            <a:r>
              <a:rPr lang="en-US" altLang="en-US" dirty="0" smtClean="0"/>
              <a:t>Language</a:t>
            </a:r>
            <a:r>
              <a:rPr lang="tr-TR" altLang="en-US" dirty="0" smtClean="0"/>
              <a:t> </a:t>
            </a:r>
            <a:r>
              <a:rPr lang="en-US" altLang="en-US" sz="2000" b="0" dirty="0" smtClean="0"/>
              <a:t>(</a:t>
            </a:r>
            <a:r>
              <a:rPr lang="tr-TR" altLang="en-US" sz="2000" b="0" dirty="0" smtClean="0"/>
              <a:t>2</a:t>
            </a:r>
            <a:r>
              <a:rPr lang="en-US" altLang="en-US" sz="2000" b="0" dirty="0" smtClean="0"/>
              <a:t> </a:t>
            </a:r>
            <a:r>
              <a:rPr lang="en-US" altLang="en-US" sz="2000" b="0" dirty="0"/>
              <a:t>of </a:t>
            </a:r>
            <a:r>
              <a:rPr lang="tr-TR" altLang="en-US" sz="2000" b="0" dirty="0" smtClean="0"/>
              <a:t>2</a:t>
            </a:r>
            <a:r>
              <a:rPr lang="en-US" altLang="en-US" sz="2000" b="0" dirty="0" smtClean="0"/>
              <a:t>)</a:t>
            </a:r>
            <a:endParaRPr lang="he-IL" altLang="en-US" dirty="0"/>
          </a:p>
        </p:txBody>
      </p:sp>
      <p:sp>
        <p:nvSpPr>
          <p:cNvPr id="5" name="Content Placeholder 2"/>
          <p:cNvSpPr>
            <a:spLocks noGrp="1"/>
          </p:cNvSpPr>
          <p:nvPr>
            <p:ph idx="1"/>
          </p:nvPr>
        </p:nvSpPr>
        <p:spPr>
          <a:xfrm>
            <a:off x="533400" y="5638800"/>
            <a:ext cx="8229600" cy="762000"/>
          </a:xfrm>
        </p:spPr>
        <p:txBody>
          <a:bodyPr/>
          <a:lstStyle/>
          <a:p>
            <a:pPr algn="ctr" eaLnBrk="1" hangingPunct="1">
              <a:buFontTx/>
              <a:buNone/>
            </a:pPr>
            <a:r>
              <a:rPr lang="en-US" altLang="en-US" sz="1800" smtClean="0"/>
              <a:t>Figure 1-17 An assembler translates an assembly language program to a machine</a:t>
            </a:r>
            <a:r>
              <a:rPr lang="tr-TR" altLang="en-US" sz="1800" smtClean="0"/>
              <a:t> language program</a:t>
            </a:r>
            <a:endParaRPr lang="he-IL" altLang="en-US" sz="1800" smtClean="0"/>
          </a:p>
        </p:txBody>
      </p:sp>
      <p:pic>
        <p:nvPicPr>
          <p:cNvPr id="6" name="Resi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050" y="2690813"/>
            <a:ext cx="8015288" cy="256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403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xmlns="" id="{9A88D487-6EFF-41DB-9A2D-86C65409B7E2}"/>
              </a:ext>
            </a:extLst>
          </p:cNvPr>
          <p:cNvSpPr>
            <a:spLocks noGrp="1" noChangeArrowheads="1"/>
          </p:cNvSpPr>
          <p:nvPr>
            <p:ph type="title"/>
          </p:nvPr>
        </p:nvSpPr>
        <p:spPr/>
        <p:txBody>
          <a:bodyPr/>
          <a:lstStyle/>
          <a:p>
            <a:r>
              <a:rPr lang="en-US" altLang="en-US" dirty="0"/>
              <a:t>High-Level </a:t>
            </a:r>
            <a:r>
              <a:rPr lang="en-US" altLang="en-US" dirty="0" smtClean="0"/>
              <a:t>Languages</a:t>
            </a:r>
            <a:r>
              <a:rPr lang="tr-TR" altLang="en-US" dirty="0" smtClean="0"/>
              <a:t> </a:t>
            </a:r>
            <a:r>
              <a:rPr lang="en-US" altLang="en-US" sz="2000" b="0" dirty="0"/>
              <a:t>(</a:t>
            </a:r>
            <a:r>
              <a:rPr lang="tr-TR" altLang="en-US" sz="2000" b="0" dirty="0"/>
              <a:t>1</a:t>
            </a:r>
            <a:r>
              <a:rPr lang="en-US" altLang="en-US" sz="2000" b="0" dirty="0"/>
              <a:t> of </a:t>
            </a:r>
            <a:r>
              <a:rPr lang="tr-TR" altLang="en-US" sz="2000" b="0" dirty="0"/>
              <a:t>2</a:t>
            </a:r>
            <a:r>
              <a:rPr lang="en-US" altLang="en-US" sz="2000" b="0" dirty="0"/>
              <a:t>)</a:t>
            </a:r>
            <a:endParaRPr lang="he-IL" altLang="en-US" dirty="0"/>
          </a:p>
        </p:txBody>
      </p:sp>
      <p:sp>
        <p:nvSpPr>
          <p:cNvPr id="23555" name="Content Placeholder 2">
            <a:extLst>
              <a:ext uri="{FF2B5EF4-FFF2-40B4-BE49-F238E27FC236}">
                <a16:creationId xmlns:a16="http://schemas.microsoft.com/office/drawing/2014/main" xmlns="" id="{C68EF725-A57B-41D8-B8C4-8474474A3A87}"/>
              </a:ext>
            </a:extLst>
          </p:cNvPr>
          <p:cNvSpPr>
            <a:spLocks noGrp="1" noChangeArrowheads="1"/>
          </p:cNvSpPr>
          <p:nvPr>
            <p:ph idx="1"/>
          </p:nvPr>
        </p:nvSpPr>
        <p:spPr/>
        <p:txBody>
          <a:bodyPr/>
          <a:lstStyle/>
          <a:p>
            <a:pPr eaLnBrk="1" hangingPunct="1">
              <a:buFontTx/>
              <a:buChar char="•"/>
            </a:pPr>
            <a:r>
              <a:rPr lang="en-US" altLang="en-US" u="sng"/>
              <a:t>Low-level language</a:t>
            </a:r>
            <a:r>
              <a:rPr lang="en-US" altLang="en-US"/>
              <a:t>: close in nature to machine language</a:t>
            </a:r>
          </a:p>
          <a:p>
            <a:pPr lvl="1" eaLnBrk="1" hangingPunct="1"/>
            <a:r>
              <a:rPr lang="en-US" altLang="en-US"/>
              <a:t>Example: assembly language</a:t>
            </a:r>
          </a:p>
          <a:p>
            <a:pPr eaLnBrk="1" hangingPunct="1">
              <a:buFontTx/>
              <a:buChar char="•"/>
            </a:pPr>
            <a:r>
              <a:rPr lang="en-US" altLang="en-US" u="sng"/>
              <a:t>High-Level language</a:t>
            </a:r>
            <a:r>
              <a:rPr lang="en-US" altLang="en-US"/>
              <a:t>: allows simple creation of powerful and complex programs</a:t>
            </a:r>
          </a:p>
          <a:p>
            <a:pPr lvl="1" eaLnBrk="1" hangingPunct="1"/>
            <a:r>
              <a:rPr lang="en-US" altLang="en-US"/>
              <a:t>No need to know how CPU works or write large number of instructions</a:t>
            </a:r>
          </a:p>
          <a:p>
            <a:pPr lvl="1" eaLnBrk="1" hangingPunct="1"/>
            <a:r>
              <a:rPr lang="en-US" altLang="en-US"/>
              <a:t>More intuitive to understand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xmlns="" id="{9A88D487-6EFF-41DB-9A2D-86C65409B7E2}"/>
              </a:ext>
            </a:extLst>
          </p:cNvPr>
          <p:cNvSpPr>
            <a:spLocks noGrp="1" noChangeArrowheads="1"/>
          </p:cNvSpPr>
          <p:nvPr>
            <p:ph type="title"/>
          </p:nvPr>
        </p:nvSpPr>
        <p:spPr/>
        <p:txBody>
          <a:bodyPr/>
          <a:lstStyle/>
          <a:p>
            <a:r>
              <a:rPr lang="en-US" altLang="en-US" dirty="0"/>
              <a:t>High-Level </a:t>
            </a:r>
            <a:r>
              <a:rPr lang="en-US" altLang="en-US" dirty="0" smtClean="0"/>
              <a:t>Languages</a:t>
            </a:r>
            <a:r>
              <a:rPr lang="tr-TR" altLang="en-US" dirty="0" smtClean="0"/>
              <a:t> </a:t>
            </a:r>
            <a:r>
              <a:rPr lang="en-US" altLang="en-US" sz="2000" b="0" dirty="0" smtClean="0"/>
              <a:t>(</a:t>
            </a:r>
            <a:r>
              <a:rPr lang="tr-TR" altLang="en-US" sz="2000" b="0" dirty="0" smtClean="0"/>
              <a:t>2</a:t>
            </a:r>
            <a:r>
              <a:rPr lang="en-US" altLang="en-US" sz="2000" b="0" dirty="0" smtClean="0"/>
              <a:t> </a:t>
            </a:r>
            <a:r>
              <a:rPr lang="en-US" altLang="en-US" sz="2000" b="0" dirty="0"/>
              <a:t>of </a:t>
            </a:r>
            <a:r>
              <a:rPr lang="tr-TR" altLang="en-US" sz="2000" b="0" dirty="0"/>
              <a:t>2</a:t>
            </a:r>
            <a:r>
              <a:rPr lang="en-US" altLang="en-US" sz="2000" b="0" dirty="0"/>
              <a:t>)</a:t>
            </a:r>
            <a:endParaRPr lang="he-IL" altLang="en-US" dirty="0"/>
          </a:p>
        </p:txBody>
      </p:sp>
      <p:sp>
        <p:nvSpPr>
          <p:cNvPr id="5" name="Content Placeholder 2"/>
          <p:cNvSpPr>
            <a:spLocks noGrp="1"/>
          </p:cNvSpPr>
          <p:nvPr>
            <p:ph idx="1"/>
          </p:nvPr>
        </p:nvSpPr>
        <p:spPr>
          <a:xfrm>
            <a:off x="563563" y="6019800"/>
            <a:ext cx="8229600" cy="762000"/>
          </a:xfrm>
        </p:spPr>
        <p:txBody>
          <a:bodyPr/>
          <a:lstStyle/>
          <a:p>
            <a:pPr algn="ctr" eaLnBrk="1" hangingPunct="1">
              <a:buFontTx/>
              <a:buNone/>
            </a:pPr>
            <a:r>
              <a:rPr lang="en-US" altLang="en-US" sz="1800" smtClean="0"/>
              <a:t>Table 1-1 Programming languages</a:t>
            </a:r>
            <a:endParaRPr lang="he-IL" altLang="en-US" sz="1800" smtClean="0"/>
          </a:p>
        </p:txBody>
      </p:sp>
      <p:pic>
        <p:nvPicPr>
          <p:cNvPr id="6" name="Resim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524000"/>
            <a:ext cx="4572000" cy="452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1159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xmlns="" id="{9E4CB229-013F-4AF6-B7C0-392E5ECD1E6A}"/>
              </a:ext>
            </a:extLst>
          </p:cNvPr>
          <p:cNvSpPr>
            <a:spLocks noGrp="1" noChangeArrowheads="1"/>
          </p:cNvSpPr>
          <p:nvPr>
            <p:ph type="title"/>
          </p:nvPr>
        </p:nvSpPr>
        <p:spPr/>
        <p:txBody>
          <a:bodyPr/>
          <a:lstStyle/>
          <a:p>
            <a:r>
              <a:rPr lang="en-US" altLang="en-US" dirty="0"/>
              <a:t>Keywords, Operators, and Syntax: an </a:t>
            </a:r>
            <a:r>
              <a:rPr lang="en-US" altLang="en-US" dirty="0" smtClean="0"/>
              <a:t>Overview</a:t>
            </a:r>
            <a:r>
              <a:rPr lang="tr-TR" altLang="en-US" dirty="0" smtClean="0"/>
              <a:t> </a:t>
            </a:r>
            <a:r>
              <a:rPr lang="en-US" altLang="en-US" sz="2000" b="0" dirty="0"/>
              <a:t>(</a:t>
            </a:r>
            <a:r>
              <a:rPr lang="tr-TR" altLang="en-US" sz="2000" b="0" dirty="0"/>
              <a:t>1</a:t>
            </a:r>
            <a:r>
              <a:rPr lang="en-US" altLang="en-US" sz="2000" b="0" dirty="0"/>
              <a:t> of </a:t>
            </a:r>
            <a:r>
              <a:rPr lang="tr-TR" altLang="en-US" sz="2000" b="0" dirty="0"/>
              <a:t>2</a:t>
            </a:r>
            <a:r>
              <a:rPr lang="en-US" altLang="en-US" sz="2000" b="0" dirty="0"/>
              <a:t>)</a:t>
            </a:r>
            <a:endParaRPr lang="he-IL" altLang="en-US" dirty="0"/>
          </a:p>
        </p:txBody>
      </p:sp>
      <p:sp>
        <p:nvSpPr>
          <p:cNvPr id="24579" name="Content Placeholder 2">
            <a:extLst>
              <a:ext uri="{FF2B5EF4-FFF2-40B4-BE49-F238E27FC236}">
                <a16:creationId xmlns:a16="http://schemas.microsoft.com/office/drawing/2014/main" xmlns="" id="{3FE360F6-ADA9-430A-A8B7-64A171DA0ADD}"/>
              </a:ext>
            </a:extLst>
          </p:cNvPr>
          <p:cNvSpPr>
            <a:spLocks noGrp="1" noChangeArrowheads="1"/>
          </p:cNvSpPr>
          <p:nvPr>
            <p:ph idx="1"/>
          </p:nvPr>
        </p:nvSpPr>
        <p:spPr>
          <a:xfrm>
            <a:off x="457200" y="1600200"/>
            <a:ext cx="8458200" cy="4525963"/>
          </a:xfrm>
        </p:spPr>
        <p:txBody>
          <a:bodyPr/>
          <a:lstStyle/>
          <a:p>
            <a:pPr eaLnBrk="1" hangingPunct="1">
              <a:buFontTx/>
              <a:buChar char="•"/>
            </a:pPr>
            <a:r>
              <a:rPr lang="en-US" altLang="en-US" u="sng"/>
              <a:t>Keywords</a:t>
            </a:r>
            <a:r>
              <a:rPr lang="en-US" altLang="en-US"/>
              <a:t>: predefined words used to write program in high-level language</a:t>
            </a:r>
          </a:p>
          <a:p>
            <a:pPr lvl="1" eaLnBrk="1" hangingPunct="1"/>
            <a:r>
              <a:rPr lang="en-US" altLang="en-US"/>
              <a:t>Each keyword has specific meaning</a:t>
            </a:r>
          </a:p>
          <a:p>
            <a:pPr eaLnBrk="1" hangingPunct="1">
              <a:buFontTx/>
              <a:buChar char="•"/>
            </a:pPr>
            <a:r>
              <a:rPr lang="en-US" altLang="en-US" u="sng"/>
              <a:t>Operators</a:t>
            </a:r>
            <a:r>
              <a:rPr lang="en-US" altLang="en-US"/>
              <a:t>: perform operations on data</a:t>
            </a:r>
          </a:p>
          <a:p>
            <a:pPr lvl="1" eaLnBrk="1" hangingPunct="1"/>
            <a:r>
              <a:rPr lang="en-US" altLang="en-US"/>
              <a:t>Example: math operators to perform arithmetic</a:t>
            </a:r>
          </a:p>
          <a:p>
            <a:pPr eaLnBrk="1" hangingPunct="1">
              <a:buFontTx/>
              <a:buChar char="•"/>
            </a:pPr>
            <a:r>
              <a:rPr lang="en-US" altLang="en-US" u="sng"/>
              <a:t>Syntax</a:t>
            </a:r>
            <a:r>
              <a:rPr lang="en-US" altLang="en-US"/>
              <a:t>: set of rules to be followed when writing program</a:t>
            </a:r>
          </a:p>
          <a:p>
            <a:pPr eaLnBrk="1" hangingPunct="1">
              <a:buFontTx/>
              <a:buChar char="•"/>
            </a:pPr>
            <a:r>
              <a:rPr lang="en-US" altLang="en-US" u="sng"/>
              <a:t>Statement</a:t>
            </a:r>
            <a:r>
              <a:rPr lang="en-US" altLang="en-US"/>
              <a:t>: individual instruction used in high-level language</a:t>
            </a:r>
            <a:endParaRPr lang="he-IL"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xmlns="" id="{9E4CB229-013F-4AF6-B7C0-392E5ECD1E6A}"/>
              </a:ext>
            </a:extLst>
          </p:cNvPr>
          <p:cNvSpPr>
            <a:spLocks noGrp="1" noChangeArrowheads="1"/>
          </p:cNvSpPr>
          <p:nvPr>
            <p:ph type="title"/>
          </p:nvPr>
        </p:nvSpPr>
        <p:spPr/>
        <p:txBody>
          <a:bodyPr/>
          <a:lstStyle/>
          <a:p>
            <a:r>
              <a:rPr lang="en-US" altLang="en-US" dirty="0"/>
              <a:t>Keywords, Operators, and Syntax: an </a:t>
            </a:r>
            <a:r>
              <a:rPr lang="en-US" altLang="en-US" dirty="0" smtClean="0"/>
              <a:t>Overview</a:t>
            </a:r>
            <a:r>
              <a:rPr lang="tr-TR" altLang="en-US" dirty="0" smtClean="0"/>
              <a:t> </a:t>
            </a:r>
            <a:r>
              <a:rPr lang="en-US" altLang="en-US" sz="2000" b="0" dirty="0" smtClean="0"/>
              <a:t>(</a:t>
            </a:r>
            <a:r>
              <a:rPr lang="tr-TR" altLang="en-US" sz="2000" b="0" dirty="0" smtClean="0"/>
              <a:t>2</a:t>
            </a:r>
            <a:r>
              <a:rPr lang="en-US" altLang="en-US" sz="2000" b="0" dirty="0" smtClean="0"/>
              <a:t> </a:t>
            </a:r>
            <a:r>
              <a:rPr lang="en-US" altLang="en-US" sz="2000" b="0" dirty="0"/>
              <a:t>of </a:t>
            </a:r>
            <a:r>
              <a:rPr lang="tr-TR" altLang="en-US" sz="2000" b="0" dirty="0"/>
              <a:t>2</a:t>
            </a:r>
            <a:r>
              <a:rPr lang="en-US" altLang="en-US" sz="2000" b="0" dirty="0"/>
              <a:t>)</a:t>
            </a:r>
            <a:endParaRPr lang="he-IL" altLang="en-US" dirty="0"/>
          </a:p>
        </p:txBody>
      </p:sp>
      <p:sp>
        <p:nvSpPr>
          <p:cNvPr id="5" name="Content Placeholder 2"/>
          <p:cNvSpPr>
            <a:spLocks noGrp="1"/>
          </p:cNvSpPr>
          <p:nvPr>
            <p:ph idx="1"/>
          </p:nvPr>
        </p:nvSpPr>
        <p:spPr>
          <a:xfrm>
            <a:off x="476250" y="5562600"/>
            <a:ext cx="8229600" cy="762000"/>
          </a:xfrm>
        </p:spPr>
        <p:txBody>
          <a:bodyPr/>
          <a:lstStyle/>
          <a:p>
            <a:pPr algn="ctr" eaLnBrk="1" hangingPunct="1">
              <a:buFontTx/>
              <a:buNone/>
            </a:pPr>
            <a:r>
              <a:rPr lang="en-US" altLang="en-US" sz="1800" smtClean="0"/>
              <a:t>Table 1-2 The Python key words</a:t>
            </a:r>
            <a:endParaRPr lang="he-IL" altLang="en-US" sz="1800" smtClean="0"/>
          </a:p>
        </p:txBody>
      </p:sp>
      <p:pic>
        <p:nvPicPr>
          <p:cNvPr id="6" name="Resim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338" y="2547938"/>
            <a:ext cx="7435850" cy="210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5466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A29368DC-DB68-47DF-8961-285F53DF794C}"/>
              </a:ext>
            </a:extLst>
          </p:cNvPr>
          <p:cNvSpPr>
            <a:spLocks noGrp="1" noChangeArrowheads="1"/>
          </p:cNvSpPr>
          <p:nvPr>
            <p:ph type="title"/>
          </p:nvPr>
        </p:nvSpPr>
        <p:spPr/>
        <p:txBody>
          <a:bodyPr/>
          <a:lstStyle/>
          <a:p>
            <a:pPr eaLnBrk="1" hangingPunct="1"/>
            <a:r>
              <a:rPr lang="en-US" altLang="en-US"/>
              <a:t>Introduction</a:t>
            </a:r>
            <a:endParaRPr lang="he-IL" altLang="en-US"/>
          </a:p>
        </p:txBody>
      </p:sp>
      <p:sp>
        <p:nvSpPr>
          <p:cNvPr id="5123" name="Content Placeholder 2">
            <a:extLst>
              <a:ext uri="{FF2B5EF4-FFF2-40B4-BE49-F238E27FC236}">
                <a16:creationId xmlns:a16="http://schemas.microsoft.com/office/drawing/2014/main" xmlns="" id="{183E1431-D4E9-4E49-A500-E454C66C1F21}"/>
              </a:ext>
            </a:extLst>
          </p:cNvPr>
          <p:cNvSpPr>
            <a:spLocks noGrp="1" noChangeArrowheads="1"/>
          </p:cNvSpPr>
          <p:nvPr>
            <p:ph idx="1"/>
          </p:nvPr>
        </p:nvSpPr>
        <p:spPr/>
        <p:txBody>
          <a:bodyPr/>
          <a:lstStyle/>
          <a:p>
            <a:pPr eaLnBrk="1" hangingPunct="1">
              <a:buFontTx/>
              <a:buChar char="•"/>
            </a:pPr>
            <a:r>
              <a:rPr lang="en-US" altLang="en-US" dirty="0"/>
              <a:t>Computers can be programmed</a:t>
            </a:r>
          </a:p>
          <a:p>
            <a:pPr lvl="1" eaLnBrk="1" hangingPunct="1"/>
            <a:r>
              <a:rPr lang="en-US" altLang="en-US" dirty="0"/>
              <a:t>Designed to do any job that a program tells them to</a:t>
            </a:r>
          </a:p>
          <a:p>
            <a:pPr eaLnBrk="1" hangingPunct="1">
              <a:buFontTx/>
              <a:buChar char="•"/>
            </a:pPr>
            <a:r>
              <a:rPr lang="en-US" altLang="en-US" u="sng" dirty="0"/>
              <a:t>Program</a:t>
            </a:r>
            <a:r>
              <a:rPr lang="en-US" altLang="en-US" dirty="0"/>
              <a:t>: set of instructions that a computer follows to perform a task</a:t>
            </a:r>
          </a:p>
          <a:p>
            <a:pPr lvl="1" eaLnBrk="1" hangingPunct="1"/>
            <a:r>
              <a:rPr lang="en-US" altLang="en-US" dirty="0"/>
              <a:t>Commonly referred to as </a:t>
            </a:r>
            <a:r>
              <a:rPr lang="en-US" altLang="en-US" i="1" dirty="0"/>
              <a:t>Software</a:t>
            </a:r>
          </a:p>
          <a:p>
            <a:pPr eaLnBrk="1" hangingPunct="1">
              <a:buFontTx/>
              <a:buChar char="•"/>
            </a:pPr>
            <a:r>
              <a:rPr lang="en-US" altLang="en-US" u="sng" dirty="0"/>
              <a:t>Programmer</a:t>
            </a:r>
            <a:r>
              <a:rPr lang="en-US" altLang="en-US" dirty="0"/>
              <a:t>: person who can design, create, and test computer programs</a:t>
            </a:r>
          </a:p>
          <a:p>
            <a:pPr lvl="1" eaLnBrk="1" hangingPunct="1"/>
            <a:r>
              <a:rPr lang="en-US" altLang="en-US" dirty="0"/>
              <a:t>Also known as software developer</a:t>
            </a:r>
            <a:endParaRPr lang="he-IL"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xmlns="" id="{34C6EAAB-9180-47A3-8AD9-01E24CA1D720}"/>
              </a:ext>
            </a:extLst>
          </p:cNvPr>
          <p:cNvSpPr>
            <a:spLocks noGrp="1" noChangeArrowheads="1"/>
          </p:cNvSpPr>
          <p:nvPr>
            <p:ph type="title"/>
          </p:nvPr>
        </p:nvSpPr>
        <p:spPr/>
        <p:txBody>
          <a:bodyPr/>
          <a:lstStyle/>
          <a:p>
            <a:r>
              <a:rPr lang="en-US" altLang="en-US" dirty="0"/>
              <a:t>Compilers and Interpreters</a:t>
            </a:r>
            <a:r>
              <a:rPr lang="en-US" altLang="en-US" sz="2000" b="0" dirty="0"/>
              <a:t> (1 of </a:t>
            </a:r>
            <a:r>
              <a:rPr lang="tr-TR" altLang="en-US" sz="2000" b="0" dirty="0" smtClean="0"/>
              <a:t>4</a:t>
            </a:r>
            <a:r>
              <a:rPr lang="en-US" altLang="en-US" sz="2000" b="0" dirty="0" smtClean="0"/>
              <a:t>)</a:t>
            </a:r>
            <a:endParaRPr lang="he-IL" altLang="en-US" sz="2000" dirty="0"/>
          </a:p>
        </p:txBody>
      </p:sp>
      <p:sp>
        <p:nvSpPr>
          <p:cNvPr id="25603" name="Content Placeholder 2">
            <a:extLst>
              <a:ext uri="{FF2B5EF4-FFF2-40B4-BE49-F238E27FC236}">
                <a16:creationId xmlns:a16="http://schemas.microsoft.com/office/drawing/2014/main" xmlns="" id="{5D3CFA2E-EEE3-405B-BBCE-ABD43372EE84}"/>
              </a:ext>
            </a:extLst>
          </p:cNvPr>
          <p:cNvSpPr>
            <a:spLocks noGrp="1" noChangeArrowheads="1"/>
          </p:cNvSpPr>
          <p:nvPr>
            <p:ph idx="1"/>
          </p:nvPr>
        </p:nvSpPr>
        <p:spPr/>
        <p:txBody>
          <a:bodyPr/>
          <a:lstStyle/>
          <a:p>
            <a:pPr eaLnBrk="1" hangingPunct="1">
              <a:buFontTx/>
              <a:buChar char="•"/>
            </a:pPr>
            <a:r>
              <a:rPr lang="en-US" altLang="en-US"/>
              <a:t>Programs written in high-level languages must be translated into machine language to be executed</a:t>
            </a:r>
          </a:p>
          <a:p>
            <a:pPr eaLnBrk="1" hangingPunct="1">
              <a:buFontTx/>
              <a:buChar char="•"/>
            </a:pPr>
            <a:r>
              <a:rPr lang="en-US" altLang="en-US" u="sng"/>
              <a:t>Compiler</a:t>
            </a:r>
            <a:r>
              <a:rPr lang="en-US" altLang="en-US"/>
              <a:t>: translates high-level language program into separate machine language program</a:t>
            </a:r>
          </a:p>
          <a:p>
            <a:pPr lvl="1" eaLnBrk="1" hangingPunct="1"/>
            <a:r>
              <a:rPr lang="en-US" altLang="en-US"/>
              <a:t>Machine language program can be executed at any time</a:t>
            </a:r>
          </a:p>
          <a:p>
            <a:pPr lvl="1" eaLnBrk="1" hangingPunct="1"/>
            <a:endParaRPr lang="he-IL"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xmlns="" id="{34C6EAAB-9180-47A3-8AD9-01E24CA1D720}"/>
              </a:ext>
            </a:extLst>
          </p:cNvPr>
          <p:cNvSpPr>
            <a:spLocks noGrp="1" noChangeArrowheads="1"/>
          </p:cNvSpPr>
          <p:nvPr>
            <p:ph type="title"/>
          </p:nvPr>
        </p:nvSpPr>
        <p:spPr/>
        <p:txBody>
          <a:bodyPr/>
          <a:lstStyle/>
          <a:p>
            <a:r>
              <a:rPr lang="en-US" altLang="en-US" dirty="0"/>
              <a:t>Compilers and Interpreters</a:t>
            </a:r>
            <a:r>
              <a:rPr lang="en-US" altLang="en-US" sz="2000" b="0" dirty="0"/>
              <a:t> </a:t>
            </a:r>
            <a:r>
              <a:rPr lang="en-US" altLang="en-US" sz="2000" b="0" dirty="0" smtClean="0"/>
              <a:t>(</a:t>
            </a:r>
            <a:r>
              <a:rPr lang="tr-TR" altLang="en-US" sz="2000" b="0" dirty="0" smtClean="0"/>
              <a:t>2</a:t>
            </a:r>
            <a:r>
              <a:rPr lang="en-US" altLang="en-US" sz="2000" b="0" dirty="0" smtClean="0"/>
              <a:t> </a:t>
            </a:r>
            <a:r>
              <a:rPr lang="en-US" altLang="en-US" sz="2000" b="0" dirty="0"/>
              <a:t>of </a:t>
            </a:r>
            <a:r>
              <a:rPr lang="tr-TR" altLang="en-US" sz="2000" b="0" dirty="0" smtClean="0"/>
              <a:t>4</a:t>
            </a:r>
            <a:r>
              <a:rPr lang="en-US" altLang="en-US" sz="2000" b="0" dirty="0" smtClean="0"/>
              <a:t>)</a:t>
            </a:r>
            <a:endParaRPr lang="he-IL" altLang="en-US" sz="2000" dirty="0"/>
          </a:p>
        </p:txBody>
      </p:sp>
      <p:sp>
        <p:nvSpPr>
          <p:cNvPr id="5" name="Content Placeholder 2"/>
          <p:cNvSpPr>
            <a:spLocks noGrp="1"/>
          </p:cNvSpPr>
          <p:nvPr>
            <p:ph idx="1"/>
          </p:nvPr>
        </p:nvSpPr>
        <p:spPr>
          <a:xfrm>
            <a:off x="477838" y="5761038"/>
            <a:ext cx="8229600" cy="762000"/>
          </a:xfrm>
        </p:spPr>
        <p:txBody>
          <a:bodyPr/>
          <a:lstStyle/>
          <a:p>
            <a:pPr algn="ctr" eaLnBrk="1" hangingPunct="1">
              <a:buFontTx/>
              <a:buNone/>
            </a:pPr>
            <a:r>
              <a:rPr lang="en-US" altLang="en-US" sz="1800" smtClean="0"/>
              <a:t>Figure 1-18 Compiling a high-level program and executing it</a:t>
            </a:r>
            <a:endParaRPr lang="he-IL" altLang="en-US" sz="1800" smtClean="0"/>
          </a:p>
        </p:txBody>
      </p:sp>
      <p:pic>
        <p:nvPicPr>
          <p:cNvPr id="6" name="Resi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09775"/>
            <a:ext cx="7513638" cy="357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6002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xmlns="" id="{B8AA1F21-0BEA-4D2D-8E39-9F9EDB8B944A}"/>
              </a:ext>
            </a:extLst>
          </p:cNvPr>
          <p:cNvSpPr>
            <a:spLocks noGrp="1" noChangeArrowheads="1"/>
          </p:cNvSpPr>
          <p:nvPr>
            <p:ph type="title"/>
          </p:nvPr>
        </p:nvSpPr>
        <p:spPr/>
        <p:txBody>
          <a:bodyPr/>
          <a:lstStyle/>
          <a:p>
            <a:r>
              <a:rPr lang="en-US" altLang="en-US" dirty="0"/>
              <a:t>Compilers and Interpreters</a:t>
            </a:r>
            <a:r>
              <a:rPr lang="en-US" altLang="en-US" sz="2000" b="0" dirty="0"/>
              <a:t> </a:t>
            </a:r>
            <a:r>
              <a:rPr lang="en-US" altLang="en-US" sz="2000" b="0" dirty="0" smtClean="0"/>
              <a:t>(</a:t>
            </a:r>
            <a:r>
              <a:rPr lang="tr-TR" altLang="en-US" sz="2000" b="0" dirty="0" smtClean="0"/>
              <a:t>3</a:t>
            </a:r>
            <a:r>
              <a:rPr lang="en-US" altLang="en-US" sz="2000" b="0" dirty="0" smtClean="0"/>
              <a:t> </a:t>
            </a:r>
            <a:r>
              <a:rPr lang="en-US" altLang="en-US" sz="2000" b="0" dirty="0"/>
              <a:t>of </a:t>
            </a:r>
            <a:r>
              <a:rPr lang="tr-TR" altLang="en-US" sz="2000" b="0" dirty="0" smtClean="0"/>
              <a:t>4</a:t>
            </a:r>
            <a:r>
              <a:rPr lang="en-US" altLang="en-US" sz="2000" b="0" dirty="0" smtClean="0"/>
              <a:t>)</a:t>
            </a:r>
            <a:endParaRPr lang="he-IL" altLang="en-US" sz="2000" dirty="0"/>
          </a:p>
        </p:txBody>
      </p:sp>
      <p:sp>
        <p:nvSpPr>
          <p:cNvPr id="26627" name="Content Placeholder 2">
            <a:extLst>
              <a:ext uri="{FF2B5EF4-FFF2-40B4-BE49-F238E27FC236}">
                <a16:creationId xmlns:a16="http://schemas.microsoft.com/office/drawing/2014/main" xmlns="" id="{2C54E3FC-E0E3-407D-8876-DC0C02032BBE}"/>
              </a:ext>
            </a:extLst>
          </p:cNvPr>
          <p:cNvSpPr>
            <a:spLocks noGrp="1" noChangeArrowheads="1"/>
          </p:cNvSpPr>
          <p:nvPr>
            <p:ph idx="1"/>
          </p:nvPr>
        </p:nvSpPr>
        <p:spPr/>
        <p:txBody>
          <a:bodyPr/>
          <a:lstStyle/>
          <a:p>
            <a:pPr eaLnBrk="1" hangingPunct="1">
              <a:buFontTx/>
              <a:buChar char="•"/>
            </a:pPr>
            <a:r>
              <a:rPr lang="en-US" altLang="en-US" u="sng"/>
              <a:t>Interpreter</a:t>
            </a:r>
            <a:r>
              <a:rPr lang="en-US" altLang="en-US"/>
              <a:t>: translates and executes instructions in high-level language program</a:t>
            </a:r>
          </a:p>
          <a:p>
            <a:pPr lvl="1" eaLnBrk="1" hangingPunct="1"/>
            <a:r>
              <a:rPr lang="en-US" altLang="en-US"/>
              <a:t>Used by Python language</a:t>
            </a:r>
          </a:p>
          <a:p>
            <a:pPr lvl="1" eaLnBrk="1" hangingPunct="1"/>
            <a:r>
              <a:rPr lang="en-US" altLang="en-US"/>
              <a:t>Interprets one instruction at a time</a:t>
            </a:r>
          </a:p>
          <a:p>
            <a:pPr lvl="1" eaLnBrk="1" hangingPunct="1"/>
            <a:r>
              <a:rPr lang="en-US" altLang="en-US"/>
              <a:t>No separate machine language program</a:t>
            </a:r>
          </a:p>
          <a:p>
            <a:pPr eaLnBrk="1" hangingPunct="1">
              <a:buFontTx/>
              <a:buChar char="•"/>
            </a:pPr>
            <a:r>
              <a:rPr lang="en-US" altLang="en-US" u="sng"/>
              <a:t>Source code</a:t>
            </a:r>
            <a:r>
              <a:rPr lang="en-US" altLang="en-US"/>
              <a:t>: statements written by programmer</a:t>
            </a:r>
          </a:p>
          <a:p>
            <a:pPr lvl="1" eaLnBrk="1" hangingPunct="1"/>
            <a:r>
              <a:rPr lang="en-US" altLang="en-US" u="sng"/>
              <a:t>Syntax error</a:t>
            </a:r>
            <a:r>
              <a:rPr lang="en-US" altLang="en-US"/>
              <a:t>: prevents code from being translated</a:t>
            </a:r>
            <a:endParaRPr lang="he-IL"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7FFF147-B55C-46D6-BC01-6B9208A64676}"/>
              </a:ext>
            </a:extLst>
          </p:cNvPr>
          <p:cNvSpPr>
            <a:spLocks noGrp="1"/>
          </p:cNvSpPr>
          <p:nvPr>
            <p:ph type="title"/>
          </p:nvPr>
        </p:nvSpPr>
        <p:spPr>
          <a:xfrm>
            <a:off x="457200" y="228600"/>
            <a:ext cx="8229600" cy="762000"/>
          </a:xfrm>
        </p:spPr>
        <p:txBody>
          <a:bodyPr/>
          <a:lstStyle/>
          <a:p>
            <a:r>
              <a:rPr lang="en-US" altLang="en-US" dirty="0"/>
              <a:t>Compilers and Interpreters</a:t>
            </a:r>
            <a:r>
              <a:rPr lang="en-US" altLang="en-US" sz="2000" b="0" dirty="0"/>
              <a:t> </a:t>
            </a:r>
            <a:r>
              <a:rPr lang="en-US" altLang="en-US" sz="2000" b="0" dirty="0" smtClean="0"/>
              <a:t>(</a:t>
            </a:r>
            <a:r>
              <a:rPr lang="tr-TR" altLang="en-US" sz="2000" b="0" dirty="0" smtClean="0"/>
              <a:t>4</a:t>
            </a:r>
            <a:r>
              <a:rPr lang="en-US" altLang="en-US" sz="2000" b="0" dirty="0" smtClean="0"/>
              <a:t> </a:t>
            </a:r>
            <a:r>
              <a:rPr lang="en-US" altLang="en-US" sz="2000" b="0" dirty="0"/>
              <a:t>of </a:t>
            </a:r>
            <a:r>
              <a:rPr lang="tr-TR" altLang="en-US" sz="2000" b="0" dirty="0" smtClean="0"/>
              <a:t>4</a:t>
            </a:r>
            <a:r>
              <a:rPr lang="en-US" altLang="en-US" sz="2000" b="0" dirty="0" smtClean="0"/>
              <a:t>)</a:t>
            </a:r>
            <a:endParaRPr lang="en-AU" sz="2000" dirty="0"/>
          </a:p>
        </p:txBody>
      </p:sp>
      <p:sp>
        <p:nvSpPr>
          <p:cNvPr id="5" name="Text Placeholder 4">
            <a:extLst>
              <a:ext uri="{FF2B5EF4-FFF2-40B4-BE49-F238E27FC236}">
                <a16:creationId xmlns:a16="http://schemas.microsoft.com/office/drawing/2014/main" xmlns="" id="{E5C6D813-7769-47C9-9BAC-64E17F0EC408}"/>
              </a:ext>
            </a:extLst>
          </p:cNvPr>
          <p:cNvSpPr>
            <a:spLocks noGrp="1"/>
          </p:cNvSpPr>
          <p:nvPr>
            <p:ph type="body" sz="quarter" idx="13"/>
          </p:nvPr>
        </p:nvSpPr>
        <p:spPr/>
        <p:txBody>
          <a:bodyPr/>
          <a:lstStyle/>
          <a:p>
            <a:r>
              <a:rPr lang="en-US" altLang="en-US" sz="1200" b="1" dirty="0">
                <a:latin typeface="Verdana" panose="020B0604030504040204" pitchFamily="34" charset="0"/>
                <a:ea typeface="Verdana" panose="020B0604030504040204" pitchFamily="34" charset="0"/>
              </a:rPr>
              <a:t>Figure 1-19</a:t>
            </a:r>
            <a:r>
              <a:rPr lang="en-US" altLang="en-US" sz="1200" dirty="0">
                <a:latin typeface="Verdana" panose="020B0604030504040204" pitchFamily="34" charset="0"/>
                <a:ea typeface="Verdana" panose="020B0604030504040204" pitchFamily="34" charset="0"/>
              </a:rPr>
              <a:t> Executing a high-level program with an interpreter</a:t>
            </a:r>
            <a:endParaRPr lang="en-AU" sz="1200" dirty="0">
              <a:latin typeface="Verdana" panose="020B0604030504040204" pitchFamily="34" charset="0"/>
              <a:ea typeface="Verdana" panose="020B0604030504040204" pitchFamily="34" charset="0"/>
            </a:endParaRPr>
          </a:p>
        </p:txBody>
      </p:sp>
      <p:pic>
        <p:nvPicPr>
          <p:cNvPr id="6" name="Picture 2" descr="The process is as follows. The high level program reads as follows. print left parenthesis double quote hello Earthling double quote right parenthesis, and so forth. This program is sent to the interpreter. The interpreter converts the program to machine language instruction 1 0 1 0 0 0 0 1 and it is executed by central processing unit. The interpreter translates each high level instruction to its equivalent machine language instructions then immediately executes them. This process is repeated for each high level instruction. ">
            <a:extLst>
              <a:ext uri="{FF2B5EF4-FFF2-40B4-BE49-F238E27FC236}">
                <a16:creationId xmlns:a16="http://schemas.microsoft.com/office/drawing/2014/main" xmlns="" id="{90E49638-1465-4401-9BB6-5D312D04B5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694249" y="2338388"/>
            <a:ext cx="7760264"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782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xmlns="" id="{9205D848-4FB9-41D3-8E4E-2612527B42AE}"/>
              </a:ext>
            </a:extLst>
          </p:cNvPr>
          <p:cNvSpPr>
            <a:spLocks noGrp="1" noChangeArrowheads="1"/>
          </p:cNvSpPr>
          <p:nvPr>
            <p:ph type="title"/>
          </p:nvPr>
        </p:nvSpPr>
        <p:spPr/>
        <p:txBody>
          <a:bodyPr/>
          <a:lstStyle/>
          <a:p>
            <a:pPr eaLnBrk="1" hangingPunct="1"/>
            <a:r>
              <a:rPr lang="en-US" altLang="en-US"/>
              <a:t>Summary</a:t>
            </a:r>
            <a:endParaRPr lang="he-IL" altLang="en-US"/>
          </a:p>
        </p:txBody>
      </p:sp>
      <p:sp>
        <p:nvSpPr>
          <p:cNvPr id="32771" name="Content Placeholder 2">
            <a:extLst>
              <a:ext uri="{FF2B5EF4-FFF2-40B4-BE49-F238E27FC236}">
                <a16:creationId xmlns:a16="http://schemas.microsoft.com/office/drawing/2014/main" xmlns="" id="{399E846B-8BF0-4583-9379-BC372112AE88}"/>
              </a:ext>
            </a:extLst>
          </p:cNvPr>
          <p:cNvSpPr>
            <a:spLocks noGrp="1" noChangeArrowheads="1"/>
          </p:cNvSpPr>
          <p:nvPr>
            <p:ph idx="1"/>
          </p:nvPr>
        </p:nvSpPr>
        <p:spPr/>
        <p:txBody>
          <a:bodyPr/>
          <a:lstStyle/>
          <a:p>
            <a:pPr eaLnBrk="1" hangingPunct="1">
              <a:buFontTx/>
              <a:buChar char="•"/>
            </a:pPr>
            <a:r>
              <a:rPr lang="en-US" altLang="en-US" dirty="0"/>
              <a:t>This chapter covered:</a:t>
            </a:r>
          </a:p>
          <a:p>
            <a:pPr lvl="1" eaLnBrk="1" hangingPunct="1"/>
            <a:r>
              <a:rPr lang="en-US" altLang="en-US" dirty="0"/>
              <a:t>Main hardware components of the computer</a:t>
            </a:r>
          </a:p>
          <a:p>
            <a:pPr lvl="1" eaLnBrk="1" hangingPunct="1"/>
            <a:r>
              <a:rPr lang="en-US" altLang="en-US" dirty="0"/>
              <a:t>Types of software</a:t>
            </a:r>
          </a:p>
          <a:p>
            <a:pPr lvl="1" eaLnBrk="1" hangingPunct="1"/>
            <a:r>
              <a:rPr lang="en-US" altLang="en-US" dirty="0"/>
              <a:t>How data is stored in a computer</a:t>
            </a:r>
          </a:p>
          <a:p>
            <a:pPr lvl="1" eaLnBrk="1" hangingPunct="1"/>
            <a:r>
              <a:rPr lang="en-US" altLang="en-US" dirty="0"/>
              <a:t>Basic CPU operations and machine language</a:t>
            </a:r>
          </a:p>
          <a:p>
            <a:pPr lvl="1" eaLnBrk="1" hangingPunct="1"/>
            <a:r>
              <a:rPr lang="en-US" altLang="en-US" dirty="0"/>
              <a:t>Fetch-decode-execute cycle</a:t>
            </a:r>
          </a:p>
          <a:p>
            <a:pPr lvl="1" eaLnBrk="1" hangingPunct="1"/>
            <a:r>
              <a:rPr lang="en-US" altLang="en-US" dirty="0"/>
              <a:t>Complex languages and their translation to machine code</a:t>
            </a:r>
          </a:p>
          <a:p>
            <a:pPr lvl="1" eaLnBrk="1" hangingPunct="1"/>
            <a:r>
              <a:rPr lang="en-US" altLang="en-US" dirty="0"/>
              <a:t>Installing Python and the Python interpreter modes</a:t>
            </a:r>
          </a:p>
          <a:p>
            <a:pPr lvl="1" eaLnBrk="1" hangingPunct="1"/>
            <a:endParaRPr lang="he-IL"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xmlns="" id="{9D3A4277-F673-45AF-910B-59FED164CFB4}"/>
              </a:ext>
            </a:extLst>
          </p:cNvPr>
          <p:cNvSpPr>
            <a:spLocks noGrp="1" noChangeArrowheads="1"/>
          </p:cNvSpPr>
          <p:nvPr>
            <p:ph type="title"/>
          </p:nvPr>
        </p:nvSpPr>
        <p:spPr/>
        <p:txBody>
          <a:bodyPr/>
          <a:lstStyle/>
          <a:p>
            <a:pPr eaLnBrk="1" hangingPunct="1"/>
            <a:r>
              <a:rPr lang="en-US" altLang="en-US"/>
              <a:t>Hardware and Software</a:t>
            </a:r>
            <a:endParaRPr lang="he-IL" altLang="en-US"/>
          </a:p>
        </p:txBody>
      </p:sp>
      <p:sp>
        <p:nvSpPr>
          <p:cNvPr id="6147" name="Content Placeholder 2">
            <a:extLst>
              <a:ext uri="{FF2B5EF4-FFF2-40B4-BE49-F238E27FC236}">
                <a16:creationId xmlns:a16="http://schemas.microsoft.com/office/drawing/2014/main" xmlns="" id="{4FE7E1AA-957D-431E-A173-AE9764DDC530}"/>
              </a:ext>
            </a:extLst>
          </p:cNvPr>
          <p:cNvSpPr>
            <a:spLocks noGrp="1" noChangeArrowheads="1"/>
          </p:cNvSpPr>
          <p:nvPr>
            <p:ph idx="1"/>
          </p:nvPr>
        </p:nvSpPr>
        <p:spPr/>
        <p:txBody>
          <a:bodyPr/>
          <a:lstStyle/>
          <a:p>
            <a:pPr eaLnBrk="1" hangingPunct="1">
              <a:buFontTx/>
              <a:buChar char="•"/>
            </a:pPr>
            <a:r>
              <a:rPr lang="en-US" altLang="en-US" u="sng"/>
              <a:t>Hardware</a:t>
            </a:r>
            <a:r>
              <a:rPr lang="en-US" altLang="en-US"/>
              <a:t>: The physical devices that make up a computer</a:t>
            </a:r>
          </a:p>
          <a:p>
            <a:pPr lvl="1" eaLnBrk="1" hangingPunct="1"/>
            <a:r>
              <a:rPr lang="en-US" altLang="en-US"/>
              <a:t>Computer is a system composed of several components that all work together</a:t>
            </a:r>
          </a:p>
          <a:p>
            <a:pPr eaLnBrk="1" hangingPunct="1">
              <a:buFontTx/>
              <a:buChar char="•"/>
            </a:pPr>
            <a:r>
              <a:rPr lang="en-US" altLang="en-US"/>
              <a:t>Typical major components:</a:t>
            </a:r>
          </a:p>
          <a:p>
            <a:pPr lvl="1" eaLnBrk="1" hangingPunct="1"/>
            <a:r>
              <a:rPr lang="en-US" altLang="en-US"/>
              <a:t>Central processing unit</a:t>
            </a:r>
          </a:p>
          <a:p>
            <a:pPr lvl="1" eaLnBrk="1" hangingPunct="1"/>
            <a:r>
              <a:rPr lang="en-US" altLang="en-US"/>
              <a:t>Main memory</a:t>
            </a:r>
          </a:p>
          <a:p>
            <a:pPr lvl="1" eaLnBrk="1" hangingPunct="1"/>
            <a:r>
              <a:rPr lang="en-US" altLang="en-US"/>
              <a:t>Secondary storage devices</a:t>
            </a:r>
          </a:p>
          <a:p>
            <a:pPr lvl="1" eaLnBrk="1" hangingPunct="1"/>
            <a:r>
              <a:rPr lang="en-US" altLang="en-US"/>
              <a:t>Input and output devices</a:t>
            </a:r>
            <a:endParaRPr lang="he-IL"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Hardware</a:t>
            </a:r>
          </a:p>
        </p:txBody>
      </p:sp>
      <p:sp>
        <p:nvSpPr>
          <p:cNvPr id="4" name="Content Placeholder 2"/>
          <p:cNvSpPr txBox="1">
            <a:spLocks/>
          </p:cNvSpPr>
          <p:nvPr/>
        </p:nvSpPr>
        <p:spPr>
          <a:xfrm>
            <a:off x="533400" y="5943600"/>
            <a:ext cx="8229600" cy="8382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2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algn="ctr">
              <a:buFontTx/>
              <a:buNone/>
            </a:pPr>
            <a:r>
              <a:rPr lang="en-US" altLang="en-US" sz="1800" smtClean="0"/>
              <a:t>Figure 1-2 Typical components of a computer system</a:t>
            </a:r>
            <a:endParaRPr lang="he-IL" altLang="en-US" sz="1800" dirty="0" smtClean="0"/>
          </a:p>
        </p:txBody>
      </p:sp>
      <p:pic>
        <p:nvPicPr>
          <p:cNvPr id="5" name="Resi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1276350"/>
            <a:ext cx="5886450"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0736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xmlns="" id="{A64C1F6B-D6F5-4012-8677-37F24D4274B1}"/>
              </a:ext>
            </a:extLst>
          </p:cNvPr>
          <p:cNvSpPr>
            <a:spLocks noGrp="1" noChangeArrowheads="1"/>
          </p:cNvSpPr>
          <p:nvPr>
            <p:ph type="title"/>
          </p:nvPr>
        </p:nvSpPr>
        <p:spPr/>
        <p:txBody>
          <a:bodyPr/>
          <a:lstStyle/>
          <a:p>
            <a:pPr eaLnBrk="1" hangingPunct="1"/>
            <a:r>
              <a:rPr lang="en-US" altLang="en-US" dirty="0"/>
              <a:t>The CPU</a:t>
            </a:r>
            <a:endParaRPr lang="he-IL" altLang="en-US" dirty="0"/>
          </a:p>
        </p:txBody>
      </p:sp>
      <p:sp>
        <p:nvSpPr>
          <p:cNvPr id="7171" name="Content Placeholder 2">
            <a:extLst>
              <a:ext uri="{FF2B5EF4-FFF2-40B4-BE49-F238E27FC236}">
                <a16:creationId xmlns:a16="http://schemas.microsoft.com/office/drawing/2014/main" xmlns="" id="{8C937B92-E632-41A1-86EC-B53E8FE0D2C4}"/>
              </a:ext>
            </a:extLst>
          </p:cNvPr>
          <p:cNvSpPr>
            <a:spLocks noGrp="1" noChangeArrowheads="1"/>
          </p:cNvSpPr>
          <p:nvPr>
            <p:ph idx="1"/>
          </p:nvPr>
        </p:nvSpPr>
        <p:spPr/>
        <p:txBody>
          <a:bodyPr/>
          <a:lstStyle/>
          <a:p>
            <a:pPr eaLnBrk="1" hangingPunct="1">
              <a:buFontTx/>
              <a:buChar char="•"/>
            </a:pPr>
            <a:r>
              <a:rPr lang="en-US" altLang="en-US" u="sng"/>
              <a:t>Central processing unit (CPU)</a:t>
            </a:r>
            <a:r>
              <a:rPr lang="en-US" altLang="en-US"/>
              <a:t>: the part of the computer that actually runs programs</a:t>
            </a:r>
          </a:p>
          <a:p>
            <a:pPr lvl="1" eaLnBrk="1" hangingPunct="1"/>
            <a:r>
              <a:rPr lang="en-US" altLang="en-US"/>
              <a:t>Most important component</a:t>
            </a:r>
          </a:p>
          <a:p>
            <a:pPr lvl="1" eaLnBrk="1" hangingPunct="1"/>
            <a:r>
              <a:rPr lang="en-US" altLang="en-US"/>
              <a:t>Without it, cannot run software</a:t>
            </a:r>
          </a:p>
          <a:p>
            <a:pPr lvl="1" eaLnBrk="1" hangingPunct="1"/>
            <a:r>
              <a:rPr lang="en-US" altLang="en-US"/>
              <a:t>Used to be a huge device</a:t>
            </a:r>
          </a:p>
          <a:p>
            <a:pPr eaLnBrk="1" hangingPunct="1">
              <a:buFontTx/>
              <a:buChar char="•"/>
            </a:pPr>
            <a:r>
              <a:rPr lang="en-US" altLang="en-US" u="sng"/>
              <a:t>Microprocessors</a:t>
            </a:r>
            <a:r>
              <a:rPr lang="en-US" altLang="en-US"/>
              <a:t>: CPUs located on small chips</a:t>
            </a:r>
            <a:endParaRPr lang="he-IL"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xmlns="" id="{1F452E7B-24CC-4085-B281-EC750C3BD632}"/>
              </a:ext>
            </a:extLst>
          </p:cNvPr>
          <p:cNvSpPr>
            <a:spLocks noGrp="1" noChangeArrowheads="1"/>
          </p:cNvSpPr>
          <p:nvPr>
            <p:ph type="title"/>
          </p:nvPr>
        </p:nvSpPr>
        <p:spPr/>
        <p:txBody>
          <a:bodyPr/>
          <a:lstStyle/>
          <a:p>
            <a:pPr eaLnBrk="1" hangingPunct="1"/>
            <a:r>
              <a:rPr lang="en-US" altLang="en-US"/>
              <a:t>Main Memory</a:t>
            </a:r>
            <a:endParaRPr lang="he-IL" altLang="en-US"/>
          </a:p>
        </p:txBody>
      </p:sp>
      <p:sp>
        <p:nvSpPr>
          <p:cNvPr id="8195" name="Content Placeholder 2">
            <a:extLst>
              <a:ext uri="{FF2B5EF4-FFF2-40B4-BE49-F238E27FC236}">
                <a16:creationId xmlns:a16="http://schemas.microsoft.com/office/drawing/2014/main" xmlns="" id="{446D9E33-49FF-46DB-9AEF-6EF4805FFEDF}"/>
              </a:ext>
            </a:extLst>
          </p:cNvPr>
          <p:cNvSpPr>
            <a:spLocks noGrp="1" noChangeArrowheads="1"/>
          </p:cNvSpPr>
          <p:nvPr>
            <p:ph idx="1"/>
          </p:nvPr>
        </p:nvSpPr>
        <p:spPr/>
        <p:txBody>
          <a:bodyPr/>
          <a:lstStyle/>
          <a:p>
            <a:pPr eaLnBrk="1" hangingPunct="1">
              <a:buFontTx/>
              <a:buChar char="•"/>
            </a:pPr>
            <a:r>
              <a:rPr lang="en-US" altLang="en-US" u="sng"/>
              <a:t>Main memory</a:t>
            </a:r>
            <a:r>
              <a:rPr lang="en-US" altLang="en-US"/>
              <a:t>: where computer stores a program while program is running, and data used by the program</a:t>
            </a:r>
          </a:p>
          <a:p>
            <a:pPr eaLnBrk="1" hangingPunct="1">
              <a:buFontTx/>
              <a:buChar char="•"/>
            </a:pPr>
            <a:r>
              <a:rPr lang="en-US" altLang="en-US"/>
              <a:t>Known as </a:t>
            </a:r>
            <a:r>
              <a:rPr lang="en-US" altLang="en-US" i="1"/>
              <a:t>Random Access Memory</a:t>
            </a:r>
            <a:r>
              <a:rPr lang="en-US" altLang="en-US"/>
              <a:t> or </a:t>
            </a:r>
            <a:r>
              <a:rPr lang="en-US" altLang="en-US" i="1"/>
              <a:t>RAM</a:t>
            </a:r>
          </a:p>
          <a:p>
            <a:pPr lvl="1" eaLnBrk="1" hangingPunct="1"/>
            <a:r>
              <a:rPr lang="en-US" altLang="en-US"/>
              <a:t>CPU is able to quickly access data in RAM</a:t>
            </a:r>
          </a:p>
          <a:p>
            <a:pPr lvl="1" eaLnBrk="1" hangingPunct="1"/>
            <a:r>
              <a:rPr lang="en-US" altLang="en-US"/>
              <a:t>Volatile memory used for temporary storage while program is running</a:t>
            </a:r>
          </a:p>
          <a:p>
            <a:pPr lvl="1" eaLnBrk="1" hangingPunct="1"/>
            <a:r>
              <a:rPr lang="en-US" altLang="en-US"/>
              <a:t>Contents are erased when computer is off</a:t>
            </a:r>
            <a:endParaRPr lang="he-IL"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xmlns="" id="{922DBE3C-01B4-4AF7-90EA-3EC79AA1416C}"/>
              </a:ext>
            </a:extLst>
          </p:cNvPr>
          <p:cNvSpPr>
            <a:spLocks noGrp="1" noChangeArrowheads="1"/>
          </p:cNvSpPr>
          <p:nvPr>
            <p:ph type="title"/>
          </p:nvPr>
        </p:nvSpPr>
        <p:spPr/>
        <p:txBody>
          <a:bodyPr/>
          <a:lstStyle/>
          <a:p>
            <a:pPr eaLnBrk="1" hangingPunct="1"/>
            <a:r>
              <a:rPr lang="en-US" altLang="en-US"/>
              <a:t>Secondary Storage Devices</a:t>
            </a:r>
            <a:endParaRPr lang="he-IL" altLang="en-US"/>
          </a:p>
        </p:txBody>
      </p:sp>
      <p:sp>
        <p:nvSpPr>
          <p:cNvPr id="8195" name="Content Placeholder 2">
            <a:extLst>
              <a:ext uri="{FF2B5EF4-FFF2-40B4-BE49-F238E27FC236}">
                <a16:creationId xmlns:a16="http://schemas.microsoft.com/office/drawing/2014/main" xmlns="" id="{A09C71B7-1A54-49AB-8467-1133A17700C6}"/>
              </a:ext>
            </a:extLst>
          </p:cNvPr>
          <p:cNvSpPr>
            <a:spLocks noGrp="1"/>
          </p:cNvSpPr>
          <p:nvPr>
            <p:ph idx="1"/>
          </p:nvPr>
        </p:nvSpPr>
        <p:spPr/>
        <p:txBody>
          <a:bodyPr>
            <a:normAutofit/>
          </a:bodyPr>
          <a:lstStyle/>
          <a:p>
            <a:pPr eaLnBrk="1" hangingPunct="1">
              <a:defRPr/>
            </a:pPr>
            <a:r>
              <a:rPr lang="en-US" altLang="en-US" u="sng" dirty="0"/>
              <a:t>Secondary storage</a:t>
            </a:r>
            <a:r>
              <a:rPr lang="en-US" altLang="en-US" dirty="0"/>
              <a:t>: can hold data for long periods of time</a:t>
            </a:r>
          </a:p>
          <a:p>
            <a:pPr lvl="1" eaLnBrk="1" hangingPunct="1">
              <a:defRPr/>
            </a:pPr>
            <a:r>
              <a:rPr lang="en-US" altLang="en-US" dirty="0"/>
              <a:t>Programs normally stored here and loaded to main memory when needed</a:t>
            </a:r>
          </a:p>
          <a:p>
            <a:pPr eaLnBrk="1" hangingPunct="1">
              <a:defRPr/>
            </a:pPr>
            <a:r>
              <a:rPr lang="en-US" altLang="en-US" dirty="0"/>
              <a:t>Types of secondary memory</a:t>
            </a:r>
          </a:p>
          <a:p>
            <a:pPr lvl="1" eaLnBrk="1" hangingPunct="1">
              <a:defRPr/>
            </a:pPr>
            <a:r>
              <a:rPr lang="en-US" altLang="en-US" dirty="0"/>
              <a:t>Disk drive: magnetically encodes data onto a spinning circular disk</a:t>
            </a:r>
          </a:p>
          <a:p>
            <a:pPr lvl="1" eaLnBrk="1" hangingPunct="1">
              <a:defRPr/>
            </a:pPr>
            <a:r>
              <a:rPr lang="en-US" altLang="en-US" dirty="0"/>
              <a:t>Solid state drive: faster than disk drive, no moving parts, stores data in solid state memory</a:t>
            </a:r>
          </a:p>
          <a:p>
            <a:pPr lvl="1" eaLnBrk="1" hangingPunct="1">
              <a:defRPr/>
            </a:pPr>
            <a:r>
              <a:rPr lang="en-US" altLang="en-US" dirty="0"/>
              <a:t>Flash memory: portable, no </a:t>
            </a:r>
            <a:r>
              <a:rPr lang="en-US" altLang="en-US"/>
              <a:t>physical disk</a:t>
            </a: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xmlns="" id="{6BFA7FDB-003A-4428-A80A-4C22F52F8FFA}"/>
              </a:ext>
            </a:extLst>
          </p:cNvPr>
          <p:cNvSpPr>
            <a:spLocks noGrp="1" noChangeArrowheads="1"/>
          </p:cNvSpPr>
          <p:nvPr>
            <p:ph type="title"/>
          </p:nvPr>
        </p:nvSpPr>
        <p:spPr/>
        <p:txBody>
          <a:bodyPr/>
          <a:lstStyle/>
          <a:p>
            <a:pPr eaLnBrk="1" hangingPunct="1"/>
            <a:r>
              <a:rPr lang="en-US" altLang="en-US"/>
              <a:t>Input Devices</a:t>
            </a:r>
            <a:endParaRPr lang="he-IL" altLang="en-US"/>
          </a:p>
        </p:txBody>
      </p:sp>
      <p:sp>
        <p:nvSpPr>
          <p:cNvPr id="10243" name="Content Placeholder 2">
            <a:extLst>
              <a:ext uri="{FF2B5EF4-FFF2-40B4-BE49-F238E27FC236}">
                <a16:creationId xmlns:a16="http://schemas.microsoft.com/office/drawing/2014/main" xmlns="" id="{375231FB-1511-4B96-A9CB-707065464FDB}"/>
              </a:ext>
            </a:extLst>
          </p:cNvPr>
          <p:cNvSpPr>
            <a:spLocks noGrp="1" noChangeArrowheads="1"/>
          </p:cNvSpPr>
          <p:nvPr>
            <p:ph idx="1"/>
          </p:nvPr>
        </p:nvSpPr>
        <p:spPr/>
        <p:txBody>
          <a:bodyPr/>
          <a:lstStyle/>
          <a:p>
            <a:pPr eaLnBrk="1" hangingPunct="1">
              <a:buFontTx/>
              <a:buChar char="•"/>
            </a:pPr>
            <a:r>
              <a:rPr lang="en-US" altLang="en-US" u="sng"/>
              <a:t>Input</a:t>
            </a:r>
            <a:r>
              <a:rPr lang="en-US" altLang="en-US"/>
              <a:t>: data the computer collects from people and other devices</a:t>
            </a:r>
          </a:p>
          <a:p>
            <a:pPr eaLnBrk="1" hangingPunct="1">
              <a:buFontTx/>
              <a:buChar char="•"/>
            </a:pPr>
            <a:r>
              <a:rPr lang="en-US" altLang="en-US" u="sng"/>
              <a:t>Input device</a:t>
            </a:r>
            <a:r>
              <a:rPr lang="en-US" altLang="en-US"/>
              <a:t>: component that collects the data</a:t>
            </a:r>
          </a:p>
          <a:p>
            <a:pPr lvl="1" eaLnBrk="1" hangingPunct="1"/>
            <a:r>
              <a:rPr lang="en-US" altLang="en-US"/>
              <a:t>Examples: keyboard, mouse, touchscreen, scanner, camera</a:t>
            </a:r>
          </a:p>
          <a:p>
            <a:pPr lvl="1" eaLnBrk="1" hangingPunct="1"/>
            <a:r>
              <a:rPr lang="en-US" altLang="en-US"/>
              <a:t>Disk drives can be considered input devices because they load programs into the main memory</a:t>
            </a:r>
          </a:p>
        </p:txBody>
      </p:sp>
    </p:spTree>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8202</TotalTime>
  <Words>1375</Words>
  <Application>Microsoft Office PowerPoint</Application>
  <PresentationFormat>Ekran Gösterisi (4:3)</PresentationFormat>
  <Paragraphs>171</Paragraphs>
  <Slides>34</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34</vt:i4>
      </vt:variant>
    </vt:vector>
  </HeadingPairs>
  <TitlesOfParts>
    <vt:vector size="40" baseType="lpstr">
      <vt:lpstr>Arial</vt:lpstr>
      <vt:lpstr>Courier New</vt:lpstr>
      <vt:lpstr>Times New Roman</vt:lpstr>
      <vt:lpstr>Verdana</vt:lpstr>
      <vt:lpstr>Wingdings</vt:lpstr>
      <vt:lpstr>508 Lecture</vt:lpstr>
      <vt:lpstr>Starting out with Python</vt:lpstr>
      <vt:lpstr>Topics</vt:lpstr>
      <vt:lpstr>Introduction</vt:lpstr>
      <vt:lpstr>Hardware and Software</vt:lpstr>
      <vt:lpstr>Hardware</vt:lpstr>
      <vt:lpstr>The CPU</vt:lpstr>
      <vt:lpstr>Main Memory</vt:lpstr>
      <vt:lpstr>Secondary Storage Devices</vt:lpstr>
      <vt:lpstr>Input Devices</vt:lpstr>
      <vt:lpstr>Output Devices</vt:lpstr>
      <vt:lpstr>Software (1 of 2)</vt:lpstr>
      <vt:lpstr>Software (2 of 2)</vt:lpstr>
      <vt:lpstr>How Computers Store Data (1 of 2)</vt:lpstr>
      <vt:lpstr>How Computers Store Data (2 of 2)</vt:lpstr>
      <vt:lpstr>Storing Numbers (1 of 2) </vt:lpstr>
      <vt:lpstr>Storing Numbers (2 of 2)</vt:lpstr>
      <vt:lpstr>Storing Characters</vt:lpstr>
      <vt:lpstr>Advanced Number Storage</vt:lpstr>
      <vt:lpstr>Other Types of Data</vt:lpstr>
      <vt:lpstr>How a Program Works (1 of 4)</vt:lpstr>
      <vt:lpstr>How a Program Works (2 of 4)</vt:lpstr>
      <vt:lpstr>How a Program Works (3 of 4)</vt:lpstr>
      <vt:lpstr>How a Program Works (4 of 4)</vt:lpstr>
      <vt:lpstr>From Machine Language to Assembly Language (1 of 2)</vt:lpstr>
      <vt:lpstr>From Machine Language to Assembly Language (2 of 2)</vt:lpstr>
      <vt:lpstr>High-Level Languages (1 of 2)</vt:lpstr>
      <vt:lpstr>High-Level Languages (2 of 2)</vt:lpstr>
      <vt:lpstr>Keywords, Operators, and Syntax: an Overview (1 of 2)</vt:lpstr>
      <vt:lpstr>Keywords, Operators, and Syntax: an Overview (2 of 2)</vt:lpstr>
      <vt:lpstr>Compilers and Interpreters (1 of 4)</vt:lpstr>
      <vt:lpstr>Compilers and Interpreters (2 of 4)</vt:lpstr>
      <vt:lpstr>Compilers and Interpreters (3 of 4)</vt:lpstr>
      <vt:lpstr>Compilers and Interpreters (4 of 4)</vt:lpstr>
      <vt:lpstr>Summary</vt:lpstr>
    </vt:vector>
  </TitlesOfParts>
  <Company>SPi-Global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Python, Fifth Edition</dc:title>
  <dc:subject>Computer Science</dc:subject>
  <dc:creator>Tony Gaddis</dc:creator>
  <cp:keywords>Computer program language</cp:keywords>
  <cp:lastModifiedBy>ozgur.gumus</cp:lastModifiedBy>
  <cp:revision>629</cp:revision>
  <dcterms:created xsi:type="dcterms:W3CDTF">2014-07-14T20:04:21Z</dcterms:created>
  <dcterms:modified xsi:type="dcterms:W3CDTF">2021-10-14T23:26:03Z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