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0" r:id="rId2"/>
    <p:sldId id="257" r:id="rId3"/>
    <p:sldId id="258" r:id="rId4"/>
    <p:sldId id="259" r:id="rId5"/>
    <p:sldId id="288" r:id="rId6"/>
    <p:sldId id="339" r:id="rId7"/>
    <p:sldId id="261" r:id="rId8"/>
    <p:sldId id="340" r:id="rId9"/>
    <p:sldId id="341" r:id="rId10"/>
    <p:sldId id="262" r:id="rId11"/>
    <p:sldId id="335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50" d="100"/>
          <a:sy n="50" d="100"/>
        </p:scale>
        <p:origin x="374" y="48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Input, Processing, and Output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Starting out with Python, Fifth edition, Global edition by Tony Gaddis">
            <a:extLst>
              <a:ext uri="{FF2B5EF4-FFF2-40B4-BE49-F238E27FC236}">
                <a16:creationId xmlns:a16="http://schemas.microsoft.com/office/drawing/2014/main" xmlns="" id="{25765500-DB3E-41EE-9A8E-EABD1B2B82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0E90E4FC-46AB-4ED2-B7F7-8CF0BB4FF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362AA040-5295-4E26-A18E-834EB6CF5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Flowchart</a:t>
            </a:r>
            <a:r>
              <a:rPr lang="en-US" altLang="en-US" dirty="0"/>
              <a:t>: diagram that graphically depicts the steps in a program</a:t>
            </a:r>
          </a:p>
          <a:p>
            <a:pPr lvl="1" eaLnBrk="1" hangingPunct="1"/>
            <a:r>
              <a:rPr lang="en-US" altLang="en-US" dirty="0"/>
              <a:t>Ovals are terminal symbols</a:t>
            </a:r>
          </a:p>
          <a:p>
            <a:pPr lvl="1" eaLnBrk="1" hangingPunct="1"/>
            <a:r>
              <a:rPr lang="en-US" altLang="en-US" dirty="0"/>
              <a:t>Parallelograms are input and output symbols</a:t>
            </a:r>
          </a:p>
          <a:p>
            <a:pPr lvl="1" eaLnBrk="1" hangingPunct="1"/>
            <a:r>
              <a:rPr lang="en-US" altLang="en-US" dirty="0"/>
              <a:t>Rectangles are processing symbols</a:t>
            </a:r>
          </a:p>
          <a:p>
            <a:pPr lvl="1" eaLnBrk="1" hangingPunct="1"/>
            <a:r>
              <a:rPr lang="en-US" altLang="en-US" dirty="0"/>
              <a:t>Symbols are connected by arrows that represent the flow of the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77982C3-AC12-4426-AF4A-8EDD46C2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BBE2E9-F766-43E4-B667-350862F40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US" b="1" dirty="0"/>
              <a:t>Figure 2-2 </a:t>
            </a:r>
            <a:r>
              <a:rPr lang="en-US" dirty="0"/>
              <a:t>The program development cycle</a:t>
            </a:r>
            <a:endParaRPr lang="en-AU" dirty="0"/>
          </a:p>
        </p:txBody>
      </p:sp>
      <p:pic>
        <p:nvPicPr>
          <p:cNvPr id="5" name="Picture 2" descr="The flowchart is as follows.&#10;• An oval reads, start.&#10;• A parallelogram reads, input the hours worked.&#10;A parallelogram reads, input the hourly pay rate.&#10;• A rectangle reads, calculate gross pay as hours worked multiplied by pay rate.&#10;• A parallelogram reads, display the gross pay.&#10;• An oval reads, end. &#10;">
            <a:extLst>
              <a:ext uri="{FF2B5EF4-FFF2-40B4-BE49-F238E27FC236}">
                <a16:creationId xmlns:a16="http://schemas.microsoft.com/office/drawing/2014/main" xmlns="" id="{77A1E72E-C8F1-4E3E-A8B7-7147A4B7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6877" y="1143000"/>
            <a:ext cx="1744433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9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xmlns="" id="{4717FD21-8F44-4A27-9777-6AF7E4B8F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296171-65C9-4D7F-A921-5A9A61CD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The program development cycle, tools for program design, and the </a:t>
            </a:r>
            <a:r>
              <a:rPr lang="en-US" altLang="en-US"/>
              <a:t>design </a:t>
            </a:r>
            <a:r>
              <a:rPr lang="en-US" altLang="en-US" smtClean="0"/>
              <a:t>process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Topics</a:t>
            </a:r>
            <a:endParaRPr lang="he-IL" alt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Designing a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9F048F0D-4F86-4ABD-BAE7-805CA535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(1 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he-IL" altLang="en-US" sz="2000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02D4D8C3-D264-4E9D-97A3-DF95CCA95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must be designed before they are written</a:t>
            </a:r>
          </a:p>
          <a:p>
            <a:pPr eaLnBrk="1" hangingPunct="1"/>
            <a:r>
              <a:rPr lang="en-US" altLang="en-US" dirty="0"/>
              <a:t>Program development cycle:</a:t>
            </a:r>
          </a:p>
          <a:p>
            <a:pPr lvl="1" eaLnBrk="1" hangingPunct="1"/>
            <a:r>
              <a:rPr lang="en-US" altLang="en-US" dirty="0"/>
              <a:t>Design the program</a:t>
            </a:r>
          </a:p>
          <a:p>
            <a:pPr lvl="1" eaLnBrk="1" hangingPunct="1"/>
            <a:r>
              <a:rPr lang="en-US" altLang="en-US" dirty="0"/>
              <a:t>Write the code</a:t>
            </a:r>
          </a:p>
          <a:p>
            <a:pPr lvl="1" eaLnBrk="1" hangingPunct="1"/>
            <a:r>
              <a:rPr lang="en-US" altLang="en-US" dirty="0"/>
              <a:t>Correct syntax errors</a:t>
            </a:r>
          </a:p>
          <a:p>
            <a:pPr lvl="1" eaLnBrk="1" hangingPunct="1"/>
            <a:r>
              <a:rPr lang="en-US" altLang="en-US" dirty="0"/>
              <a:t>Test the program</a:t>
            </a:r>
          </a:p>
          <a:p>
            <a:pPr lvl="1" eaLnBrk="1" hangingPunct="1"/>
            <a:r>
              <a:rPr lang="en-US" altLang="en-US" dirty="0"/>
              <a:t>Correct logic errors</a:t>
            </a:r>
            <a:endParaRPr lang="he-I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2127D882-111C-42CA-BF8D-FC8796D35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(2 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he-IL" altLang="en-US" sz="20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55A9F373-AE3D-4FCB-BC56-77D829700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is the most important part of the program development cycle</a:t>
            </a:r>
          </a:p>
          <a:p>
            <a:pPr eaLnBrk="1" hangingPunct="1"/>
            <a:r>
              <a:rPr lang="en-US" altLang="en-US" dirty="0"/>
              <a:t>Understand the task that the program is to perform</a:t>
            </a:r>
          </a:p>
          <a:p>
            <a:pPr lvl="1" eaLnBrk="1" hangingPunct="1"/>
            <a:r>
              <a:rPr lang="en-US" altLang="en-US" dirty="0"/>
              <a:t>Work with customer to get a sense what the program is supposed to do</a:t>
            </a:r>
          </a:p>
          <a:p>
            <a:pPr lvl="1" eaLnBrk="1" hangingPunct="1"/>
            <a:r>
              <a:rPr lang="en-US" altLang="en-US" dirty="0"/>
              <a:t>Ask questions about program details</a:t>
            </a:r>
          </a:p>
          <a:p>
            <a:pPr lvl="1" eaLnBrk="1" hangingPunct="1"/>
            <a:r>
              <a:rPr lang="en-US" altLang="en-US" dirty="0"/>
              <a:t>Create one or more software requirements</a:t>
            </a:r>
            <a:endParaRPr lang="he-IL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87B40F97-3458-4B74-A49C-1B74B9464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(3 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he-IL" altLang="en-US" sz="20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F838A1A9-059C-41AB-AB2F-3530B81D7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Determine the steps that must be taken to perform the task</a:t>
            </a:r>
          </a:p>
          <a:p>
            <a:pPr lvl="1" eaLnBrk="1" hangingPunct="1"/>
            <a:r>
              <a:rPr lang="en-US" altLang="en-US" dirty="0"/>
              <a:t>Break down required task into a series of steps</a:t>
            </a:r>
          </a:p>
          <a:p>
            <a:pPr lvl="1" eaLnBrk="1" hangingPunct="1"/>
            <a:r>
              <a:rPr lang="en-US" altLang="en-US" dirty="0"/>
              <a:t>Create an algorithm, listing logical steps that must be taken</a:t>
            </a:r>
          </a:p>
          <a:p>
            <a:pPr eaLnBrk="1" hangingPunct="1"/>
            <a:r>
              <a:rPr lang="en-US" altLang="en-US" u="sng" dirty="0"/>
              <a:t>Algorithm</a:t>
            </a:r>
            <a:r>
              <a:rPr lang="en-US" altLang="en-US" dirty="0"/>
              <a:t>: set of well-defined logical steps that must be taken to perform a task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87B40F97-3458-4B74-A49C-1B74B9464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he-IL" altLang="en-US" sz="20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F838A1A9-059C-41AB-AB2F-3530B81D7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altLang="en-US" dirty="0"/>
              <a:t>An algorithm to calculate and display the gross pay for an hourly paid employee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80216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76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998185C7-939E-4058-9524-361A9BB5E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Pseudocode</a:t>
            </a:r>
            <a:r>
              <a:rPr lang="tr-TR" altLang="en-US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1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/>
              <a:t>3</a:t>
            </a:r>
            <a:r>
              <a:rPr lang="en-US" altLang="en-US" sz="2000" b="0" dirty="0" smtClean="0"/>
              <a:t>)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CCC50759-5804-48CB-828F-E1BC9F14D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Pseudocode</a:t>
            </a:r>
            <a:r>
              <a:rPr lang="en-US" altLang="en-US" dirty="0"/>
              <a:t>: fake code</a:t>
            </a:r>
          </a:p>
          <a:p>
            <a:pPr lvl="1" eaLnBrk="1" hangingPunct="1"/>
            <a:r>
              <a:rPr lang="en-US" altLang="en-US" dirty="0"/>
              <a:t>Informal language that has no syntax rule </a:t>
            </a:r>
          </a:p>
          <a:p>
            <a:pPr lvl="1" eaLnBrk="1" hangingPunct="1"/>
            <a:r>
              <a:rPr lang="en-US" altLang="en-US" dirty="0"/>
              <a:t>Not meant to be compiled or executed</a:t>
            </a:r>
          </a:p>
          <a:p>
            <a:pPr lvl="1" eaLnBrk="1" hangingPunct="1"/>
            <a:r>
              <a:rPr lang="en-US" altLang="en-US" dirty="0"/>
              <a:t>Used to create model program</a:t>
            </a:r>
          </a:p>
          <a:p>
            <a:pPr lvl="2" eaLnBrk="1" hangingPunct="1"/>
            <a:r>
              <a:rPr lang="en-US" altLang="en-US" dirty="0"/>
              <a:t>No need to worry about syntax errors, can focus on program’s design</a:t>
            </a:r>
          </a:p>
          <a:p>
            <a:pPr lvl="2" eaLnBrk="1" hangingPunct="1"/>
            <a:r>
              <a:rPr lang="en-US" altLang="en-US" dirty="0"/>
              <a:t>Can be translated directly into actual code in any programming language</a:t>
            </a:r>
            <a:endParaRPr lang="he-IL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998185C7-939E-4058-9524-361A9BB5E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Pseudocode</a:t>
            </a:r>
            <a:r>
              <a:rPr lang="tr-TR" altLang="en-US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/>
              <a:t>3</a:t>
            </a:r>
            <a:r>
              <a:rPr lang="en-US" altLang="en-US" sz="2000" b="0" dirty="0" smtClean="0"/>
              <a:t>)</a:t>
            </a:r>
            <a:endParaRPr lang="he-IL" altLang="en-US" dirty="0"/>
          </a:p>
        </p:txBody>
      </p:sp>
      <p:pic>
        <p:nvPicPr>
          <p:cNvPr id="5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46125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56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998185C7-939E-4058-9524-361A9BB5E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Pseudocode</a:t>
            </a:r>
            <a:r>
              <a:rPr lang="tr-TR" altLang="en-US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3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3</a:t>
            </a:r>
            <a:r>
              <a:rPr lang="en-US" altLang="en-US" sz="2000" b="0" dirty="0" smtClean="0"/>
              <a:t>)</a:t>
            </a:r>
            <a:endParaRPr lang="he-IL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CC50759-5804-48CB-828F-E1BC9F14D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tr-TR" altLang="en-US" u="sng" dirty="0" smtClean="0"/>
              <a:t>Soru</a:t>
            </a:r>
            <a:r>
              <a:rPr lang="en-US" altLang="en-US" dirty="0"/>
              <a:t>: Baz </a:t>
            </a:r>
            <a:r>
              <a:rPr lang="en-US" altLang="en-US" dirty="0" err="1"/>
              <a:t>fiyatı</a:t>
            </a:r>
            <a:r>
              <a:rPr lang="en-US" altLang="en-US" dirty="0"/>
              <a:t> </a:t>
            </a:r>
            <a:r>
              <a:rPr lang="en-US" altLang="en-US" dirty="0" err="1"/>
              <a:t>verilen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otomobilin</a:t>
            </a:r>
            <a:r>
              <a:rPr lang="en-US" altLang="en-US" dirty="0"/>
              <a:t> ÖTV (%45), KDV (%18) </a:t>
            </a:r>
            <a:r>
              <a:rPr lang="en-US" altLang="en-US" dirty="0" err="1"/>
              <a:t>ve</a:t>
            </a:r>
            <a:r>
              <a:rPr lang="en-US" altLang="en-US" dirty="0"/>
              <a:t> </a:t>
            </a:r>
            <a:r>
              <a:rPr lang="en-US" altLang="en-US" dirty="0" err="1"/>
              <a:t>toplam</a:t>
            </a:r>
            <a:r>
              <a:rPr lang="en-US" altLang="en-US" dirty="0"/>
              <a:t> </a:t>
            </a:r>
            <a:r>
              <a:rPr lang="en-US" altLang="en-US" dirty="0" err="1"/>
              <a:t>vergi</a:t>
            </a:r>
            <a:r>
              <a:rPr lang="en-US" altLang="en-US" dirty="0"/>
              <a:t> </a:t>
            </a:r>
            <a:r>
              <a:rPr lang="en-US" altLang="en-US" dirty="0" err="1"/>
              <a:t>tutarlarını</a:t>
            </a:r>
            <a:r>
              <a:rPr lang="en-US" altLang="en-US" dirty="0"/>
              <a:t> </a:t>
            </a:r>
            <a:r>
              <a:rPr lang="en-US" altLang="en-US" dirty="0" err="1"/>
              <a:t>bulun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88642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8258</TotalTime>
  <Words>358</Words>
  <Application>Microsoft Office PowerPoint</Application>
  <PresentationFormat>Ekran Gösterisi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508 Lecture</vt:lpstr>
      <vt:lpstr>Starting out with Python</vt:lpstr>
      <vt:lpstr>Topics</vt:lpstr>
      <vt:lpstr>Designing a Program (1 of 4)</vt:lpstr>
      <vt:lpstr>Designing a Program (2 of 4)</vt:lpstr>
      <vt:lpstr>Designing a Program (3 of 4)</vt:lpstr>
      <vt:lpstr>Designing a Program (4 of 4)</vt:lpstr>
      <vt:lpstr>Pseudocode (1 of 3)</vt:lpstr>
      <vt:lpstr>Pseudocode (2 of 3)</vt:lpstr>
      <vt:lpstr>Pseudocode (3 of 3)</vt:lpstr>
      <vt:lpstr>Flowcharts (1 of 2)</vt:lpstr>
      <vt:lpstr>Flowcharts (2 of 2)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635</cp:revision>
  <dcterms:created xsi:type="dcterms:W3CDTF">2014-07-14T20:04:21Z</dcterms:created>
  <dcterms:modified xsi:type="dcterms:W3CDTF">2021-10-14T23:36:56Z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