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90" r:id="rId2"/>
    <p:sldId id="257" r:id="rId3"/>
    <p:sldId id="286" r:id="rId4"/>
    <p:sldId id="287" r:id="rId5"/>
    <p:sldId id="288" r:id="rId6"/>
    <p:sldId id="289" r:id="rId7"/>
    <p:sldId id="291" r:id="rId8"/>
    <p:sldId id="292" r:id="rId9"/>
    <p:sldId id="293" r:id="rId10"/>
    <p:sldId id="294" r:id="rId11"/>
    <p:sldId id="343" r:id="rId12"/>
    <p:sldId id="344" r:id="rId13"/>
    <p:sldId id="295" r:id="rId14"/>
    <p:sldId id="296" r:id="rId15"/>
    <p:sldId id="297" r:id="rId16"/>
    <p:sldId id="345" r:id="rId17"/>
    <p:sldId id="298" r:id="rId18"/>
    <p:sldId id="346" r:id="rId19"/>
    <p:sldId id="299" r:id="rId20"/>
    <p:sldId id="347" r:id="rId21"/>
    <p:sldId id="341" r:id="rId22"/>
    <p:sldId id="301" r:id="rId23"/>
    <p:sldId id="302" r:id="rId24"/>
    <p:sldId id="303" r:id="rId25"/>
    <p:sldId id="304" r:id="rId26"/>
    <p:sldId id="305" r:id="rId27"/>
    <p:sldId id="348" r:id="rId28"/>
    <p:sldId id="349" r:id="rId29"/>
    <p:sldId id="350" r:id="rId30"/>
    <p:sldId id="351" r:id="rId31"/>
    <p:sldId id="352"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 xmlns:a16="http://schemas.microsoft.com/office/drawing/2014/main"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 xmlns:a16="http://schemas.microsoft.com/office/drawing/2014/main"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12/23/2021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 xmlns:a16="http://schemas.microsoft.com/office/drawing/2014/main"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 xmlns:a16="http://schemas.microsoft.com/office/drawing/2014/main"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12/23/2021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12/23/2021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 xmlns:a16="http://schemas.microsoft.com/office/drawing/2014/main"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7</a:t>
            </a:r>
          </a:p>
        </p:txBody>
      </p:sp>
      <p:sp>
        <p:nvSpPr>
          <p:cNvPr id="10" name="Text Placeholder 9"/>
          <p:cNvSpPr>
            <a:spLocks noGrp="1"/>
          </p:cNvSpPr>
          <p:nvPr>
            <p:ph type="body" sz="quarter" idx="15"/>
          </p:nvPr>
        </p:nvSpPr>
        <p:spPr/>
        <p:txBody>
          <a:bodyPr/>
          <a:lstStyle/>
          <a:p>
            <a:r>
              <a:rPr lang="en-US" altLang="en-US" dirty="0"/>
              <a:t>Lists and Tuples</a:t>
            </a:r>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 xmlns:a16="http://schemas.microsoft.com/office/drawing/2014/main" id="{26023FA4-E059-4CE4-AFB4-E40FBF8E9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F6052FF5-F0C5-4C18-8176-F435B3F997FC}"/>
              </a:ext>
            </a:extLst>
          </p:cNvPr>
          <p:cNvSpPr>
            <a:spLocks noGrp="1" noChangeArrowheads="1"/>
          </p:cNvSpPr>
          <p:nvPr>
            <p:ph type="title"/>
          </p:nvPr>
        </p:nvSpPr>
        <p:spPr/>
        <p:txBody>
          <a:bodyPr/>
          <a:lstStyle/>
          <a:p>
            <a:r>
              <a:rPr lang="en-US" altLang="en-US" dirty="0"/>
              <a:t>Lists Are </a:t>
            </a:r>
            <a:r>
              <a:rPr lang="en-US" altLang="en-US" dirty="0" smtClean="0"/>
              <a:t>Mutable</a:t>
            </a:r>
            <a:r>
              <a:rPr lang="tr-TR" altLang="en-US" dirty="0" smtClean="0"/>
              <a:t> </a:t>
            </a:r>
            <a:r>
              <a:rPr lang="en-US" altLang="en-US" sz="2000" b="0" dirty="0"/>
              <a:t>(1 of 2)</a:t>
            </a:r>
            <a:endParaRPr lang="en-US" altLang="en-US" sz="2000" dirty="0"/>
          </a:p>
        </p:txBody>
      </p:sp>
      <p:sp>
        <p:nvSpPr>
          <p:cNvPr id="12291" name="Content Placeholder 2">
            <a:extLst>
              <a:ext uri="{FF2B5EF4-FFF2-40B4-BE49-F238E27FC236}">
                <a16:creationId xmlns="" xmlns:a16="http://schemas.microsoft.com/office/drawing/2014/main" id="{C10FCB25-F1E5-435F-9AF0-248F4ACC7AE3}"/>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Mutable sequence: the items in the sequence can be changed</a:t>
            </a:r>
          </a:p>
          <a:p>
            <a:pPr lvl="1" eaLnBrk="1" hangingPunct="1"/>
            <a:r>
              <a:rPr lang="en-US" altLang="en-US" sz="2400" dirty="0">
                <a:cs typeface="Courier New" panose="02070309020205020404" pitchFamily="49" charset="0"/>
              </a:rPr>
              <a:t>Lists are mutable, and so their elements can be changed</a:t>
            </a:r>
          </a:p>
          <a:p>
            <a:pPr eaLnBrk="1" hangingPunct="1">
              <a:buFontTx/>
              <a:buChar char="•"/>
            </a:pPr>
            <a:r>
              <a:rPr lang="en-US" altLang="en-US" dirty="0">
                <a:cs typeface="Courier New" panose="02070309020205020404" pitchFamily="49" charset="0"/>
              </a:rPr>
              <a:t>An expression such as </a:t>
            </a:r>
          </a:p>
          <a:p>
            <a:pPr marL="255588" indent="-255588" eaLnBrk="1" hangingPunct="1">
              <a:buFontTx/>
              <a:buChar char="•"/>
            </a:pPr>
            <a:r>
              <a:rPr lang="en-US" altLang="en-US" dirty="0">
                <a:latin typeface="Courier New" panose="02070309020205020404" pitchFamily="49" charset="0"/>
                <a:cs typeface="Courier New" panose="02070309020205020404" pitchFamily="49" charset="0"/>
              </a:rPr>
              <a:t>list[1] = </a:t>
            </a:r>
            <a:r>
              <a:rPr lang="en-US" altLang="en-US" dirty="0" err="1">
                <a:latin typeface="Courier New" panose="02070309020205020404" pitchFamily="49" charset="0"/>
                <a:cs typeface="Courier New" panose="02070309020205020404" pitchFamily="49" charset="0"/>
              </a:rPr>
              <a:t>new_value</a:t>
            </a:r>
            <a:r>
              <a:rPr lang="en-US" altLang="en-US" dirty="0">
                <a:cs typeface="Courier New" panose="02070309020205020404" pitchFamily="49" charset="0"/>
              </a:rPr>
              <a:t> can be used to assign a new value to a list element</a:t>
            </a:r>
          </a:p>
          <a:p>
            <a:pPr lvl="1" eaLnBrk="1" hangingPunct="1"/>
            <a:r>
              <a:rPr lang="en-US" altLang="en-US" sz="2400" dirty="0">
                <a:cs typeface="Courier New" panose="02070309020205020404" pitchFamily="49" charset="0"/>
              </a:rPr>
              <a:t>Must use a valid index to prevent raising of an </a:t>
            </a:r>
            <a:r>
              <a:rPr lang="en-US" altLang="en-US" sz="2400" dirty="0" err="1">
                <a:latin typeface="Courier New" panose="02070309020205020404" pitchFamily="49" charset="0"/>
                <a:cs typeface="Courier New" panose="02070309020205020404" pitchFamily="49" charset="0"/>
              </a:rPr>
              <a:t>IndexError</a:t>
            </a:r>
            <a:r>
              <a:rPr lang="en-US" altLang="en-US" sz="2400" dirty="0">
                <a:cs typeface="Courier New" panose="02070309020205020404" pitchFamily="49" charset="0"/>
              </a:rPr>
              <a:t> exception</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F6052FF5-F0C5-4C18-8176-F435B3F997FC}"/>
              </a:ext>
            </a:extLst>
          </p:cNvPr>
          <p:cNvSpPr>
            <a:spLocks noGrp="1" noChangeArrowheads="1"/>
          </p:cNvSpPr>
          <p:nvPr>
            <p:ph type="title"/>
          </p:nvPr>
        </p:nvSpPr>
        <p:spPr/>
        <p:txBody>
          <a:bodyPr/>
          <a:lstStyle/>
          <a:p>
            <a:r>
              <a:rPr lang="en-US" altLang="en-US" dirty="0"/>
              <a:t>Lists Are </a:t>
            </a:r>
            <a:r>
              <a:rPr lang="en-US" altLang="en-US" dirty="0" smtClean="0"/>
              <a:t>Mutable</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2)</a:t>
            </a:r>
            <a:endParaRPr lang="en-US" altLang="en-US" sz="2000" dirty="0"/>
          </a:p>
        </p:txBody>
      </p:sp>
      <p:pic>
        <p:nvPicPr>
          <p:cNvPr id="3" name="Resim 2"/>
          <p:cNvPicPr>
            <a:picLocks noChangeAspect="1"/>
          </p:cNvPicPr>
          <p:nvPr/>
        </p:nvPicPr>
        <p:blipFill>
          <a:blip r:embed="rId2"/>
          <a:stretch>
            <a:fillRect/>
          </a:stretch>
        </p:blipFill>
        <p:spPr>
          <a:xfrm>
            <a:off x="2057401" y="1403952"/>
            <a:ext cx="4419601" cy="1340504"/>
          </a:xfrm>
          <a:prstGeom prst="rect">
            <a:avLst/>
          </a:prstGeom>
        </p:spPr>
      </p:pic>
      <p:pic>
        <p:nvPicPr>
          <p:cNvPr id="4" name="Resim 3"/>
          <p:cNvPicPr>
            <a:picLocks noChangeAspect="1"/>
          </p:cNvPicPr>
          <p:nvPr/>
        </p:nvPicPr>
        <p:blipFill>
          <a:blip r:embed="rId3"/>
          <a:stretch>
            <a:fillRect/>
          </a:stretch>
        </p:blipFill>
        <p:spPr>
          <a:xfrm>
            <a:off x="2057401" y="2762871"/>
            <a:ext cx="5638799" cy="4095128"/>
          </a:xfrm>
          <a:prstGeom prst="rect">
            <a:avLst/>
          </a:prstGeom>
        </p:spPr>
      </p:pic>
    </p:spTree>
    <p:extLst>
      <p:ext uri="{BB962C8B-B14F-4D97-AF65-F5344CB8AC3E}">
        <p14:creationId xmlns:p14="http://schemas.microsoft.com/office/powerpoint/2010/main" val="12785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Önce bir sınıftaki öğrenci sayısını daha sonra öğrencilerin notlarını kullanıcıdan alan ve sınıf not ortalamasının üstünde olan öğrenci notlarını listeleyen algoritma:</a:t>
            </a:r>
            <a:endParaRPr lang="tr-TR" dirty="0"/>
          </a:p>
        </p:txBody>
      </p:sp>
    </p:spTree>
    <p:extLst>
      <p:ext uri="{BB962C8B-B14F-4D97-AF65-F5344CB8AC3E}">
        <p14:creationId xmlns:p14="http://schemas.microsoft.com/office/powerpoint/2010/main" val="319336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06878DDD-0904-4CF6-9B91-3FA8308B5A43}"/>
              </a:ext>
            </a:extLst>
          </p:cNvPr>
          <p:cNvSpPr>
            <a:spLocks noGrp="1" noChangeArrowheads="1"/>
          </p:cNvSpPr>
          <p:nvPr>
            <p:ph type="title"/>
          </p:nvPr>
        </p:nvSpPr>
        <p:spPr/>
        <p:txBody>
          <a:bodyPr/>
          <a:lstStyle/>
          <a:p>
            <a:r>
              <a:rPr lang="en-US" altLang="en-US"/>
              <a:t>Concatenating Lists</a:t>
            </a:r>
          </a:p>
        </p:txBody>
      </p:sp>
      <p:sp>
        <p:nvSpPr>
          <p:cNvPr id="13315" name="Content Placeholder 2">
            <a:extLst>
              <a:ext uri="{FF2B5EF4-FFF2-40B4-BE49-F238E27FC236}">
                <a16:creationId xmlns="" xmlns:a16="http://schemas.microsoft.com/office/drawing/2014/main" id="{24C05FAF-2896-4A2A-9E2A-EA4C99660126}"/>
              </a:ext>
            </a:extLst>
          </p:cNvPr>
          <p:cNvSpPr>
            <a:spLocks noGrp="1" noChangeArrowheads="1"/>
          </p:cNvSpPr>
          <p:nvPr>
            <p:ph idx="1"/>
          </p:nvPr>
        </p:nvSpPr>
        <p:spPr/>
        <p:txBody>
          <a:bodyPr/>
          <a:lstStyle/>
          <a:p>
            <a:pPr>
              <a:buFontTx/>
              <a:buChar char="•"/>
            </a:pPr>
            <a:r>
              <a:rPr lang="en-US" altLang="en-US" u="sng" dirty="0"/>
              <a:t>Concatenate</a:t>
            </a:r>
            <a:r>
              <a:rPr lang="en-US" altLang="en-US" dirty="0"/>
              <a:t>: join two things together </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can be used to concatenate two lists</a:t>
            </a:r>
          </a:p>
          <a:p>
            <a:pPr lvl="1">
              <a:buFont typeface="Arial" panose="020B0604020202020204" pitchFamily="34" charset="0"/>
              <a:buChar char="–"/>
            </a:pPr>
            <a:r>
              <a:rPr lang="en-US" altLang="en-US" dirty="0"/>
              <a:t>Cannot concatenate a list with another data type, such as a number</a:t>
            </a:r>
          </a:p>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augmented assignment operator can also be used to concatenate lists</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A1A25F37-77DF-4A1A-B559-2AC353217282}"/>
              </a:ext>
            </a:extLst>
          </p:cNvPr>
          <p:cNvSpPr>
            <a:spLocks noGrp="1" noChangeArrowheads="1"/>
          </p:cNvSpPr>
          <p:nvPr>
            <p:ph type="title"/>
          </p:nvPr>
        </p:nvSpPr>
        <p:spPr/>
        <p:txBody>
          <a:bodyPr/>
          <a:lstStyle/>
          <a:p>
            <a:r>
              <a:rPr lang="en-US" altLang="en-US" dirty="0"/>
              <a:t>List Slicing</a:t>
            </a:r>
          </a:p>
        </p:txBody>
      </p:sp>
      <p:sp>
        <p:nvSpPr>
          <p:cNvPr id="14339" name="Content Placeholder 2">
            <a:extLst>
              <a:ext uri="{FF2B5EF4-FFF2-40B4-BE49-F238E27FC236}">
                <a16:creationId xmlns="" xmlns:a16="http://schemas.microsoft.com/office/drawing/2014/main" id="{931AF89D-D489-4178-98A7-32DD53050369}"/>
              </a:ext>
            </a:extLst>
          </p:cNvPr>
          <p:cNvSpPr>
            <a:spLocks noGrp="1" noChangeArrowheads="1"/>
          </p:cNvSpPr>
          <p:nvPr>
            <p:ph idx="1"/>
          </p:nvPr>
        </p:nvSpPr>
        <p:spPr/>
        <p:txBody>
          <a:bodyPr/>
          <a:lstStyle/>
          <a:p>
            <a:pPr>
              <a:buFontTx/>
              <a:buChar char="•"/>
            </a:pPr>
            <a:r>
              <a:rPr lang="en-US" altLang="en-US" u="sng" dirty="0"/>
              <a:t>Slice</a:t>
            </a:r>
            <a:r>
              <a:rPr lang="en-US" altLang="en-US" dirty="0"/>
              <a:t>: a span of items that are taken from a sequence</a:t>
            </a:r>
          </a:p>
          <a:p>
            <a:pPr lvl="1"/>
            <a:r>
              <a:rPr lang="en-US" altLang="en-US" sz="2400" dirty="0"/>
              <a:t>List slicing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start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end</a:t>
            </a:r>
            <a:r>
              <a:rPr lang="en-US" altLang="en-US" sz="2400" dirty="0">
                <a:latin typeface="Courier New" panose="02070309020205020404" pitchFamily="49" charset="0"/>
                <a:cs typeface="Courier New" panose="02070309020205020404" pitchFamily="49" charset="0"/>
              </a:rPr>
              <a:t>]</a:t>
            </a:r>
          </a:p>
          <a:p>
            <a:pPr lvl="1"/>
            <a:r>
              <a:rPr lang="en-US" altLang="en-US" sz="2400" dirty="0">
                <a:cs typeface="Courier New" panose="02070309020205020404" pitchFamily="49" charset="0"/>
              </a:rPr>
              <a:t>Span is a list containing copies of elements from </a:t>
            </a:r>
            <a:r>
              <a:rPr lang="en-US" altLang="en-US" sz="2400" i="1" dirty="0">
                <a:latin typeface="Courier New" panose="02070309020205020404" pitchFamily="49" charset="0"/>
                <a:cs typeface="Courier New" panose="02070309020205020404" pitchFamily="49" charset="0"/>
              </a:rPr>
              <a:t>start</a:t>
            </a:r>
            <a:r>
              <a:rPr lang="en-US" altLang="en-US" sz="2400" dirty="0">
                <a:cs typeface="Courier New" panose="02070309020205020404" pitchFamily="49" charset="0"/>
              </a:rPr>
              <a:t> up to, but not including, </a:t>
            </a:r>
            <a:r>
              <a:rPr lang="en-US" altLang="en-US" sz="2400" i="1" dirty="0">
                <a:latin typeface="Courier New" panose="02070309020205020404" pitchFamily="49" charset="0"/>
                <a:cs typeface="Courier New" panose="02070309020205020404" pitchFamily="49" charset="0"/>
              </a:rPr>
              <a:t>end</a:t>
            </a:r>
            <a:endParaRPr lang="en-US" altLang="en-US" sz="2400" i="1" dirty="0">
              <a:cs typeface="Courier New" panose="02070309020205020404" pitchFamily="49" charset="0"/>
            </a:endParaRP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start</a:t>
            </a:r>
            <a:r>
              <a:rPr lang="en-US" altLang="en-US" sz="2000" dirty="0">
                <a:cs typeface="Courier New" panose="02070309020205020404" pitchFamily="49" charset="0"/>
              </a:rPr>
              <a:t> not specified, </a:t>
            </a:r>
            <a:r>
              <a:rPr lang="en-US" altLang="en-US" sz="2000" dirty="0">
                <a:latin typeface="Courier New" panose="02070309020205020404" pitchFamily="49" charset="0"/>
                <a:cs typeface="Courier New" panose="02070309020205020404" pitchFamily="49" charset="0"/>
              </a:rPr>
              <a:t>0</a:t>
            </a:r>
            <a:r>
              <a:rPr lang="en-US" altLang="en-US" sz="2000" dirty="0">
                <a:cs typeface="Courier New" panose="02070309020205020404" pitchFamily="49" charset="0"/>
              </a:rPr>
              <a:t> is used for start index</a:t>
            </a: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end</a:t>
            </a:r>
            <a:r>
              <a:rPr lang="en-US" altLang="en-US" sz="2000" dirty="0">
                <a:cs typeface="Courier New" panose="02070309020205020404" pitchFamily="49" charset="0"/>
              </a:rPr>
              <a:t> not specified,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(list)</a:t>
            </a:r>
            <a:r>
              <a:rPr lang="en-US" altLang="en-US" sz="2000" dirty="0">
                <a:cs typeface="Courier New" panose="02070309020205020404" pitchFamily="49" charset="0"/>
              </a:rPr>
              <a:t> is used for end index</a:t>
            </a:r>
          </a:p>
          <a:p>
            <a:pPr lvl="1"/>
            <a:r>
              <a:rPr lang="en-US" altLang="en-US" sz="2400" dirty="0">
                <a:cs typeface="Courier New" panose="02070309020205020404" pitchFamily="49" charset="0"/>
              </a:rPr>
              <a:t>Slicing expressions can include a step value and negative indexes relative to end of list</a:t>
            </a:r>
            <a:endParaRPr lang="he-IL"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138E7FF0-F70C-41E6-BBDF-6FC368EE8731}"/>
              </a:ext>
            </a:extLst>
          </p:cNvPr>
          <p:cNvSpPr>
            <a:spLocks noGrp="1" noChangeArrowheads="1"/>
          </p:cNvSpPr>
          <p:nvPr>
            <p:ph type="title"/>
          </p:nvPr>
        </p:nvSpPr>
        <p:spPr/>
        <p:txBody>
          <a:bodyPr/>
          <a:lstStyle/>
          <a:p>
            <a:r>
              <a:rPr lang="en-US" altLang="en-US" dirty="0"/>
              <a:t>Finding Items in Lists with the </a:t>
            </a:r>
            <a:r>
              <a:rPr lang="en-US" altLang="en-US" dirty="0">
                <a:latin typeface="Courier New" panose="02070309020205020404" pitchFamily="49" charset="0"/>
                <a:cs typeface="Courier New" panose="02070309020205020404" pitchFamily="49" charset="0"/>
              </a:rPr>
              <a:t>in</a:t>
            </a:r>
            <a:r>
              <a:rPr lang="en-US" altLang="en-US" dirty="0"/>
              <a:t> </a:t>
            </a:r>
            <a:r>
              <a:rPr lang="en-US" altLang="en-US" dirty="0" smtClean="0"/>
              <a:t>Operator</a:t>
            </a:r>
            <a:r>
              <a:rPr lang="tr-TR" altLang="en-US" dirty="0" smtClean="0"/>
              <a:t> </a:t>
            </a:r>
            <a:r>
              <a:rPr lang="en-US" altLang="en-US" sz="2000" b="0" dirty="0"/>
              <a:t>(1 of 2)</a:t>
            </a:r>
            <a:endParaRPr lang="en-US" altLang="en-US" sz="2000" dirty="0"/>
          </a:p>
        </p:txBody>
      </p:sp>
      <p:sp>
        <p:nvSpPr>
          <p:cNvPr id="15363" name="Content Placeholder 2">
            <a:extLst>
              <a:ext uri="{FF2B5EF4-FFF2-40B4-BE49-F238E27FC236}">
                <a16:creationId xmlns="" xmlns:a16="http://schemas.microsoft.com/office/drawing/2014/main" id="{83F2618C-A433-48AF-BB55-0ACB23A0420C}"/>
              </a:ext>
            </a:extLst>
          </p:cNvPr>
          <p:cNvSpPr>
            <a:spLocks noGrp="1" noChangeArrowheads="1"/>
          </p:cNvSpPr>
          <p:nvPr>
            <p:ph idx="1"/>
          </p:nvPr>
        </p:nvSpPr>
        <p:spPr/>
        <p:txBody>
          <a:bodyPr/>
          <a:lstStyle/>
          <a:p>
            <a:pPr>
              <a:buFontTx/>
              <a:buChar char="•"/>
            </a:pPr>
            <a:r>
              <a:rPr lang="en-US" altLang="en-US" dirty="0"/>
              <a:t>You can use the </a:t>
            </a:r>
            <a:r>
              <a:rPr lang="en-US" altLang="en-US" dirty="0">
                <a:latin typeface="Courier New" panose="02070309020205020404" pitchFamily="49" charset="0"/>
                <a:cs typeface="Courier New" panose="02070309020205020404" pitchFamily="49" charset="0"/>
              </a:rPr>
              <a:t>in</a:t>
            </a:r>
            <a:r>
              <a:rPr lang="en-US" altLang="en-US" dirty="0"/>
              <a:t> operator to determine whether an item is contained in a list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item</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p>
          <a:p>
            <a:pPr lvl="1"/>
            <a:r>
              <a:rPr lang="en-US" altLang="en-US" sz="2400" dirty="0">
                <a:cs typeface="Courier New" panose="02070309020205020404" pitchFamily="49" charset="0"/>
              </a:rPr>
              <a:t>Returns </a:t>
            </a:r>
            <a:r>
              <a:rPr lang="en-US" altLang="en-US" sz="2400" dirty="0">
                <a:latin typeface="Courier New" panose="02070309020205020404" pitchFamily="49" charset="0"/>
                <a:cs typeface="Courier New" panose="02070309020205020404" pitchFamily="49" charset="0"/>
              </a:rPr>
              <a:t>True</a:t>
            </a:r>
            <a:r>
              <a:rPr lang="en-US" altLang="en-US" sz="2400" dirty="0">
                <a:cs typeface="Courier New" panose="02070309020205020404" pitchFamily="49" charset="0"/>
              </a:rPr>
              <a:t> if the item is in the list, or </a:t>
            </a:r>
            <a:r>
              <a:rPr lang="en-US" altLang="en-US" sz="2400" dirty="0">
                <a:latin typeface="Courier New" panose="02070309020205020404" pitchFamily="49" charset="0"/>
                <a:cs typeface="Courier New" panose="02070309020205020404" pitchFamily="49" charset="0"/>
              </a:rPr>
              <a:t>False</a:t>
            </a:r>
            <a:r>
              <a:rPr lang="en-US" altLang="en-US" sz="2400" dirty="0">
                <a:cs typeface="Courier New" panose="02070309020205020404" pitchFamily="49" charset="0"/>
              </a:rPr>
              <a:t> if it is not in the list</a:t>
            </a:r>
          </a:p>
          <a:p>
            <a:pPr>
              <a:buFontTx/>
              <a:buChar char="•"/>
            </a:pPr>
            <a:r>
              <a:rPr lang="en-US" altLang="en-US" dirty="0">
                <a:cs typeface="Courier New" panose="02070309020205020404" pitchFamily="49" charset="0"/>
              </a:rPr>
              <a:t>Similarly you can use the </a:t>
            </a:r>
            <a:r>
              <a:rPr lang="en-US" altLang="en-US" dirty="0">
                <a:latin typeface="Courier New" panose="02070309020205020404" pitchFamily="49" charset="0"/>
                <a:cs typeface="Courier New" panose="02070309020205020404" pitchFamily="49" charset="0"/>
              </a:rPr>
              <a:t>not in</a:t>
            </a:r>
            <a:r>
              <a:rPr lang="en-US" altLang="en-US" dirty="0">
                <a:cs typeface="Courier New" panose="02070309020205020404" pitchFamily="49" charset="0"/>
              </a:rPr>
              <a:t> operator to determine whether an item is not in a list</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138E7FF0-F70C-41E6-BBDF-6FC368EE8731}"/>
              </a:ext>
            </a:extLst>
          </p:cNvPr>
          <p:cNvSpPr>
            <a:spLocks noGrp="1" noChangeArrowheads="1"/>
          </p:cNvSpPr>
          <p:nvPr>
            <p:ph type="title"/>
          </p:nvPr>
        </p:nvSpPr>
        <p:spPr/>
        <p:txBody>
          <a:bodyPr/>
          <a:lstStyle/>
          <a:p>
            <a:r>
              <a:rPr lang="en-US" altLang="en-US" dirty="0"/>
              <a:t>Finding Items in Lists with the </a:t>
            </a:r>
            <a:r>
              <a:rPr lang="en-US" altLang="en-US" dirty="0">
                <a:latin typeface="Courier New" panose="02070309020205020404" pitchFamily="49" charset="0"/>
                <a:cs typeface="Courier New" panose="02070309020205020404" pitchFamily="49" charset="0"/>
              </a:rPr>
              <a:t>in</a:t>
            </a:r>
            <a:r>
              <a:rPr lang="en-US" altLang="en-US" dirty="0"/>
              <a:t> </a:t>
            </a:r>
            <a:r>
              <a:rPr lang="en-US" altLang="en-US" dirty="0" smtClean="0"/>
              <a:t>Operator</a:t>
            </a:r>
            <a:r>
              <a:rPr lang="tr-TR" altLang="en-US" dirty="0" smtClean="0"/>
              <a:t> </a:t>
            </a:r>
            <a:r>
              <a:rPr lang="en-US" altLang="en-US" sz="2000" b="0" dirty="0" smtClean="0"/>
              <a:t>(</a:t>
            </a:r>
            <a:r>
              <a:rPr lang="tr-TR" altLang="en-US" sz="2000" b="0" dirty="0" smtClean="0"/>
              <a:t>2</a:t>
            </a:r>
            <a:r>
              <a:rPr lang="en-US" altLang="en-US" sz="2000" b="0" dirty="0" smtClean="0"/>
              <a:t> </a:t>
            </a:r>
            <a:r>
              <a:rPr lang="en-US" altLang="en-US" sz="2000" b="0" dirty="0"/>
              <a:t>of 2)</a:t>
            </a:r>
            <a:endParaRPr lang="en-US" altLang="en-US" sz="2000" dirty="0"/>
          </a:p>
        </p:txBody>
      </p:sp>
      <p:pic>
        <p:nvPicPr>
          <p:cNvPr id="3" name="Resim 2"/>
          <p:cNvPicPr>
            <a:picLocks noChangeAspect="1"/>
          </p:cNvPicPr>
          <p:nvPr/>
        </p:nvPicPr>
        <p:blipFill>
          <a:blip r:embed="rId2"/>
          <a:stretch>
            <a:fillRect/>
          </a:stretch>
        </p:blipFill>
        <p:spPr>
          <a:xfrm>
            <a:off x="1524000" y="1295400"/>
            <a:ext cx="5534025" cy="1590675"/>
          </a:xfrm>
          <a:prstGeom prst="rect">
            <a:avLst/>
          </a:prstGeom>
        </p:spPr>
      </p:pic>
      <p:pic>
        <p:nvPicPr>
          <p:cNvPr id="4" name="Resim 3"/>
          <p:cNvPicPr>
            <a:picLocks noChangeAspect="1"/>
          </p:cNvPicPr>
          <p:nvPr/>
        </p:nvPicPr>
        <p:blipFill>
          <a:blip r:embed="rId3"/>
          <a:stretch>
            <a:fillRect/>
          </a:stretch>
        </p:blipFill>
        <p:spPr>
          <a:xfrm>
            <a:off x="1517949" y="2886075"/>
            <a:ext cx="6635451" cy="3971925"/>
          </a:xfrm>
          <a:prstGeom prst="rect">
            <a:avLst/>
          </a:prstGeom>
        </p:spPr>
      </p:pic>
    </p:spTree>
    <p:extLst>
      <p:ext uri="{BB962C8B-B14F-4D97-AF65-F5344CB8AC3E}">
        <p14:creationId xmlns:p14="http://schemas.microsoft.com/office/powerpoint/2010/main" val="238497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EFA732CC-E01D-4608-8D0B-89AA79362A99}"/>
              </a:ext>
            </a:extLst>
          </p:cNvPr>
          <p:cNvSpPr>
            <a:spLocks noGrp="1" noChangeArrowheads="1"/>
          </p:cNvSpPr>
          <p:nvPr>
            <p:ph type="title"/>
          </p:nvPr>
        </p:nvSpPr>
        <p:spPr/>
        <p:txBody>
          <a:bodyPr/>
          <a:lstStyle/>
          <a:p>
            <a:r>
              <a:rPr lang="en-US" altLang="en-US" dirty="0"/>
              <a:t>List Methods and Useful Built-in Functions</a:t>
            </a:r>
            <a:r>
              <a:rPr lang="en-US" altLang="en-US" sz="2000" b="0" dirty="0"/>
              <a:t> (1 of </a:t>
            </a:r>
            <a:r>
              <a:rPr lang="tr-TR" altLang="en-US" sz="2000" b="0" dirty="0" smtClean="0"/>
              <a:t>6</a:t>
            </a:r>
            <a:r>
              <a:rPr lang="en-US" altLang="en-US" sz="2000" b="0" dirty="0" smtClean="0"/>
              <a:t>)</a:t>
            </a:r>
            <a:endParaRPr lang="en-US" altLang="en-US" sz="2000" b="0" dirty="0"/>
          </a:p>
        </p:txBody>
      </p:sp>
      <p:sp>
        <p:nvSpPr>
          <p:cNvPr id="16387" name="Content Placeholder 2">
            <a:extLst>
              <a:ext uri="{FF2B5EF4-FFF2-40B4-BE49-F238E27FC236}">
                <a16:creationId xmlns="" xmlns:a16="http://schemas.microsoft.com/office/drawing/2014/main" id="{875D1A8B-0FDC-413D-A6FC-9AD75179180D}"/>
              </a:ext>
            </a:extLst>
          </p:cNvPr>
          <p:cNvSpPr>
            <a:spLocks noGrp="1" noChangeArrowheads="1"/>
          </p:cNvSpPr>
          <p:nvPr>
            <p:ph idx="1"/>
          </p:nvPr>
        </p:nvSpPr>
        <p:spPr>
          <a:xfrm>
            <a:off x="457200" y="1600200"/>
            <a:ext cx="3810000" cy="4525963"/>
          </a:xfrm>
        </p:spPr>
        <p:txBody>
          <a:bodyPr/>
          <a:lstStyle/>
          <a:p>
            <a:pPr marL="271463" indent="-271463" eaLnBrk="1" hangingPunct="1">
              <a:buFontTx/>
              <a:buChar char="•"/>
            </a:pPr>
            <a:r>
              <a:rPr lang="en-US" altLang="en-US" u="sng" dirty="0">
                <a:latin typeface="Courier New" panose="02070309020205020404" pitchFamily="49" charset="0"/>
                <a:cs typeface="Courier New" panose="02070309020205020404" pitchFamily="49" charset="0"/>
              </a:rPr>
              <a:t>append(</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add items to a list – </a:t>
            </a:r>
            <a:r>
              <a:rPr lang="en-US" altLang="en-US" i="1" dirty="0">
                <a:latin typeface="Courier New" panose="02070309020205020404" pitchFamily="49" charset="0"/>
                <a:cs typeface="Courier New" panose="02070309020205020404" pitchFamily="49" charset="0"/>
              </a:rPr>
              <a:t>item</a:t>
            </a:r>
            <a:r>
              <a:rPr lang="en-US" altLang="en-US" dirty="0">
                <a:cs typeface="Courier New" panose="02070309020205020404" pitchFamily="49" charset="0"/>
              </a:rPr>
              <a:t> is appended to the end of the existing </a:t>
            </a:r>
            <a:r>
              <a:rPr lang="en-US" altLang="en-US" dirty="0" smtClean="0">
                <a:cs typeface="Courier New" panose="02070309020205020404" pitchFamily="49" charset="0"/>
              </a:rPr>
              <a:t>list</a:t>
            </a:r>
            <a:endParaRPr lang="en-US" altLang="en-US" dirty="0">
              <a:latin typeface="Courier New" panose="02070309020205020404" pitchFamily="49" charset="0"/>
              <a:cs typeface="Courier New" panose="02070309020205020404" pitchFamily="49" charset="0"/>
            </a:endParaRPr>
          </a:p>
        </p:txBody>
      </p:sp>
      <p:pic>
        <p:nvPicPr>
          <p:cNvPr id="4"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599" y="958384"/>
            <a:ext cx="4573613" cy="47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5486400"/>
            <a:ext cx="3424721"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EFA732CC-E01D-4608-8D0B-89AA79362A99}"/>
              </a:ext>
            </a:extLst>
          </p:cNvPr>
          <p:cNvSpPr>
            <a:spLocks noGrp="1" noChangeArrowheads="1"/>
          </p:cNvSpPr>
          <p:nvPr>
            <p:ph type="title"/>
          </p:nvPr>
        </p:nvSpPr>
        <p:spPr/>
        <p:txBody>
          <a:bodyPr/>
          <a:lstStyle/>
          <a:p>
            <a:r>
              <a:rPr lang="en-US" altLang="en-US" dirty="0"/>
              <a:t>List Methods and Useful Built-in Functions</a:t>
            </a:r>
            <a:r>
              <a:rPr lang="en-US" altLang="en-US" sz="2000" b="0" dirty="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6</a:t>
            </a:r>
            <a:r>
              <a:rPr lang="en-US" altLang="en-US" sz="2000" b="0" dirty="0" smtClean="0"/>
              <a:t>)</a:t>
            </a:r>
            <a:endParaRPr lang="en-US" altLang="en-US" sz="2000" b="0" dirty="0"/>
          </a:p>
        </p:txBody>
      </p:sp>
      <p:sp>
        <p:nvSpPr>
          <p:cNvPr id="16387" name="Content Placeholder 2">
            <a:extLst>
              <a:ext uri="{FF2B5EF4-FFF2-40B4-BE49-F238E27FC236}">
                <a16:creationId xmlns="" xmlns:a16="http://schemas.microsoft.com/office/drawing/2014/main" id="{875D1A8B-0FDC-413D-A6FC-9AD75179180D}"/>
              </a:ext>
            </a:extLst>
          </p:cNvPr>
          <p:cNvSpPr>
            <a:spLocks noGrp="1" noChangeArrowheads="1"/>
          </p:cNvSpPr>
          <p:nvPr>
            <p:ph idx="1"/>
          </p:nvPr>
        </p:nvSpPr>
        <p:spPr>
          <a:xfrm>
            <a:off x="457200" y="1600200"/>
            <a:ext cx="3810000" cy="4525963"/>
          </a:xfrm>
        </p:spPr>
        <p:txBody>
          <a:bodyPr/>
          <a:lstStyle/>
          <a:p>
            <a:pPr marL="271463" indent="-271463" eaLnBrk="1" hangingPunct="1">
              <a:buFontTx/>
              <a:buChar char="•"/>
            </a:pPr>
            <a:r>
              <a:rPr lang="en-US" altLang="en-US" u="sng" dirty="0" smtClean="0">
                <a:latin typeface="Courier New" panose="02070309020205020404" pitchFamily="49" charset="0"/>
                <a:cs typeface="Courier New" panose="02070309020205020404" pitchFamily="49" charset="0"/>
              </a:rPr>
              <a:t>index(</a:t>
            </a:r>
            <a:r>
              <a:rPr lang="en-US" altLang="en-US" i="1" u="sng" dirty="0" smtClean="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determine where an item is located in a list </a:t>
            </a:r>
          </a:p>
          <a:p>
            <a:pPr lvl="1" eaLnBrk="1" hangingPunct="1"/>
            <a:r>
              <a:rPr lang="en-US" altLang="en-US" sz="2400" dirty="0">
                <a:cs typeface="Courier New" panose="02070309020205020404" pitchFamily="49" charset="0"/>
              </a:rPr>
              <a:t>Returns the index of the first element in the list containing </a:t>
            </a:r>
            <a:r>
              <a:rPr lang="en-US" altLang="en-US" sz="2400" dirty="0">
                <a:latin typeface="Courier New" panose="02070309020205020404" pitchFamily="49" charset="0"/>
                <a:cs typeface="Courier New" panose="02070309020205020404" pitchFamily="49" charset="0"/>
              </a:rPr>
              <a:t>item</a:t>
            </a:r>
          </a:p>
          <a:p>
            <a:pPr lvl="1" eaLnBrk="1" hangingPunct="1"/>
            <a:r>
              <a:rPr lang="en-US" altLang="en-US" sz="2400" dirty="0">
                <a:cs typeface="Courier New" panose="02070309020205020404" pitchFamily="49" charset="0"/>
              </a:rPr>
              <a:t>Raises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ValueError</a:t>
            </a:r>
            <a:r>
              <a:rPr lang="en-US" altLang="en-US" sz="2400" dirty="0">
                <a:cs typeface="Courier New" panose="02070309020205020404" pitchFamily="49" charset="0"/>
              </a:rPr>
              <a:t> exception if </a:t>
            </a:r>
            <a:r>
              <a:rPr lang="en-US" altLang="en-US" sz="2400" i="1" dirty="0">
                <a:latin typeface="Courier New" panose="02070309020205020404" pitchFamily="49" charset="0"/>
                <a:cs typeface="Courier New" panose="02070309020205020404" pitchFamily="49" charset="0"/>
              </a:rPr>
              <a:t>item</a:t>
            </a:r>
            <a:r>
              <a:rPr lang="en-US" altLang="en-US" sz="2400" dirty="0">
                <a:cs typeface="Courier New" panose="02070309020205020404" pitchFamily="49" charset="0"/>
              </a:rPr>
              <a:t> not in the list</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pic>
        <p:nvPicPr>
          <p:cNvPr id="4"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798722"/>
            <a:ext cx="4191000" cy="605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29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DB8EAF27-3063-4C87-86E2-8773D473AD43}"/>
              </a:ext>
            </a:extLst>
          </p:cNvPr>
          <p:cNvSpPr>
            <a:spLocks noGrp="1" noChangeArrowheads="1"/>
          </p:cNvSpPr>
          <p:nvPr>
            <p:ph type="title"/>
          </p:nvPr>
        </p:nvSpPr>
        <p:spPr/>
        <p:txBody>
          <a:bodyPr/>
          <a:lstStyle/>
          <a:p>
            <a:r>
              <a:rPr lang="en-US" altLang="en-US" dirty="0"/>
              <a:t>List Methods and Useful Built-in Functions</a:t>
            </a:r>
            <a:r>
              <a:rPr lang="en-US" altLang="en-US" sz="2000" b="0" dirty="0"/>
              <a:t> </a:t>
            </a:r>
            <a:r>
              <a:rPr lang="en-US" altLang="en-US" sz="2000" b="0" dirty="0" smtClean="0"/>
              <a:t>(</a:t>
            </a:r>
            <a:r>
              <a:rPr lang="tr-TR" altLang="en-US" sz="2000" b="0" dirty="0" smtClean="0"/>
              <a:t>3</a:t>
            </a:r>
            <a:r>
              <a:rPr lang="en-US" altLang="en-US" sz="2000" b="0" dirty="0" smtClean="0"/>
              <a:t> </a:t>
            </a:r>
            <a:r>
              <a:rPr lang="en-US" altLang="en-US" sz="2000" b="0" dirty="0"/>
              <a:t>of </a:t>
            </a:r>
            <a:r>
              <a:rPr lang="tr-TR" altLang="en-US" sz="2000" b="0" dirty="0" smtClean="0"/>
              <a:t>6</a:t>
            </a:r>
            <a:r>
              <a:rPr lang="en-US" altLang="en-US" sz="2000" b="0" dirty="0" smtClean="0"/>
              <a:t>)</a:t>
            </a:r>
            <a:endParaRPr lang="en-US" altLang="en-US" sz="2000" dirty="0"/>
          </a:p>
        </p:txBody>
      </p:sp>
      <p:sp>
        <p:nvSpPr>
          <p:cNvPr id="17411" name="Content Placeholder 2">
            <a:extLst>
              <a:ext uri="{FF2B5EF4-FFF2-40B4-BE49-F238E27FC236}">
                <a16:creationId xmlns="" xmlns:a16="http://schemas.microsoft.com/office/drawing/2014/main" id="{DB4BA12C-2A88-4A77-B402-1CACBA531C8E}"/>
              </a:ext>
            </a:extLst>
          </p:cNvPr>
          <p:cNvSpPr>
            <a:spLocks noGrp="1" noChangeArrowheads="1"/>
          </p:cNvSpPr>
          <p:nvPr>
            <p:ph idx="1"/>
          </p:nvPr>
        </p:nvSpPr>
        <p:spPr>
          <a:xfrm>
            <a:off x="457200" y="1600200"/>
            <a:ext cx="4256088" cy="4525963"/>
          </a:xfrm>
        </p:spPr>
        <p:txBody>
          <a:bodyPr/>
          <a:lstStyle/>
          <a:p>
            <a:pPr>
              <a:buFontTx/>
              <a:buChar char="•"/>
            </a:pPr>
            <a:r>
              <a:rPr lang="en-US" altLang="en-US" u="sng" dirty="0">
                <a:latin typeface="Courier New" panose="02070309020205020404" pitchFamily="49" charset="0"/>
                <a:cs typeface="Courier New" panose="02070309020205020404" pitchFamily="49" charset="0"/>
              </a:rPr>
              <a:t>insert(</a:t>
            </a:r>
            <a:r>
              <a:rPr lang="en-US" altLang="en-US" i="1" u="sng" dirty="0">
                <a:latin typeface="Courier New" panose="02070309020205020404" pitchFamily="49" charset="0"/>
                <a:cs typeface="Courier New" panose="02070309020205020404" pitchFamily="49" charset="0"/>
              </a:rPr>
              <a:t>index, item</a:t>
            </a:r>
            <a:r>
              <a:rPr lang="en-US" altLang="en-US" u="sng" dirty="0">
                <a:latin typeface="Courier New" panose="02070309020205020404" pitchFamily="49" charset="0"/>
                <a:cs typeface="Courier New" panose="02070309020205020404" pitchFamily="49" charset="0"/>
              </a:rPr>
              <a:t>)</a:t>
            </a:r>
            <a:r>
              <a:rPr lang="en-US" altLang="en-US" dirty="0"/>
              <a:t>: used to insert </a:t>
            </a:r>
            <a:r>
              <a:rPr lang="en-US" altLang="en-US" i="1" dirty="0">
                <a:latin typeface="Courier New" panose="02070309020205020404" pitchFamily="49" charset="0"/>
                <a:cs typeface="Courier New" panose="02070309020205020404" pitchFamily="49" charset="0"/>
              </a:rPr>
              <a:t>item</a:t>
            </a:r>
            <a:r>
              <a:rPr lang="en-US" altLang="en-US" dirty="0"/>
              <a:t> at position </a:t>
            </a:r>
            <a:r>
              <a:rPr lang="en-US" altLang="en-US" i="1" dirty="0">
                <a:latin typeface="Courier New" panose="02070309020205020404" pitchFamily="49" charset="0"/>
                <a:cs typeface="Courier New" panose="02070309020205020404" pitchFamily="49" charset="0"/>
              </a:rPr>
              <a:t>index</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sort()</a:t>
            </a:r>
            <a:r>
              <a:rPr lang="en-US" altLang="en-US" dirty="0"/>
              <a:t>: used to sort the elements of the list in ascending </a:t>
            </a:r>
            <a:r>
              <a:rPr lang="en-US" altLang="en-US" dirty="0" smtClean="0"/>
              <a:t>order</a:t>
            </a:r>
            <a:endParaRPr lang="en-US" altLang="en-US" dirty="0"/>
          </a:p>
        </p:txBody>
      </p:sp>
      <p:pic>
        <p:nvPicPr>
          <p:cNvPr id="4"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3288" y="1749425"/>
            <a:ext cx="4430712"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B9C2716-04BC-4E8C-9AEF-B84E283CA621}"/>
              </a:ext>
            </a:extLst>
          </p:cNvPr>
          <p:cNvSpPr>
            <a:spLocks noGrp="1"/>
          </p:cNvSpPr>
          <p:nvPr>
            <p:ph type="title"/>
          </p:nvPr>
        </p:nvSpPr>
        <p:spPr/>
        <p:txBody>
          <a:bodyPr/>
          <a:lstStyle/>
          <a:p>
            <a:r>
              <a:rPr lang="en-US" altLang="en-US" dirty="0"/>
              <a:t>Topics</a:t>
            </a:r>
            <a:r>
              <a:rPr lang="en-US" altLang="en-US" sz="2000" b="0" dirty="0"/>
              <a:t> (1 of 2)</a:t>
            </a:r>
            <a:endParaRPr lang="en-AU" sz="2000" b="0" dirty="0"/>
          </a:p>
        </p:txBody>
      </p:sp>
      <p:sp>
        <p:nvSpPr>
          <p:cNvPr id="5" name="Content Placeholder 4">
            <a:extLst>
              <a:ext uri="{FF2B5EF4-FFF2-40B4-BE49-F238E27FC236}">
                <a16:creationId xmlns="" xmlns:a16="http://schemas.microsoft.com/office/drawing/2014/main" id="{937B150B-E08F-42BF-AE5D-02E2FFA56074}"/>
              </a:ext>
            </a:extLst>
          </p:cNvPr>
          <p:cNvSpPr>
            <a:spLocks noGrp="1"/>
          </p:cNvSpPr>
          <p:nvPr>
            <p:ph idx="1"/>
          </p:nvPr>
        </p:nvSpPr>
        <p:spPr/>
        <p:txBody>
          <a:bodyPr/>
          <a:lstStyle/>
          <a:p>
            <a:r>
              <a:rPr lang="en-US" dirty="0"/>
              <a:t>Sequences</a:t>
            </a:r>
          </a:p>
          <a:p>
            <a:r>
              <a:rPr lang="en-US" dirty="0"/>
              <a:t>Introduction to Lists</a:t>
            </a:r>
          </a:p>
          <a:p>
            <a:r>
              <a:rPr lang="en-US" dirty="0"/>
              <a:t>List Slicing</a:t>
            </a:r>
          </a:p>
          <a:p>
            <a:r>
              <a:rPr lang="en-US" dirty="0"/>
              <a:t>Finding Items in Lists with the in Operator</a:t>
            </a:r>
          </a:p>
          <a:p>
            <a:r>
              <a:rPr lang="en-US" dirty="0"/>
              <a:t>List Methods and Useful Built-in Functions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DB8EAF27-3063-4C87-86E2-8773D473AD43}"/>
              </a:ext>
            </a:extLst>
          </p:cNvPr>
          <p:cNvSpPr>
            <a:spLocks noGrp="1" noChangeArrowheads="1"/>
          </p:cNvSpPr>
          <p:nvPr>
            <p:ph type="title"/>
          </p:nvPr>
        </p:nvSpPr>
        <p:spPr/>
        <p:txBody>
          <a:bodyPr/>
          <a:lstStyle/>
          <a:p>
            <a:r>
              <a:rPr lang="en-US" altLang="en-US" dirty="0"/>
              <a:t>List Methods and Useful Built-in Functions</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6</a:t>
            </a:r>
            <a:r>
              <a:rPr lang="en-US" altLang="en-US" sz="2000" b="0" dirty="0" smtClean="0"/>
              <a:t>)</a:t>
            </a:r>
            <a:endParaRPr lang="en-US" altLang="en-US" sz="2000" dirty="0"/>
          </a:p>
        </p:txBody>
      </p:sp>
      <p:sp>
        <p:nvSpPr>
          <p:cNvPr id="17411" name="Content Placeholder 2">
            <a:extLst>
              <a:ext uri="{FF2B5EF4-FFF2-40B4-BE49-F238E27FC236}">
                <a16:creationId xmlns="" xmlns:a16="http://schemas.microsoft.com/office/drawing/2014/main" id="{DB4BA12C-2A88-4A77-B402-1CACBA531C8E}"/>
              </a:ext>
            </a:extLst>
          </p:cNvPr>
          <p:cNvSpPr>
            <a:spLocks noGrp="1" noChangeArrowheads="1"/>
          </p:cNvSpPr>
          <p:nvPr>
            <p:ph idx="1"/>
          </p:nvPr>
        </p:nvSpPr>
        <p:spPr>
          <a:xfrm>
            <a:off x="457200" y="1600200"/>
            <a:ext cx="4191000" cy="4525963"/>
          </a:xfrm>
        </p:spPr>
        <p:txBody>
          <a:bodyPr/>
          <a:lstStyle/>
          <a:p>
            <a:pPr>
              <a:buFontTx/>
              <a:buChar char="•"/>
            </a:pPr>
            <a:r>
              <a:rPr lang="en-US" altLang="en-US" u="sng" dirty="0" smtClean="0">
                <a:latin typeface="Courier New" panose="02070309020205020404" pitchFamily="49" charset="0"/>
                <a:cs typeface="Courier New" panose="02070309020205020404" pitchFamily="49" charset="0"/>
              </a:rPr>
              <a:t>remove(</a:t>
            </a:r>
            <a:r>
              <a:rPr lang="en-US" altLang="en-US" i="1" u="sng" dirty="0" smtClean="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t>: removes the first occurrence of </a:t>
            </a:r>
            <a:r>
              <a:rPr lang="en-US" altLang="en-US" i="1" dirty="0">
                <a:latin typeface="Courier New" panose="02070309020205020404" pitchFamily="49" charset="0"/>
                <a:cs typeface="Courier New" panose="02070309020205020404" pitchFamily="49" charset="0"/>
              </a:rPr>
              <a:t>item</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reverse()</a:t>
            </a:r>
            <a:r>
              <a:rPr lang="en-US" altLang="en-US" dirty="0"/>
              <a:t>: reverses the order of the elements in the list</a:t>
            </a:r>
          </a:p>
          <a:p>
            <a:pPr>
              <a:buFontTx/>
              <a:buChar char="•"/>
            </a:pPr>
            <a:endParaRPr lang="en-US" altLang="en-US" dirty="0"/>
          </a:p>
        </p:txBody>
      </p:sp>
      <p:pic>
        <p:nvPicPr>
          <p:cNvPr id="4"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3353" y="1427915"/>
            <a:ext cx="4243982" cy="474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8464" y="6124593"/>
            <a:ext cx="4449336" cy="73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0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C9743-FC74-45D2-9356-66280E9457F3}"/>
              </a:ext>
            </a:extLst>
          </p:cNvPr>
          <p:cNvSpPr>
            <a:spLocks noGrp="1"/>
          </p:cNvSpPr>
          <p:nvPr>
            <p:ph type="title"/>
          </p:nvPr>
        </p:nvSpPr>
        <p:spPr/>
        <p:txBody>
          <a:bodyPr/>
          <a:lstStyle/>
          <a:p>
            <a:r>
              <a:rPr lang="en-US" altLang="en-US" dirty="0"/>
              <a:t>List Methods and Useful Built-in Functions</a:t>
            </a:r>
            <a:r>
              <a:rPr lang="en-US" altLang="en-US" sz="2000" b="0" dirty="0"/>
              <a:t> </a:t>
            </a:r>
            <a:r>
              <a:rPr lang="en-US" altLang="en-US" sz="2000" b="0" dirty="0" smtClean="0"/>
              <a:t>(</a:t>
            </a:r>
            <a:r>
              <a:rPr lang="tr-TR" altLang="en-US" sz="2000" b="0" dirty="0" smtClean="0"/>
              <a:t>5</a:t>
            </a:r>
            <a:r>
              <a:rPr lang="en-US" altLang="en-US" sz="2000" b="0" dirty="0" smtClean="0"/>
              <a:t> </a:t>
            </a:r>
            <a:r>
              <a:rPr lang="en-US" altLang="en-US" sz="2000" b="0" dirty="0"/>
              <a:t>of </a:t>
            </a:r>
            <a:r>
              <a:rPr lang="tr-TR" altLang="en-US" sz="2000" b="0" dirty="0" smtClean="0"/>
              <a:t>6</a:t>
            </a:r>
            <a:r>
              <a:rPr lang="en-US" altLang="en-US" sz="2000" b="0" dirty="0" smtClean="0"/>
              <a:t>)</a:t>
            </a:r>
            <a:endParaRPr lang="en-AU" sz="2000" dirty="0"/>
          </a:p>
        </p:txBody>
      </p:sp>
      <p:graphicFrame>
        <p:nvGraphicFramePr>
          <p:cNvPr id="4" name="Table 4">
            <a:extLst>
              <a:ext uri="{FF2B5EF4-FFF2-40B4-BE49-F238E27FC236}">
                <a16:creationId xmlns="" xmlns:a16="http://schemas.microsoft.com/office/drawing/2014/main" id="{650C8543-28E7-469F-8DCF-5957272A716A}"/>
              </a:ext>
            </a:extLst>
          </p:cNvPr>
          <p:cNvGraphicFramePr>
            <a:graphicFrameLocks noGrp="1"/>
          </p:cNvGraphicFramePr>
          <p:nvPr>
            <p:ph idx="1"/>
            <p:extLst>
              <p:ext uri="{D42A27DB-BD31-4B8C-83A1-F6EECF244321}">
                <p14:modId xmlns:p14="http://schemas.microsoft.com/office/powerpoint/2010/main" val="1982896791"/>
              </p:ext>
            </p:extLst>
          </p:nvPr>
        </p:nvGraphicFramePr>
        <p:xfrm>
          <a:off x="457200" y="1965960"/>
          <a:ext cx="8229600" cy="4053840"/>
        </p:xfrm>
        <a:graphic>
          <a:graphicData uri="http://schemas.openxmlformats.org/drawingml/2006/table">
            <a:tbl>
              <a:tblPr firstRow="1" bandRow="1">
                <a:tableStyleId>{3B4B98B0-60AC-42C2-AFA5-B58CD77FA1E5}</a:tableStyleId>
              </a:tblPr>
              <a:tblGrid>
                <a:gridCol w="2209800">
                  <a:extLst>
                    <a:ext uri="{9D8B030D-6E8A-4147-A177-3AD203B41FA5}">
                      <a16:colId xmlns="" xmlns:a16="http://schemas.microsoft.com/office/drawing/2014/main" val="1474502933"/>
                    </a:ext>
                  </a:extLst>
                </a:gridCol>
                <a:gridCol w="6019800">
                  <a:extLst>
                    <a:ext uri="{9D8B030D-6E8A-4147-A177-3AD203B41FA5}">
                      <a16:colId xmlns="" xmlns:a16="http://schemas.microsoft.com/office/drawing/2014/main" val="1176296152"/>
                    </a:ext>
                  </a:extLst>
                </a:gridCol>
              </a:tblGrid>
              <a:tr h="370840">
                <a:tc>
                  <a:txBody>
                    <a:bodyPr/>
                    <a:lstStyle/>
                    <a:p>
                      <a:r>
                        <a:rPr lang="en-AU" sz="1800" b="1" i="0" u="none" strike="noStrike" kern="1200" baseline="0" dirty="0">
                          <a:solidFill>
                            <a:schemeClr val="tx1"/>
                          </a:solidFill>
                          <a:latin typeface="+mn-lt"/>
                          <a:ea typeface="+mn-ea"/>
                          <a:cs typeface="+mn-cs"/>
                        </a:rPr>
                        <a:t>Method</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1800" b="1" i="0" u="none" strike="noStrike" kern="1200" baseline="0" dirty="0">
                          <a:solidFill>
                            <a:schemeClr val="tx1"/>
                          </a:solidFill>
                          <a:latin typeface="+mn-lt"/>
                          <a:ea typeface="+mn-ea"/>
                          <a:cs typeface="+mn-cs"/>
                        </a:rPr>
                        <a:t>Description</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935997536"/>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append(</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300" b="0" i="0" u="none" strike="noStrike" kern="1200" baseline="0" dirty="0">
                          <a:solidFill>
                            <a:schemeClr val="tx1"/>
                          </a:solidFill>
                          <a:latin typeface="+mn-lt"/>
                          <a:ea typeface="+mn-ea"/>
                          <a:cs typeface="+mn-cs"/>
                        </a:rPr>
                        <a:t>Adds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to the end of the list.</a:t>
                      </a:r>
                      <a:endParaRPr lang="en-AU" sz="13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 xmlns:a16="http://schemas.microsoft.com/office/drawing/2014/main" val="90477130"/>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Returns the index of the first element whose value is equal to item.</a:t>
                      </a:r>
                    </a:p>
                    <a:p>
                      <a:r>
                        <a:rPr lang="en-US" sz="1300" b="0" i="0" u="none" strike="noStrike" kern="1200" baseline="0" dirty="0">
                          <a:solidFill>
                            <a:schemeClr val="tx1"/>
                          </a:solidFill>
                          <a:latin typeface="+mn-lt"/>
                          <a:ea typeface="+mn-ea"/>
                          <a:cs typeface="+mn-cs"/>
                        </a:rPr>
                        <a:t>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mn-lt"/>
                          <a:ea typeface="+mn-ea"/>
                          <a:cs typeface="+mn-cs"/>
                        </a:rPr>
                        <a:t> exception is raised if item is not found in the list.</a:t>
                      </a:r>
                      <a:endParaRPr lang="en-AU" sz="1300" dirty="0"/>
                    </a:p>
                  </a:txBody>
                  <a:tcPr>
                    <a:solidFill>
                      <a:schemeClr val="bg1"/>
                    </a:solidFill>
                  </a:tcPr>
                </a:tc>
                <a:extLst>
                  <a:ext uri="{0D108BD9-81ED-4DB2-BD59-A6C34878D82A}">
                    <a16:rowId xmlns="" xmlns:a16="http://schemas.microsoft.com/office/drawing/2014/main" val="247782658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insert(</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Inserts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into the list at the specified </a:t>
                      </a:r>
                      <a:r>
                        <a:rPr lang="en-US" sz="1300" b="0" i="1" u="none" strike="noStrike" kern="1200" baseline="0" dirty="0">
                          <a:solidFill>
                            <a:schemeClr val="tx1"/>
                          </a:solidFill>
                          <a:latin typeface="+mn-lt"/>
                          <a:ea typeface="+mn-ea"/>
                          <a:cs typeface="+mn-cs"/>
                        </a:rPr>
                        <a:t>index</a:t>
                      </a:r>
                      <a:r>
                        <a:rPr lang="en-US" sz="1300" b="0" i="0" u="none" strike="noStrike" kern="1200" baseline="0" dirty="0">
                          <a:solidFill>
                            <a:schemeClr val="tx1"/>
                          </a:solidFill>
                          <a:latin typeface="+mn-lt"/>
                          <a:ea typeface="+mn-ea"/>
                          <a:cs typeface="+mn-cs"/>
                        </a:rPr>
                        <a:t>. When an item is inserted into a list, the list is expanded in size to accommodate the new item. The item that was previously at the specified index, and all the items after it, are shifted by one position toward the end of the list. No exceptions will occur if you specify an invalid index. If you specify an index beyond the end of the list, the item will be added to the end of the list. If you use a negative index that specifies an invalid position, the item will be inserted at the beginning of the list.</a:t>
                      </a:r>
                      <a:endParaRPr lang="en-AU" sz="1300" dirty="0"/>
                    </a:p>
                  </a:txBody>
                  <a:tcPr>
                    <a:solidFill>
                      <a:schemeClr val="bg1"/>
                    </a:solidFill>
                  </a:tcPr>
                </a:tc>
                <a:extLst>
                  <a:ext uri="{0D108BD9-81ED-4DB2-BD59-A6C34878D82A}">
                    <a16:rowId xmlns="" xmlns:a16="http://schemas.microsoft.com/office/drawing/2014/main" val="166702520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sort()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Sorts the items in the list so they appear in ascending order (from the lowest value to the highest value).</a:t>
                      </a:r>
                      <a:endParaRPr lang="en-AU" sz="1300" dirty="0"/>
                    </a:p>
                  </a:txBody>
                  <a:tcPr>
                    <a:solidFill>
                      <a:schemeClr val="bg1"/>
                    </a:solidFill>
                  </a:tcPr>
                </a:tc>
                <a:extLst>
                  <a:ext uri="{0D108BD9-81ED-4DB2-BD59-A6C34878D82A}">
                    <a16:rowId xmlns="" xmlns:a16="http://schemas.microsoft.com/office/drawing/2014/main" val="2827827277"/>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remove(</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Removes the first occurrence of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from the list. 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US" sz="1300" b="0" i="0" u="none" strike="noStrike" kern="1200" baseline="0" dirty="0">
                          <a:solidFill>
                            <a:schemeClr val="tx1"/>
                          </a:solidFill>
                          <a:latin typeface="+mn-lt"/>
                          <a:ea typeface="+mn-ea"/>
                          <a:cs typeface="+mn-cs"/>
                        </a:rPr>
                        <a:t>exception is raised if item is not found in the list.</a:t>
                      </a:r>
                      <a:endParaRPr lang="en-AU" sz="1300" dirty="0">
                        <a:latin typeface="Courier New" panose="02070309020205020404" pitchFamily="49" charset="0"/>
                        <a:cs typeface="Courier New" panose="02070309020205020404" pitchFamily="49" charset="0"/>
                      </a:endParaRPr>
                    </a:p>
                  </a:txBody>
                  <a:tcPr>
                    <a:solidFill>
                      <a:schemeClr val="bg1"/>
                    </a:solidFill>
                  </a:tcPr>
                </a:tc>
                <a:extLst>
                  <a:ext uri="{0D108BD9-81ED-4DB2-BD59-A6C34878D82A}">
                    <a16:rowId xmlns="" xmlns:a16="http://schemas.microsoft.com/office/drawing/2014/main" val="4116326858"/>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reverse()</a:t>
                      </a:r>
                      <a:endParaRPr lang="en-AU" sz="13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300" b="0" i="0" u="none" strike="noStrike" kern="1200" baseline="0" dirty="0">
                          <a:solidFill>
                            <a:schemeClr val="tx1"/>
                          </a:solidFill>
                          <a:latin typeface="+mn-lt"/>
                          <a:ea typeface="+mn-ea"/>
                          <a:cs typeface="+mn-cs"/>
                        </a:rPr>
                        <a:t>Reverses the order of the items in the list.</a:t>
                      </a:r>
                      <a:endParaRPr lang="en-AU" sz="13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308903393"/>
                  </a:ext>
                </a:extLst>
              </a:tr>
            </a:tbl>
          </a:graphicData>
        </a:graphic>
      </p:graphicFrame>
      <p:sp>
        <p:nvSpPr>
          <p:cNvPr id="6" name="Rectangle 5">
            <a:extLst>
              <a:ext uri="{FF2B5EF4-FFF2-40B4-BE49-F238E27FC236}">
                <a16:creationId xmlns="" xmlns:a16="http://schemas.microsoft.com/office/drawing/2014/main" id="{B07A54F8-BEBF-49A9-A435-A8FACCA2F77E}"/>
              </a:ext>
            </a:extLst>
          </p:cNvPr>
          <p:cNvSpPr/>
          <p:nvPr/>
        </p:nvSpPr>
        <p:spPr>
          <a:xfrm>
            <a:off x="457200" y="1597223"/>
            <a:ext cx="5410200" cy="307777"/>
          </a:xfrm>
          <a:prstGeom prst="rect">
            <a:avLst/>
          </a:prstGeom>
        </p:spPr>
        <p:txBody>
          <a:bodyPr wrap="square">
            <a:spAutoFit/>
          </a:bodyPr>
          <a:lstStyle/>
          <a:p>
            <a:r>
              <a:rPr lang="en-US" sz="1400" b="1" dirty="0">
                <a:latin typeface="+mj-lt"/>
              </a:rPr>
              <a:t>Table 7-1 </a:t>
            </a:r>
            <a:r>
              <a:rPr lang="en-US" sz="1400" dirty="0">
                <a:latin typeface="+mj-lt"/>
              </a:rPr>
              <a:t>A few of the list methods</a:t>
            </a:r>
            <a:endParaRPr lang="en-AU" sz="1400" dirty="0">
              <a:latin typeface="+mj-lt"/>
            </a:endParaRPr>
          </a:p>
        </p:txBody>
      </p:sp>
    </p:spTree>
    <p:extLst>
      <p:ext uri="{BB962C8B-B14F-4D97-AF65-F5344CB8AC3E}">
        <p14:creationId xmlns:p14="http://schemas.microsoft.com/office/powerpoint/2010/main" val="79149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503B85F2-FFD6-4741-96C8-0330CD9E25BC}"/>
              </a:ext>
            </a:extLst>
          </p:cNvPr>
          <p:cNvSpPr>
            <a:spLocks noGrp="1" noChangeArrowheads="1"/>
          </p:cNvSpPr>
          <p:nvPr>
            <p:ph type="title"/>
          </p:nvPr>
        </p:nvSpPr>
        <p:spPr/>
        <p:txBody>
          <a:bodyPr/>
          <a:lstStyle/>
          <a:p>
            <a:r>
              <a:rPr lang="en-US" altLang="en-US" dirty="0"/>
              <a:t>List Methods and Useful Built-in Functions</a:t>
            </a:r>
            <a:r>
              <a:rPr lang="en-US" altLang="en-US" sz="2000" b="0" dirty="0"/>
              <a:t> </a:t>
            </a:r>
            <a:r>
              <a:rPr lang="en-US" altLang="en-US" sz="2000" b="0" dirty="0" smtClean="0"/>
              <a:t>(</a:t>
            </a:r>
            <a:r>
              <a:rPr lang="tr-TR" altLang="en-US" sz="2000" b="0" dirty="0" smtClean="0"/>
              <a:t>6</a:t>
            </a:r>
            <a:r>
              <a:rPr lang="en-US" altLang="en-US" sz="2000" b="0" dirty="0" smtClean="0"/>
              <a:t> </a:t>
            </a:r>
            <a:r>
              <a:rPr lang="en-US" altLang="en-US" sz="2000" b="0" dirty="0"/>
              <a:t>of </a:t>
            </a:r>
            <a:r>
              <a:rPr lang="tr-TR" altLang="en-US" sz="2000" b="0" dirty="0" smtClean="0"/>
              <a:t>6</a:t>
            </a:r>
            <a:r>
              <a:rPr lang="en-US" altLang="en-US" sz="2000" b="0" dirty="0" smtClean="0"/>
              <a:t>)</a:t>
            </a:r>
            <a:endParaRPr lang="en-US" altLang="en-US" sz="2000" dirty="0"/>
          </a:p>
        </p:txBody>
      </p:sp>
      <p:sp>
        <p:nvSpPr>
          <p:cNvPr id="19459" name="Content Placeholder 2">
            <a:extLst>
              <a:ext uri="{FF2B5EF4-FFF2-40B4-BE49-F238E27FC236}">
                <a16:creationId xmlns="" xmlns:a16="http://schemas.microsoft.com/office/drawing/2014/main" id="{0068FC25-F9CD-4AC7-86ED-B6F38BB854F4}"/>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del </a:t>
            </a:r>
            <a:r>
              <a:rPr lang="en-US" altLang="en-US" u="sng" dirty="0">
                <a:cs typeface="Courier New" panose="02070309020205020404" pitchFamily="49" charset="0"/>
              </a:rPr>
              <a:t>statement</a:t>
            </a:r>
            <a:r>
              <a:rPr lang="en-US" altLang="en-US" dirty="0">
                <a:cs typeface="Courier New" panose="02070309020205020404" pitchFamily="49" charset="0"/>
              </a:rPr>
              <a:t>: removes an element from a specific index in a list</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del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p>
          <a:p>
            <a:pPr eaLnBrk="1" hangingPunct="1">
              <a:buFontTx/>
              <a:buChar char="•"/>
            </a:pPr>
            <a:r>
              <a:rPr lang="en-US" altLang="en-US" u="sng" dirty="0">
                <a:latin typeface="Courier New" panose="02070309020205020404" pitchFamily="49" charset="0"/>
                <a:cs typeface="Courier New" panose="02070309020205020404" pitchFamily="49" charset="0"/>
              </a:rPr>
              <a:t>min </a:t>
            </a:r>
            <a:r>
              <a:rPr lang="en-US" altLang="en-US" u="sng" dirty="0">
                <a:cs typeface="Courier New" panose="02070309020205020404" pitchFamily="49" charset="0"/>
              </a:rPr>
              <a:t>and</a:t>
            </a:r>
            <a:r>
              <a:rPr lang="en-US" altLang="en-US" u="sng" dirty="0">
                <a:latin typeface="Courier New" panose="02070309020205020404" pitchFamily="49" charset="0"/>
                <a:cs typeface="Courier New" panose="02070309020205020404" pitchFamily="49" charset="0"/>
              </a:rPr>
              <a:t> max </a:t>
            </a:r>
            <a:r>
              <a:rPr lang="en-US" altLang="en-US" u="sng" dirty="0">
                <a:cs typeface="Courier New" panose="02070309020205020404" pitchFamily="49" charset="0"/>
              </a:rPr>
              <a:t>functions</a:t>
            </a:r>
            <a:r>
              <a:rPr lang="en-US" altLang="en-US" dirty="0">
                <a:cs typeface="Courier New" panose="02070309020205020404" pitchFamily="49" charset="0"/>
              </a:rPr>
              <a:t>: built-in functions that returns the item that has the lowest or highest value in a sequence</a:t>
            </a:r>
          </a:p>
          <a:p>
            <a:pPr lvl="1" eaLnBrk="1" hangingPunct="1"/>
            <a:r>
              <a:rPr lang="en-US" altLang="en-US" sz="2400" dirty="0">
                <a:cs typeface="Courier New" panose="02070309020205020404" pitchFamily="49" charset="0"/>
              </a:rPr>
              <a:t>The sequence is passed as an argument </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CFAC23B5-FA89-4F73-B65B-8A44D6724D43}"/>
              </a:ext>
            </a:extLst>
          </p:cNvPr>
          <p:cNvSpPr>
            <a:spLocks noGrp="1" noChangeArrowheads="1"/>
          </p:cNvSpPr>
          <p:nvPr>
            <p:ph type="title"/>
          </p:nvPr>
        </p:nvSpPr>
        <p:spPr/>
        <p:txBody>
          <a:bodyPr/>
          <a:lstStyle/>
          <a:p>
            <a:r>
              <a:rPr lang="en-US" altLang="en-US" dirty="0"/>
              <a:t>Copying Lists</a:t>
            </a:r>
            <a:r>
              <a:rPr lang="en-US" altLang="en-US" sz="2000" b="0" dirty="0"/>
              <a:t> (1 of 2)</a:t>
            </a:r>
            <a:endParaRPr lang="en-US" altLang="en-US" sz="2000" dirty="0"/>
          </a:p>
        </p:txBody>
      </p:sp>
      <p:sp>
        <p:nvSpPr>
          <p:cNvPr id="20483" name="Content Placeholder 2">
            <a:extLst>
              <a:ext uri="{FF2B5EF4-FFF2-40B4-BE49-F238E27FC236}">
                <a16:creationId xmlns="" xmlns:a16="http://schemas.microsoft.com/office/drawing/2014/main" id="{CECB80B5-D233-4391-B79E-7B27DF1CF3DB}"/>
              </a:ext>
            </a:extLst>
          </p:cNvPr>
          <p:cNvSpPr>
            <a:spLocks noGrp="1" noChangeArrowheads="1"/>
          </p:cNvSpPr>
          <p:nvPr>
            <p:ph idx="1"/>
          </p:nvPr>
        </p:nvSpPr>
        <p:spPr/>
        <p:txBody>
          <a:bodyPr/>
          <a:lstStyle/>
          <a:p>
            <a:pPr eaLnBrk="1" hangingPunct="1">
              <a:buFontTx/>
              <a:buChar char="•"/>
            </a:pPr>
            <a:r>
              <a:rPr lang="en-US" altLang="en-US" dirty="0"/>
              <a:t>To make a copy of a list you must copy each element of the list</a:t>
            </a:r>
          </a:p>
          <a:p>
            <a:pPr lvl="1" eaLnBrk="1" hangingPunct="1"/>
            <a:r>
              <a:rPr lang="en-US" altLang="en-US" dirty="0"/>
              <a:t>Two methods to do this:</a:t>
            </a:r>
          </a:p>
          <a:p>
            <a:pPr lvl="2"/>
            <a:r>
              <a:rPr lang="en-US" altLang="en-US" dirty="0"/>
              <a:t>Creating a new empty list and using a </a:t>
            </a:r>
            <a:r>
              <a:rPr lang="en-US" altLang="en-US" dirty="0">
                <a:latin typeface="Courier New" panose="02070309020205020404" pitchFamily="49" charset="0"/>
                <a:cs typeface="Courier New" panose="02070309020205020404" pitchFamily="49" charset="0"/>
              </a:rPr>
              <a:t>for</a:t>
            </a:r>
            <a:r>
              <a:rPr lang="en-US" altLang="en-US" dirty="0"/>
              <a:t> loop to add a copy of each element from the original list to the new list</a:t>
            </a:r>
          </a:p>
          <a:p>
            <a:pPr lvl="2"/>
            <a:r>
              <a:rPr lang="en-US" altLang="en-US" dirty="0"/>
              <a:t>Creating a new empty list and concatenating the old list to the new empty list</a:t>
            </a:r>
            <a:endParaRPr lang="he-IL" altLang="en-US" dirty="0"/>
          </a:p>
          <a:p>
            <a:pPr>
              <a:buFontTx/>
              <a:buChar cha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6F2BFFAE-DA38-40AF-8782-C5063B92BA58}"/>
              </a:ext>
            </a:extLst>
          </p:cNvPr>
          <p:cNvSpPr>
            <a:spLocks noGrp="1" noChangeArrowheads="1"/>
          </p:cNvSpPr>
          <p:nvPr>
            <p:ph type="title"/>
          </p:nvPr>
        </p:nvSpPr>
        <p:spPr>
          <a:xfrm>
            <a:off x="457200" y="228600"/>
            <a:ext cx="8229600" cy="685800"/>
          </a:xfrm>
        </p:spPr>
        <p:txBody>
          <a:bodyPr/>
          <a:lstStyle/>
          <a:p>
            <a:r>
              <a:rPr lang="en-US" altLang="en-US" dirty="0"/>
              <a:t>Copying Lists</a:t>
            </a:r>
            <a:r>
              <a:rPr lang="en-US" altLang="en-US" sz="2000" b="0" dirty="0"/>
              <a:t> (2 of 2)</a:t>
            </a:r>
            <a:endParaRPr lang="en-US" altLang="en-US" sz="2000" dirty="0"/>
          </a:p>
        </p:txBody>
      </p:sp>
      <p:sp>
        <p:nvSpPr>
          <p:cNvPr id="2" name="Text Placeholder 1">
            <a:extLst>
              <a:ext uri="{FF2B5EF4-FFF2-40B4-BE49-F238E27FC236}">
                <a16:creationId xmlns="" xmlns:a16="http://schemas.microsoft.com/office/drawing/2014/main" id="{2F9FCA9E-12EB-438F-AE72-02CAAFFDD1DE}"/>
              </a:ext>
            </a:extLst>
          </p:cNvPr>
          <p:cNvSpPr>
            <a:spLocks noGrp="1"/>
          </p:cNvSpPr>
          <p:nvPr>
            <p:ph type="body" sz="quarter" idx="13"/>
          </p:nvPr>
        </p:nvSpPr>
        <p:spPr>
          <a:xfrm>
            <a:off x="457200" y="5940198"/>
            <a:ext cx="8229600" cy="344818"/>
          </a:xfrm>
        </p:spPr>
        <p:txBody>
          <a:bodyPr/>
          <a:lstStyle/>
          <a:p>
            <a:r>
              <a:rPr lang="en-US" b="1" dirty="0"/>
              <a:t>Figure 7-5 </a:t>
            </a:r>
            <a:r>
              <a:rPr lang="en-US" dirty="0">
                <a:latin typeface="Courier New" panose="02070309020205020404" pitchFamily="49" charset="0"/>
                <a:cs typeface="Courier New" panose="02070309020205020404" pitchFamily="49" charset="0"/>
              </a:rPr>
              <a:t>list1</a:t>
            </a:r>
            <a:r>
              <a:rPr lang="en-US" dirty="0"/>
              <a:t> and </a:t>
            </a:r>
            <a:r>
              <a:rPr lang="en-US" dirty="0">
                <a:latin typeface="Courier New" panose="02070309020205020404" pitchFamily="49" charset="0"/>
                <a:cs typeface="Courier New" panose="02070309020205020404" pitchFamily="49" charset="0"/>
              </a:rPr>
              <a:t>list2</a:t>
            </a:r>
            <a:r>
              <a:rPr lang="en-US" dirty="0"/>
              <a:t> reference the same list</a:t>
            </a:r>
            <a:endParaRPr lang="en-AU" dirty="0"/>
          </a:p>
        </p:txBody>
      </p:sp>
      <p:pic>
        <p:nvPicPr>
          <p:cNvPr id="21507" name="Picture 3" descr="List 1 and list 2 point to the first element of the list, which is depicted as a 1 by 4 array in which the following elements are entered in each of the cells. 1, 2, 3, and 4. ">
            <a:extLst>
              <a:ext uri="{FF2B5EF4-FFF2-40B4-BE49-F238E27FC236}">
                <a16:creationId xmlns="" xmlns:a16="http://schemas.microsoft.com/office/drawing/2014/main" id="{FC11542A-B3F3-46E1-A2B9-C582074FE66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87385" y="2527299"/>
            <a:ext cx="6369230" cy="1800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179DEB72-2DC3-4B08-9474-BC0DC3444831}"/>
              </a:ext>
            </a:extLst>
          </p:cNvPr>
          <p:cNvSpPr>
            <a:spLocks noGrp="1" noChangeArrowheads="1"/>
          </p:cNvSpPr>
          <p:nvPr>
            <p:ph type="title"/>
          </p:nvPr>
        </p:nvSpPr>
        <p:spPr/>
        <p:txBody>
          <a:bodyPr/>
          <a:lstStyle/>
          <a:p>
            <a:r>
              <a:rPr lang="en-US" altLang="en-US" dirty="0"/>
              <a:t>Processing Lists</a:t>
            </a:r>
            <a:r>
              <a:rPr lang="en-US" altLang="en-US" sz="2000" b="0" dirty="0"/>
              <a:t> (1 of 2)</a:t>
            </a:r>
            <a:endParaRPr lang="en-US" altLang="en-US" sz="2000" dirty="0"/>
          </a:p>
        </p:txBody>
      </p:sp>
      <p:sp>
        <p:nvSpPr>
          <p:cNvPr id="22531" name="Content Placeholder 2">
            <a:extLst>
              <a:ext uri="{FF2B5EF4-FFF2-40B4-BE49-F238E27FC236}">
                <a16:creationId xmlns="" xmlns:a16="http://schemas.microsoft.com/office/drawing/2014/main" id="{6B8485EA-14FE-4636-9076-07BAEDABD89C}"/>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List elements can be used in calculations</a:t>
            </a:r>
          </a:p>
          <a:p>
            <a:pPr>
              <a:buFontTx/>
              <a:buChar char="•"/>
            </a:pPr>
            <a:r>
              <a:rPr lang="en-US" altLang="en-US" dirty="0">
                <a:cs typeface="Courier New" panose="02070309020205020404" pitchFamily="49" charset="0"/>
              </a:rPr>
              <a:t>To calculate total of numeric values in a list use loop with accumulator variable</a:t>
            </a:r>
          </a:p>
          <a:p>
            <a:pPr>
              <a:buFontTx/>
              <a:buChar char="•"/>
            </a:pPr>
            <a:r>
              <a:rPr lang="en-US" altLang="en-US" dirty="0">
                <a:cs typeface="Courier New" panose="02070309020205020404" pitchFamily="49" charset="0"/>
              </a:rPr>
              <a:t>To average numeric values in a list:</a:t>
            </a:r>
          </a:p>
          <a:p>
            <a:pPr lvl="1"/>
            <a:r>
              <a:rPr lang="en-US" altLang="en-US" sz="2400" dirty="0">
                <a:cs typeface="Courier New" panose="02070309020205020404" pitchFamily="49" charset="0"/>
              </a:rPr>
              <a:t>Calculate total of the values</a:t>
            </a:r>
          </a:p>
          <a:p>
            <a:pPr lvl="1"/>
            <a:r>
              <a:rPr lang="en-US" altLang="en-US" sz="2400" dirty="0">
                <a:cs typeface="Courier New" panose="02070309020205020404" pitchFamily="49" charset="0"/>
              </a:rPr>
              <a:t>Divide total of the values by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a:t>
            </a:r>
          </a:p>
          <a:p>
            <a:pPr>
              <a:buFontTx/>
              <a:buChar char="•"/>
            </a:pPr>
            <a:r>
              <a:rPr lang="en-US" altLang="en-US" dirty="0">
                <a:cs typeface="Courier New" panose="02070309020205020404" pitchFamily="49" charset="0"/>
              </a:rPr>
              <a:t>List can be passed as an argument to a function</a:t>
            </a:r>
          </a:p>
          <a:p>
            <a:pPr>
              <a:buFontTx/>
              <a:buChar char="•"/>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 xmlns:a16="http://schemas.microsoft.com/office/drawing/2014/main" id="{66FC259E-697D-43F1-A88E-7E5A64398E73}"/>
              </a:ext>
            </a:extLst>
          </p:cNvPr>
          <p:cNvSpPr>
            <a:spLocks noGrp="1" noChangeArrowheads="1"/>
          </p:cNvSpPr>
          <p:nvPr>
            <p:ph type="title"/>
          </p:nvPr>
        </p:nvSpPr>
        <p:spPr/>
        <p:txBody>
          <a:bodyPr/>
          <a:lstStyle/>
          <a:p>
            <a:r>
              <a:rPr lang="en-US" altLang="en-US" dirty="0"/>
              <a:t>Processing Lists</a:t>
            </a:r>
            <a:r>
              <a:rPr lang="en-US" altLang="en-US" sz="2000" b="0" dirty="0"/>
              <a:t> (2 of 2)</a:t>
            </a:r>
            <a:endParaRPr lang="en-US" altLang="en-US" sz="2000" dirty="0"/>
          </a:p>
        </p:txBody>
      </p:sp>
      <p:sp>
        <p:nvSpPr>
          <p:cNvPr id="23555" name="Content Placeholder 2">
            <a:extLst>
              <a:ext uri="{FF2B5EF4-FFF2-40B4-BE49-F238E27FC236}">
                <a16:creationId xmlns="" xmlns:a16="http://schemas.microsoft.com/office/drawing/2014/main" id="{5F07FEDF-3976-4ACD-97AE-F3FDABB00551}"/>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A function can return a reference to a list</a:t>
            </a:r>
          </a:p>
          <a:p>
            <a:pPr>
              <a:buFontTx/>
              <a:buChar char="•"/>
            </a:pPr>
            <a:r>
              <a:rPr lang="en-US" altLang="en-US" dirty="0">
                <a:cs typeface="Courier New" panose="02070309020205020404" pitchFamily="49" charset="0"/>
              </a:rPr>
              <a:t>To save the contents of a list to a file:</a:t>
            </a:r>
          </a:p>
          <a:p>
            <a:pPr lvl="1"/>
            <a:r>
              <a:rPr lang="en-US" altLang="en-US" sz="2400" dirty="0">
                <a:cs typeface="Courier New" panose="02070309020205020404" pitchFamily="49" charset="0"/>
              </a:rPr>
              <a:t>Use the file object’s </a:t>
            </a:r>
            <a:r>
              <a:rPr lang="en-US" altLang="en-US" sz="2400" dirty="0" err="1">
                <a:latin typeface="Courier New" panose="02070309020205020404" pitchFamily="49" charset="0"/>
                <a:cs typeface="Courier New" panose="02070309020205020404" pitchFamily="49" charset="0"/>
              </a:rPr>
              <a:t>writelines</a:t>
            </a:r>
            <a:r>
              <a:rPr lang="en-US" altLang="en-US" sz="2400" dirty="0">
                <a:cs typeface="Courier New" panose="02070309020205020404" pitchFamily="49" charset="0"/>
              </a:rPr>
              <a:t> method</a:t>
            </a:r>
          </a:p>
          <a:p>
            <a:pPr lvl="2"/>
            <a:r>
              <a:rPr lang="en-US" altLang="en-US" sz="2000" dirty="0">
                <a:cs typeface="Courier New" panose="02070309020205020404" pitchFamily="49" charset="0"/>
              </a:rPr>
              <a:t>Does not automatically write </a:t>
            </a:r>
            <a:r>
              <a:rPr lang="en-US" altLang="en-US" sz="2000" dirty="0">
                <a:latin typeface="Courier New" panose="02070309020205020404" pitchFamily="49" charset="0"/>
                <a:cs typeface="Courier New" panose="02070309020205020404" pitchFamily="49" charset="0"/>
              </a:rPr>
              <a:t>\n</a:t>
            </a:r>
            <a:r>
              <a:rPr lang="en-US" altLang="en-US" sz="2000" dirty="0">
                <a:cs typeface="Courier New" panose="02070309020205020404" pitchFamily="49" charset="0"/>
              </a:rPr>
              <a:t> at then end of each item</a:t>
            </a:r>
          </a:p>
          <a:p>
            <a:pPr lvl="1"/>
            <a:r>
              <a:rPr lang="en-US" altLang="en-US" sz="2400" dirty="0">
                <a:cs typeface="Courier New" panose="02070309020205020404" pitchFamily="49" charset="0"/>
              </a:rPr>
              <a:t>Use a </a:t>
            </a:r>
            <a:r>
              <a:rPr lang="en-US" altLang="en-US" sz="2400" dirty="0">
                <a:latin typeface="Courier New" panose="02070309020205020404" pitchFamily="49" charset="0"/>
                <a:cs typeface="Courier New" panose="02070309020205020404" pitchFamily="49" charset="0"/>
              </a:rPr>
              <a:t>for</a:t>
            </a:r>
            <a:r>
              <a:rPr lang="en-US" altLang="en-US" sz="2400" dirty="0">
                <a:cs typeface="Courier New" panose="02070309020205020404" pitchFamily="49" charset="0"/>
              </a:rPr>
              <a:t> loop to write each element and </a:t>
            </a:r>
            <a:r>
              <a:rPr lang="en-US" altLang="en-US" sz="2400"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To read data from a file use the file object’s </a:t>
            </a:r>
            <a:r>
              <a:rPr lang="en-US" altLang="en-US" dirty="0" err="1">
                <a:latin typeface="Courier New" panose="02070309020205020404" pitchFamily="49" charset="0"/>
                <a:cs typeface="Courier New" panose="02070309020205020404" pitchFamily="49" charset="0"/>
              </a:rPr>
              <a:t>readlines</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method</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fabrikadaki 1-10 arasında numaralandırılmış makinaların 30 günlük üretim verilerini </a:t>
            </a:r>
            <a:r>
              <a:rPr lang="tr-TR" u="sng" dirty="0"/>
              <a:t>makina numarasına göre sıralı olarak</a:t>
            </a:r>
            <a:r>
              <a:rPr lang="tr-TR" dirty="0"/>
              <a:t> kullanıcıdan alan, her makinanın aylık üretim miktarını ve fabrikanın aylık üretim miktarını bulan algoritma:</a:t>
            </a:r>
            <a:endParaRPr lang="tr-TR" dirty="0"/>
          </a:p>
        </p:txBody>
      </p:sp>
    </p:spTree>
    <p:extLst>
      <p:ext uri="{BB962C8B-B14F-4D97-AF65-F5344CB8AC3E}">
        <p14:creationId xmlns:p14="http://schemas.microsoft.com/office/powerpoint/2010/main" val="3686900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fabrikadaki 1-10 arasında numaralandırılmış makinaların 30 günlük üretim verilerini </a:t>
            </a:r>
            <a:r>
              <a:rPr lang="tr-TR" u="sng" dirty="0"/>
              <a:t>gün numarasına göre sıralı olarak</a:t>
            </a:r>
            <a:r>
              <a:rPr lang="tr-TR" dirty="0"/>
              <a:t> kullanıcıdan alan, her makinanın aylık üretim miktarını ve fabrikanın aylık üretim miktarını bulan algoritma:</a:t>
            </a:r>
            <a:endParaRPr lang="tr-TR" dirty="0"/>
          </a:p>
        </p:txBody>
      </p:sp>
    </p:spTree>
    <p:extLst>
      <p:ext uri="{BB962C8B-B14F-4D97-AF65-F5344CB8AC3E}">
        <p14:creationId xmlns:p14="http://schemas.microsoft.com/office/powerpoint/2010/main" val="261047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tavla zarının 1000 kez atılması sonucunda gelen sayıları kullanıcıdan alan, zarın yüzlerindeki sayıların kaçar kez geldiklerini, en çok gelen sayıyı ve kaç kez geldiğini bulan algoritma:</a:t>
            </a:r>
            <a:endParaRPr lang="tr-TR" dirty="0"/>
          </a:p>
        </p:txBody>
      </p:sp>
    </p:spTree>
    <p:extLst>
      <p:ext uri="{BB962C8B-B14F-4D97-AF65-F5344CB8AC3E}">
        <p14:creationId xmlns:p14="http://schemas.microsoft.com/office/powerpoint/2010/main" val="2012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E55824-C352-4B75-BABA-A89DA795AEBC}"/>
              </a:ext>
            </a:extLst>
          </p:cNvPr>
          <p:cNvSpPr>
            <a:spLocks noGrp="1"/>
          </p:cNvSpPr>
          <p:nvPr>
            <p:ph type="title"/>
          </p:nvPr>
        </p:nvSpPr>
        <p:spPr/>
        <p:txBody>
          <a:bodyPr/>
          <a:lstStyle/>
          <a:p>
            <a:r>
              <a:rPr lang="en-US" altLang="en-US" dirty="0"/>
              <a:t>Topics</a:t>
            </a:r>
            <a:r>
              <a:rPr lang="en-US" altLang="en-US" sz="2000" b="0" dirty="0"/>
              <a:t> (2 of 2)</a:t>
            </a:r>
            <a:endParaRPr lang="en-AU" sz="2000" dirty="0"/>
          </a:p>
        </p:txBody>
      </p:sp>
      <p:sp>
        <p:nvSpPr>
          <p:cNvPr id="5" name="Content Placeholder 4">
            <a:extLst>
              <a:ext uri="{FF2B5EF4-FFF2-40B4-BE49-F238E27FC236}">
                <a16:creationId xmlns="" xmlns:a16="http://schemas.microsoft.com/office/drawing/2014/main" id="{B06FF661-EB18-4C94-A07C-E18EF3CEDB4B}"/>
              </a:ext>
            </a:extLst>
          </p:cNvPr>
          <p:cNvSpPr>
            <a:spLocks noGrp="1"/>
          </p:cNvSpPr>
          <p:nvPr>
            <p:ph idx="1"/>
          </p:nvPr>
        </p:nvSpPr>
        <p:spPr/>
        <p:txBody>
          <a:bodyPr/>
          <a:lstStyle/>
          <a:p>
            <a:pPr>
              <a:buFontTx/>
              <a:buChar char="•"/>
            </a:pPr>
            <a:r>
              <a:rPr lang="en-US" altLang="en-US" dirty="0"/>
              <a:t>Copying Lists</a:t>
            </a:r>
          </a:p>
          <a:p>
            <a:pPr>
              <a:buFontTx/>
              <a:buChar char="•"/>
            </a:pPr>
            <a:r>
              <a:rPr lang="en-US" altLang="en-US" dirty="0"/>
              <a:t>Processing </a:t>
            </a:r>
            <a:r>
              <a:rPr lang="en-US" altLang="en-US" dirty="0" smtClean="0"/>
              <a:t>Lists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askeri birlikteki her askerin ayak numarasını (37-46) ve beden numarasını (50, 52, …, 60) kullanıcıdan alan, her numaradan kaç postal ve her bedenden kaç giysi tedarik edilmesi gerektiğini bulan algoritma:</a:t>
            </a:r>
            <a:endParaRPr lang="tr-TR" dirty="0"/>
          </a:p>
        </p:txBody>
      </p:sp>
    </p:spTree>
    <p:extLst>
      <p:ext uri="{BB962C8B-B14F-4D97-AF65-F5344CB8AC3E}">
        <p14:creationId xmlns:p14="http://schemas.microsoft.com/office/powerpoint/2010/main" val="427808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sınıftaki öğrencilerin notlarını (0-100) kullanıcıdan alan ve 0-9, 10-19, …, 80-89, 90-100 not aralıklarındaki öğrenci sayılarını bulan algoritma:</a:t>
            </a:r>
            <a:endParaRPr lang="tr-TR" dirty="0"/>
          </a:p>
        </p:txBody>
      </p:sp>
    </p:spTree>
    <p:extLst>
      <p:ext uri="{BB962C8B-B14F-4D97-AF65-F5344CB8AC3E}">
        <p14:creationId xmlns:p14="http://schemas.microsoft.com/office/powerpoint/2010/main" val="38818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 xmlns:a16="http://schemas.microsoft.com/office/drawing/2014/main" id="{110474C1-5F52-4C4E-8984-03E393ACB07C}"/>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60419" name="Content Placeholder 2">
            <a:extLst>
              <a:ext uri="{FF2B5EF4-FFF2-40B4-BE49-F238E27FC236}">
                <a16:creationId xmlns="" xmlns:a16="http://schemas.microsoft.com/office/drawing/2014/main" id="{1AAA2389-991E-492B-AC56-37FDA65232FA}"/>
              </a:ext>
            </a:extLst>
          </p:cNvPr>
          <p:cNvSpPr>
            <a:spLocks noGrp="1" noChangeArrowheads="1"/>
          </p:cNvSpPr>
          <p:nvPr>
            <p:ph idx="1"/>
          </p:nvPr>
        </p:nvSpPr>
        <p:spPr>
          <a:xfrm>
            <a:off x="460375" y="1295400"/>
            <a:ext cx="8229600" cy="4876800"/>
          </a:xfrm>
        </p:spPr>
        <p:txBody>
          <a:bodyPr/>
          <a:lstStyle/>
          <a:p>
            <a:pPr eaLnBrk="1" hangingPunct="1">
              <a:buFontTx/>
              <a:buChar char="•"/>
            </a:pPr>
            <a:r>
              <a:rPr lang="en-US" altLang="en-US" dirty="0"/>
              <a:t>This chapter covered:</a:t>
            </a:r>
          </a:p>
          <a:p>
            <a:pPr lvl="1" eaLnBrk="1" hangingPunct="1"/>
            <a:r>
              <a:rPr lang="en-US" altLang="en-US" sz="2200" dirty="0"/>
              <a:t>Lists, including:</a:t>
            </a:r>
          </a:p>
          <a:p>
            <a:pPr lvl="2"/>
            <a:r>
              <a:rPr lang="en-US" altLang="en-US" sz="2000" dirty="0"/>
              <a:t>Repetition and concatenation operators</a:t>
            </a:r>
          </a:p>
          <a:p>
            <a:pPr lvl="2"/>
            <a:r>
              <a:rPr lang="en-US" altLang="en-US" sz="2000" dirty="0"/>
              <a:t>Indexing </a:t>
            </a:r>
          </a:p>
          <a:p>
            <a:pPr lvl="2"/>
            <a:r>
              <a:rPr lang="en-US" altLang="en-US" sz="2000" dirty="0"/>
              <a:t>Techniques for processing lists</a:t>
            </a:r>
          </a:p>
          <a:p>
            <a:pPr lvl="2"/>
            <a:r>
              <a:rPr lang="en-US" altLang="en-US" sz="2000" dirty="0"/>
              <a:t>Slicing and copying lists</a:t>
            </a:r>
          </a:p>
          <a:p>
            <a:pPr lvl="2"/>
            <a:r>
              <a:rPr lang="en-US" altLang="en-US" sz="2000" dirty="0"/>
              <a:t>List methods and built-in functions for </a:t>
            </a:r>
            <a:r>
              <a:rPr lang="en-US" altLang="en-US" sz="2000" dirty="0" smtClean="0"/>
              <a:t>lists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15AC5C7C-D86B-4243-9DD5-562181FD44A0}"/>
              </a:ext>
            </a:extLst>
          </p:cNvPr>
          <p:cNvSpPr>
            <a:spLocks noGrp="1" noChangeArrowheads="1"/>
          </p:cNvSpPr>
          <p:nvPr>
            <p:ph type="title"/>
          </p:nvPr>
        </p:nvSpPr>
        <p:spPr/>
        <p:txBody>
          <a:bodyPr/>
          <a:lstStyle/>
          <a:p>
            <a:r>
              <a:rPr lang="en-US" altLang="en-US"/>
              <a:t>Sequences</a:t>
            </a:r>
          </a:p>
        </p:txBody>
      </p:sp>
      <p:sp>
        <p:nvSpPr>
          <p:cNvPr id="6147" name="Content Placeholder 2">
            <a:extLst>
              <a:ext uri="{FF2B5EF4-FFF2-40B4-BE49-F238E27FC236}">
                <a16:creationId xmlns="" xmlns:a16="http://schemas.microsoft.com/office/drawing/2014/main" id="{65EB02C1-307D-4DFE-95D1-7BDE62F34EC4}"/>
              </a:ext>
            </a:extLst>
          </p:cNvPr>
          <p:cNvSpPr>
            <a:spLocks noGrp="1" noChangeArrowheads="1"/>
          </p:cNvSpPr>
          <p:nvPr>
            <p:ph idx="1"/>
          </p:nvPr>
        </p:nvSpPr>
        <p:spPr/>
        <p:txBody>
          <a:bodyPr/>
          <a:lstStyle/>
          <a:p>
            <a:pPr>
              <a:buFontTx/>
              <a:buChar char="•"/>
            </a:pPr>
            <a:r>
              <a:rPr lang="en-US" altLang="en-US" u="sng" dirty="0"/>
              <a:t>Sequence</a:t>
            </a:r>
            <a:r>
              <a:rPr lang="en-US" altLang="en-US" dirty="0"/>
              <a:t>: an object that contains multiple items of data</a:t>
            </a:r>
          </a:p>
          <a:p>
            <a:pPr lvl="1"/>
            <a:r>
              <a:rPr lang="en-US" altLang="en-US" dirty="0"/>
              <a:t>The items are stored in sequence one after another</a:t>
            </a:r>
          </a:p>
          <a:p>
            <a:pPr>
              <a:buFontTx/>
              <a:buChar char="•"/>
            </a:pPr>
            <a:r>
              <a:rPr lang="en-US" altLang="en-US" dirty="0"/>
              <a:t>Python provides different types of sequences, including lists and tuples</a:t>
            </a:r>
          </a:p>
          <a:p>
            <a:pPr lvl="1"/>
            <a:r>
              <a:rPr lang="en-US" altLang="en-US" dirty="0"/>
              <a:t>The difference between these is that a list is mutable and a tuple is immutable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6A889F48-D840-416A-BAC6-1948CA8BFF22}"/>
              </a:ext>
            </a:extLst>
          </p:cNvPr>
          <p:cNvSpPr>
            <a:spLocks noGrp="1" noChangeArrowheads="1"/>
          </p:cNvSpPr>
          <p:nvPr>
            <p:ph type="title"/>
          </p:nvPr>
        </p:nvSpPr>
        <p:spPr/>
        <p:txBody>
          <a:bodyPr/>
          <a:lstStyle/>
          <a:p>
            <a:r>
              <a:rPr lang="en-US" altLang="en-US" dirty="0"/>
              <a:t>Introduction to Lists</a:t>
            </a:r>
            <a:r>
              <a:rPr lang="en-US" altLang="en-US" sz="2000" b="0" dirty="0"/>
              <a:t> (1 of 2)</a:t>
            </a:r>
            <a:endParaRPr lang="en-US" altLang="en-US" sz="2000" dirty="0"/>
          </a:p>
        </p:txBody>
      </p:sp>
      <p:sp>
        <p:nvSpPr>
          <p:cNvPr id="7171" name="Content Placeholder 2">
            <a:extLst>
              <a:ext uri="{FF2B5EF4-FFF2-40B4-BE49-F238E27FC236}">
                <a16:creationId xmlns="" xmlns:a16="http://schemas.microsoft.com/office/drawing/2014/main" id="{8D925EF6-1BB2-4397-9647-01F6E561FB98}"/>
              </a:ext>
            </a:extLst>
          </p:cNvPr>
          <p:cNvSpPr>
            <a:spLocks noGrp="1" noChangeArrowheads="1"/>
          </p:cNvSpPr>
          <p:nvPr>
            <p:ph idx="1"/>
          </p:nvPr>
        </p:nvSpPr>
        <p:spPr/>
        <p:txBody>
          <a:bodyPr/>
          <a:lstStyle/>
          <a:p>
            <a:pPr>
              <a:buFontTx/>
              <a:buChar char="•"/>
            </a:pPr>
            <a:r>
              <a:rPr lang="en-US" altLang="en-US" sz="2800" u="sng"/>
              <a:t>List</a:t>
            </a:r>
            <a:r>
              <a:rPr lang="en-US" altLang="en-US" sz="2800"/>
              <a:t>: an object that contains multiple data items</a:t>
            </a:r>
          </a:p>
          <a:p>
            <a:pPr lvl="1"/>
            <a:r>
              <a:rPr lang="en-US" altLang="en-US" sz="2400" u="sng"/>
              <a:t>Element</a:t>
            </a:r>
            <a:r>
              <a:rPr lang="en-US" altLang="en-US" sz="2400"/>
              <a:t>: An item in a list</a:t>
            </a:r>
          </a:p>
          <a:p>
            <a:pPr lvl="1"/>
            <a:r>
              <a:rPr lang="en-US" altLang="en-US" sz="2400"/>
              <a:t>Format: </a:t>
            </a:r>
            <a:r>
              <a:rPr lang="en-US" altLang="en-US" sz="2400" i="1">
                <a:latin typeface="Courier New" panose="02070309020205020404" pitchFamily="49" charset="0"/>
                <a:cs typeface="Courier New" panose="02070309020205020404" pitchFamily="49" charset="0"/>
              </a:rPr>
              <a:t>list</a:t>
            </a:r>
            <a:r>
              <a:rPr lang="en-US" altLang="en-US" sz="2400">
                <a:latin typeface="Courier New" panose="02070309020205020404" pitchFamily="49" charset="0"/>
                <a:cs typeface="Courier New" panose="02070309020205020404" pitchFamily="49" charset="0"/>
              </a:rPr>
              <a:t> = [</a:t>
            </a:r>
            <a:r>
              <a:rPr lang="en-US" altLang="en-US" sz="2400" i="1">
                <a:latin typeface="Courier New" panose="02070309020205020404" pitchFamily="49" charset="0"/>
                <a:cs typeface="Courier New" panose="02070309020205020404" pitchFamily="49" charset="0"/>
              </a:rPr>
              <a:t>item1</a:t>
            </a: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item2</a:t>
            </a:r>
            <a:r>
              <a:rPr lang="en-US" altLang="en-US" sz="2400">
                <a:latin typeface="Courier New" panose="02070309020205020404" pitchFamily="49" charset="0"/>
                <a:cs typeface="Courier New" panose="02070309020205020404" pitchFamily="49" charset="0"/>
              </a:rPr>
              <a:t>, etc.]</a:t>
            </a:r>
          </a:p>
          <a:p>
            <a:pPr lvl="1"/>
            <a:r>
              <a:rPr lang="en-US" altLang="en-US" sz="2400">
                <a:cs typeface="Courier New" panose="02070309020205020404" pitchFamily="49" charset="0"/>
              </a:rPr>
              <a:t>Can hold items of different types</a:t>
            </a:r>
          </a:p>
          <a:p>
            <a:pPr>
              <a:buFontTx/>
              <a:buChar char="•"/>
            </a:pPr>
            <a:r>
              <a:rPr lang="en-US" altLang="en-US" sz="2800">
                <a:latin typeface="Courier New" panose="02070309020205020404" pitchFamily="49" charset="0"/>
                <a:cs typeface="Courier New" panose="02070309020205020404" pitchFamily="49" charset="0"/>
              </a:rPr>
              <a:t>print</a:t>
            </a:r>
            <a:r>
              <a:rPr lang="en-US" altLang="en-US" sz="2800">
                <a:cs typeface="Courier New" panose="02070309020205020404" pitchFamily="49" charset="0"/>
              </a:rPr>
              <a:t> function can be used to display an entire list</a:t>
            </a:r>
          </a:p>
          <a:p>
            <a:pPr>
              <a:buFontTx/>
              <a:buChar char="•"/>
            </a:pPr>
            <a:r>
              <a:rPr lang="en-US" altLang="en-US" sz="2800">
                <a:latin typeface="Courier New" panose="02070309020205020404" pitchFamily="49" charset="0"/>
                <a:cs typeface="Courier New" panose="02070309020205020404" pitchFamily="49" charset="0"/>
              </a:rPr>
              <a:t>list()</a:t>
            </a:r>
            <a:r>
              <a:rPr lang="en-US" altLang="en-US" sz="2800">
                <a:cs typeface="Courier New" panose="02070309020205020404" pitchFamily="49" charset="0"/>
              </a:rPr>
              <a:t> function can convert certain types of objects to lists</a:t>
            </a:r>
          </a:p>
          <a:p>
            <a:pPr>
              <a:buFontTx/>
              <a:buChar char="•"/>
            </a:pP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60EB5BF5-1C8A-4D2D-944B-5B5327916C67}"/>
              </a:ext>
            </a:extLst>
          </p:cNvPr>
          <p:cNvSpPr>
            <a:spLocks noGrp="1" noChangeArrowheads="1"/>
          </p:cNvSpPr>
          <p:nvPr>
            <p:ph type="title"/>
          </p:nvPr>
        </p:nvSpPr>
        <p:spPr>
          <a:xfrm>
            <a:off x="457200" y="228600"/>
            <a:ext cx="8229600" cy="685800"/>
          </a:xfrm>
        </p:spPr>
        <p:txBody>
          <a:bodyPr/>
          <a:lstStyle/>
          <a:p>
            <a:r>
              <a:rPr lang="en-US" altLang="en-US" dirty="0"/>
              <a:t>Introduction to Lists</a:t>
            </a:r>
            <a:r>
              <a:rPr lang="en-US" altLang="en-US" sz="2000" b="0" dirty="0"/>
              <a:t> (2 of 2)</a:t>
            </a:r>
            <a:endParaRPr lang="en-US" altLang="en-US" sz="2000" dirty="0"/>
          </a:p>
        </p:txBody>
      </p:sp>
      <p:sp>
        <p:nvSpPr>
          <p:cNvPr id="3" name="Rectangle 2">
            <a:extLst>
              <a:ext uri="{FF2B5EF4-FFF2-40B4-BE49-F238E27FC236}">
                <a16:creationId xmlns="" xmlns:a16="http://schemas.microsoft.com/office/drawing/2014/main" id="{BE8BBDE7-6A74-4EDE-9B86-C650F1B377F5}"/>
              </a:ext>
            </a:extLst>
          </p:cNvPr>
          <p:cNvSpPr/>
          <p:nvPr/>
        </p:nvSpPr>
        <p:spPr>
          <a:xfrm>
            <a:off x="394356" y="2508690"/>
            <a:ext cx="258917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7-1 </a:t>
            </a:r>
            <a:r>
              <a:rPr lang="en-US" sz="1300" dirty="0">
                <a:latin typeface="Verdana" panose="020B0604030504040204" pitchFamily="34" charset="0"/>
                <a:ea typeface="Verdana" panose="020B0604030504040204" pitchFamily="34" charset="0"/>
              </a:rPr>
              <a:t>A list of integers</a:t>
            </a:r>
            <a:endParaRPr lang="en-AU" sz="1300" dirty="0">
              <a:latin typeface="Verdana" panose="020B0604030504040204" pitchFamily="34" charset="0"/>
              <a:ea typeface="Verdana" panose="020B0604030504040204" pitchFamily="34" charset="0"/>
            </a:endParaRPr>
          </a:p>
        </p:txBody>
      </p:sp>
      <p:pic>
        <p:nvPicPr>
          <p:cNvPr id="8195" name="Picture 3" descr="A list of even numbers is depicted as a 1 by 5 array in which the following elements are entered in each of the cells. 2, 4, 6, 8, and 10. An arrow from even underscore numbers points to the first element of the list.">
            <a:extLst>
              <a:ext uri="{FF2B5EF4-FFF2-40B4-BE49-F238E27FC236}">
                <a16:creationId xmlns="" xmlns:a16="http://schemas.microsoft.com/office/drawing/2014/main" id="{F02814D7-C843-4CFA-9E82-34F4F302997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453013" y="1527240"/>
            <a:ext cx="8229600" cy="741234"/>
          </a:xfrm>
        </p:spPr>
      </p:pic>
      <p:sp>
        <p:nvSpPr>
          <p:cNvPr id="8" name="Rectangle 7">
            <a:extLst>
              <a:ext uri="{FF2B5EF4-FFF2-40B4-BE49-F238E27FC236}">
                <a16:creationId xmlns="" xmlns:a16="http://schemas.microsoft.com/office/drawing/2014/main" id="{2A4068D1-8066-4442-A67D-84C23848CF73}"/>
              </a:ext>
            </a:extLst>
          </p:cNvPr>
          <p:cNvSpPr/>
          <p:nvPr/>
        </p:nvSpPr>
        <p:spPr>
          <a:xfrm>
            <a:off x="418640" y="4043707"/>
            <a:ext cx="247696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7-2 </a:t>
            </a:r>
            <a:r>
              <a:rPr lang="en-US" sz="1300" dirty="0">
                <a:latin typeface="Verdana" panose="020B0604030504040204" pitchFamily="34" charset="0"/>
                <a:ea typeface="Verdana" panose="020B0604030504040204" pitchFamily="34" charset="0"/>
              </a:rPr>
              <a:t>A list of strings</a:t>
            </a:r>
            <a:endParaRPr lang="en-AU" sz="1300" dirty="0">
              <a:latin typeface="Verdana" panose="020B0604030504040204" pitchFamily="34" charset="0"/>
              <a:ea typeface="Verdana" panose="020B0604030504040204" pitchFamily="34" charset="0"/>
            </a:endParaRPr>
          </a:p>
        </p:txBody>
      </p:sp>
      <p:pic>
        <p:nvPicPr>
          <p:cNvPr id="8196" name="Picture 4" descr="A list of names is depicted as a 1 by 5 array in which the following elements are entered in each of the cells. Molly, Steven, Will, Alicia, and Adriana. An arrow from names points to the first element of the list.">
            <a:extLst>
              <a:ext uri="{FF2B5EF4-FFF2-40B4-BE49-F238E27FC236}">
                <a16:creationId xmlns="" xmlns:a16="http://schemas.microsoft.com/office/drawing/2014/main" id="{983766A6-46CF-4B76-A661-044751687A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457200" y="3133278"/>
            <a:ext cx="8229600" cy="5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 xmlns:a16="http://schemas.microsoft.com/office/drawing/2014/main" id="{F7EBD708-37C9-4957-A981-9C922AAD7BE0}"/>
              </a:ext>
            </a:extLst>
          </p:cNvPr>
          <p:cNvSpPr>
            <a:spLocks noGrp="1"/>
          </p:cNvSpPr>
          <p:nvPr>
            <p:ph type="body" sz="quarter" idx="13"/>
          </p:nvPr>
        </p:nvSpPr>
        <p:spPr>
          <a:xfrm>
            <a:off x="457200" y="5932542"/>
            <a:ext cx="8229600" cy="352473"/>
          </a:xfrm>
        </p:spPr>
        <p:txBody>
          <a:bodyPr/>
          <a:lstStyle/>
          <a:p>
            <a:r>
              <a:rPr lang="en-US" b="1" dirty="0"/>
              <a:t>Figure 7-3 </a:t>
            </a:r>
            <a:r>
              <a:rPr lang="en-US" dirty="0"/>
              <a:t>A list holding different types</a:t>
            </a:r>
            <a:endParaRPr lang="en-AU" dirty="0"/>
          </a:p>
        </p:txBody>
      </p:sp>
      <p:pic>
        <p:nvPicPr>
          <p:cNvPr id="8197" name="Picture 5" descr="A list is depicted as a 1 by 5 array in which the following elements are entered in each of the cells. Alicia, 27, and 1550.87. An arrow from info points to the first element of the list.">
            <a:extLst>
              <a:ext uri="{FF2B5EF4-FFF2-40B4-BE49-F238E27FC236}">
                <a16:creationId xmlns="" xmlns:a16="http://schemas.microsoft.com/office/drawing/2014/main" id="{BB603E89-E049-4131-B9FC-34A771BD61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453013" y="4755324"/>
            <a:ext cx="8229600" cy="80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C7DB3D93-1062-42BC-AE21-C2A5F842F5A5}"/>
              </a:ext>
            </a:extLst>
          </p:cNvPr>
          <p:cNvSpPr>
            <a:spLocks noGrp="1" noChangeArrowheads="1"/>
          </p:cNvSpPr>
          <p:nvPr>
            <p:ph type="title"/>
          </p:nvPr>
        </p:nvSpPr>
        <p:spPr/>
        <p:txBody>
          <a:bodyPr/>
          <a:lstStyle/>
          <a:p>
            <a:r>
              <a:rPr lang="en-US" altLang="en-US" dirty="0"/>
              <a:t>The Repetition Operator and Iterating over a List</a:t>
            </a:r>
          </a:p>
        </p:txBody>
      </p:sp>
      <p:sp>
        <p:nvSpPr>
          <p:cNvPr id="9219" name="Content Placeholder 2">
            <a:extLst>
              <a:ext uri="{FF2B5EF4-FFF2-40B4-BE49-F238E27FC236}">
                <a16:creationId xmlns="" xmlns:a16="http://schemas.microsoft.com/office/drawing/2014/main" id="{BEE5991F-F4AF-4D16-9549-B41602772FE7}"/>
              </a:ext>
            </a:extLst>
          </p:cNvPr>
          <p:cNvSpPr>
            <a:spLocks noGrp="1" noChangeArrowheads="1"/>
          </p:cNvSpPr>
          <p:nvPr>
            <p:ph idx="1"/>
          </p:nvPr>
        </p:nvSpPr>
        <p:spPr/>
        <p:txBody>
          <a:bodyPr/>
          <a:lstStyle/>
          <a:p>
            <a:pPr>
              <a:buFontTx/>
              <a:buChar char="•"/>
            </a:pPr>
            <a:r>
              <a:rPr lang="en-US" altLang="en-US" u="sng" dirty="0"/>
              <a:t>Repetition operator</a:t>
            </a:r>
            <a:r>
              <a:rPr lang="en-US" altLang="en-US" dirty="0"/>
              <a:t>: makes multiple copies of a list and joins them together</a:t>
            </a:r>
          </a:p>
          <a:p>
            <a:pPr lvl="1"/>
            <a:r>
              <a:rPr lang="en-US" altLang="en-US" sz="2400" dirty="0"/>
              <a:t>The </a:t>
            </a:r>
            <a:r>
              <a:rPr lang="en-US" altLang="en-US" sz="2400" b="1" dirty="0">
                <a:latin typeface="Courier New" panose="02070309020205020404" pitchFamily="49" charset="0"/>
                <a:cs typeface="Courier New" panose="02070309020205020404" pitchFamily="49" charset="0"/>
              </a:rPr>
              <a:t>*</a:t>
            </a:r>
            <a:r>
              <a:rPr lang="en-US" altLang="en-US" sz="2400" dirty="0"/>
              <a:t> symbol is a repetition operator when applied to a sequence and an integer</a:t>
            </a:r>
          </a:p>
          <a:p>
            <a:pPr lvl="2"/>
            <a:r>
              <a:rPr lang="en-US" altLang="en-US" sz="2000" dirty="0"/>
              <a:t>Sequence is left operand, number is right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You can iterate over a list using a </a:t>
            </a:r>
            <a:r>
              <a:rPr lang="en-US" altLang="en-US" dirty="0">
                <a:latin typeface="Courier New" panose="02070309020205020404" pitchFamily="49" charset="0"/>
                <a:cs typeface="Courier New" panose="02070309020205020404" pitchFamily="49" charset="0"/>
              </a:rPr>
              <a:t>for </a:t>
            </a:r>
            <a:r>
              <a:rPr lang="en-US" altLang="en-US" dirty="0">
                <a:cs typeface="Courier New" panose="02070309020205020404" pitchFamily="49" charset="0"/>
              </a:rPr>
              <a:t>loop</a:t>
            </a:r>
          </a:p>
          <a:p>
            <a:pPr lvl="1"/>
            <a:r>
              <a:rPr lang="en-US" altLang="en-US" sz="2400" dirty="0">
                <a:cs typeface="Courier New" panose="02070309020205020404" pitchFamily="49" charset="0"/>
              </a:rPr>
              <a:t>Format: </a:t>
            </a:r>
            <a:r>
              <a:rPr lang="en-US" altLang="en-US" sz="2400" dirty="0">
                <a:latin typeface="Courier New" panose="02070309020205020404" pitchFamily="49" charset="0"/>
                <a:cs typeface="Courier New" panose="02070309020205020404" pitchFamily="49" charset="0"/>
              </a:rPr>
              <a:t>for </a:t>
            </a:r>
            <a:r>
              <a:rPr lang="en-US" altLang="en-US" sz="2400" i="1" dirty="0">
                <a:latin typeface="Courier New" panose="02070309020205020404" pitchFamily="49" charset="0"/>
                <a:cs typeface="Courier New" panose="02070309020205020404" pitchFamily="49" charset="0"/>
              </a:rPr>
              <a:t>x</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p>
          <a:p>
            <a:pPr>
              <a:buFontTx/>
              <a:buChar char="•"/>
            </a:pPr>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5B2422B6-32B2-46DE-B362-DDE23A6FB6E7}"/>
              </a:ext>
            </a:extLst>
          </p:cNvPr>
          <p:cNvSpPr>
            <a:spLocks noGrp="1" noChangeArrowheads="1"/>
          </p:cNvSpPr>
          <p:nvPr>
            <p:ph type="title"/>
          </p:nvPr>
        </p:nvSpPr>
        <p:spPr/>
        <p:txBody>
          <a:bodyPr/>
          <a:lstStyle/>
          <a:p>
            <a:r>
              <a:rPr lang="en-US" altLang="en-US"/>
              <a:t>Indexing</a:t>
            </a:r>
          </a:p>
        </p:txBody>
      </p:sp>
      <p:sp>
        <p:nvSpPr>
          <p:cNvPr id="10243" name="Content Placeholder 2">
            <a:extLst>
              <a:ext uri="{FF2B5EF4-FFF2-40B4-BE49-F238E27FC236}">
                <a16:creationId xmlns="" xmlns:a16="http://schemas.microsoft.com/office/drawing/2014/main" id="{C3F47927-CB5E-4418-BF0D-D8410FE735A9}"/>
              </a:ext>
            </a:extLst>
          </p:cNvPr>
          <p:cNvSpPr>
            <a:spLocks noGrp="1" noChangeArrowheads="1"/>
          </p:cNvSpPr>
          <p:nvPr>
            <p:ph idx="1"/>
          </p:nvPr>
        </p:nvSpPr>
        <p:spPr/>
        <p:txBody>
          <a:bodyPr/>
          <a:lstStyle/>
          <a:p>
            <a:pPr>
              <a:buFontTx/>
              <a:buChar char="•"/>
            </a:pPr>
            <a:r>
              <a:rPr lang="en-US" altLang="en-US" u="sng" dirty="0"/>
              <a:t>Index</a:t>
            </a:r>
            <a:r>
              <a:rPr lang="en-US" altLang="en-US" dirty="0"/>
              <a:t>: a number specifying the position of an element in a list</a:t>
            </a:r>
          </a:p>
          <a:p>
            <a:pPr lvl="1"/>
            <a:r>
              <a:rPr lang="en-US" altLang="en-US" dirty="0"/>
              <a:t>Enables access to individual element in list</a:t>
            </a:r>
          </a:p>
          <a:p>
            <a:pPr lvl="1"/>
            <a:r>
              <a:rPr lang="en-US" altLang="en-US" dirty="0"/>
              <a:t>Index of first element in the list is 0, second element is 1, and </a:t>
            </a:r>
            <a:r>
              <a:rPr lang="en-US" altLang="en-US" dirty="0" err="1"/>
              <a:t>n’th</a:t>
            </a:r>
            <a:r>
              <a:rPr lang="en-US" altLang="en-US" dirty="0"/>
              <a:t> element is n-1</a:t>
            </a:r>
          </a:p>
          <a:p>
            <a:pPr lvl="1"/>
            <a:r>
              <a:rPr lang="en-US" altLang="en-US" dirty="0"/>
              <a:t>Negative indexes identify positions relative to the end of the list</a:t>
            </a:r>
          </a:p>
          <a:p>
            <a:pPr lvl="2"/>
            <a:r>
              <a:rPr lang="en-US" altLang="en-US" dirty="0"/>
              <a:t>The index -1 identifies the last element, -2 identifies the next to last element, etc.</a:t>
            </a:r>
          </a:p>
          <a:p>
            <a:pPr>
              <a:buFontTx/>
              <a:buChar cha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 xmlns:a16="http://schemas.microsoft.com/office/drawing/2014/main" id="{2EFF4D09-1222-4630-8E65-0245BD4463E7}"/>
              </a:ext>
            </a:extLst>
          </p:cNvPr>
          <p:cNvSpPr>
            <a:spLocks noGrp="1" noChangeArrowheads="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len</a:t>
            </a:r>
            <a:r>
              <a:rPr lang="en-US" altLang="en-US" dirty="0"/>
              <a:t> function</a:t>
            </a:r>
          </a:p>
        </p:txBody>
      </p:sp>
      <p:sp>
        <p:nvSpPr>
          <p:cNvPr id="11267" name="Content Placeholder 2">
            <a:extLst>
              <a:ext uri="{FF2B5EF4-FFF2-40B4-BE49-F238E27FC236}">
                <a16:creationId xmlns="" xmlns:a16="http://schemas.microsoft.com/office/drawing/2014/main" id="{9553133F-96D4-465A-B896-FF48159D1DDB}"/>
              </a:ext>
            </a:extLst>
          </p:cNvPr>
          <p:cNvSpPr>
            <a:spLocks noGrp="1" noChangeArrowheads="1"/>
          </p:cNvSpPr>
          <p:nvPr>
            <p:ph idx="1"/>
          </p:nvPr>
        </p:nvSpPr>
        <p:spPr/>
        <p:txBody>
          <a:bodyPr/>
          <a:lstStyle/>
          <a:p>
            <a:pPr eaLnBrk="1" hangingPunct="1">
              <a:buFontTx/>
              <a:buChar char="•"/>
            </a:pPr>
            <a:r>
              <a:rPr lang="en-US" altLang="en-US" dirty="0"/>
              <a:t>An </a:t>
            </a:r>
            <a:r>
              <a:rPr lang="en-US" altLang="en-US" dirty="0" err="1">
                <a:latin typeface="Courier New" panose="02070309020205020404" pitchFamily="49" charset="0"/>
                <a:cs typeface="Courier New" panose="02070309020205020404" pitchFamily="49" charset="0"/>
              </a:rPr>
              <a:t>IndexError</a:t>
            </a:r>
            <a:r>
              <a:rPr lang="en-US" altLang="en-US" dirty="0"/>
              <a:t> exception is raised if an invalid index is used</a:t>
            </a:r>
          </a:p>
          <a:p>
            <a:pPr eaLnBrk="1" hangingPunct="1">
              <a:buFontTx/>
              <a:buChar char="•"/>
            </a:pPr>
            <a:r>
              <a:rPr lang="en-US" altLang="en-US" u="sng" dirty="0" err="1">
                <a:latin typeface="Courier New" panose="02070309020205020404" pitchFamily="49" charset="0"/>
                <a:cs typeface="Courier New" panose="02070309020205020404" pitchFamily="49" charset="0"/>
              </a:rPr>
              <a:t>len</a:t>
            </a:r>
            <a:r>
              <a:rPr lang="en-US" altLang="en-US" u="sng" dirty="0">
                <a:cs typeface="Courier New" panose="02070309020205020404" pitchFamily="49" charset="0"/>
              </a:rPr>
              <a:t> function</a:t>
            </a:r>
            <a:r>
              <a:rPr lang="en-US" altLang="en-US" dirty="0">
                <a:cs typeface="Courier New" panose="02070309020205020404" pitchFamily="49" charset="0"/>
              </a:rPr>
              <a:t>: returns the length of a sequence such as a list</a:t>
            </a:r>
          </a:p>
          <a:p>
            <a:pPr lvl="1" eaLnBrk="1" hangingPunct="1"/>
            <a:r>
              <a:rPr lang="en-US" altLang="en-US" sz="2400" dirty="0">
                <a:cs typeface="Courier New" panose="02070309020205020404" pitchFamily="49" charset="0"/>
              </a:rPr>
              <a:t>Example: </a:t>
            </a:r>
            <a:r>
              <a:rPr lang="en-US" altLang="en-US" sz="2400" i="1" dirty="0">
                <a:latin typeface="Courier New" panose="02070309020205020404" pitchFamily="49" charset="0"/>
                <a:cs typeface="Courier New" panose="02070309020205020404" pitchFamily="49" charset="0"/>
              </a:rPr>
              <a:t>size</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a:t>
            </a:r>
          </a:p>
          <a:p>
            <a:pPr lvl="1" eaLnBrk="1" hangingPunct="1"/>
            <a:r>
              <a:rPr lang="en-US" altLang="en-US" sz="2400" dirty="0">
                <a:cs typeface="Courier New" panose="02070309020205020404" pitchFamily="49" charset="0"/>
              </a:rPr>
              <a:t>Returns the number of elements in the list, so the index of last element is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(list)-1</a:t>
            </a:r>
          </a:p>
          <a:p>
            <a:pPr lvl="1" eaLnBrk="1" hangingPunct="1"/>
            <a:r>
              <a:rPr lang="en-US" altLang="en-US" sz="2400" dirty="0">
                <a:cs typeface="Courier New" panose="02070309020205020404" pitchFamily="49" charset="0"/>
              </a:rPr>
              <a:t>Can be used to prevent an </a:t>
            </a:r>
            <a:r>
              <a:rPr lang="en-US" altLang="en-US" sz="2400" dirty="0" err="1">
                <a:latin typeface="Courier New" panose="02070309020205020404" pitchFamily="49" charset="0"/>
                <a:cs typeface="Courier New" panose="02070309020205020404" pitchFamily="49" charset="0"/>
              </a:rPr>
              <a:t>IndexError</a:t>
            </a:r>
            <a:r>
              <a:rPr lang="en-US" altLang="en-US" sz="2400" dirty="0">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exception when iterating over a list with a loop</a:t>
            </a:r>
          </a:p>
          <a:p>
            <a:pPr>
              <a:buFontTx/>
              <a:buChar char="•"/>
            </a:pPr>
            <a:endParaRPr lang="en-US" altLang="en-US" sz="2800"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8573</TotalTime>
  <Words>1568</Words>
  <Application>Microsoft Office PowerPoint</Application>
  <PresentationFormat>Ekran Gösterisi (4:3)</PresentationFormat>
  <Paragraphs>149</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Courier New</vt:lpstr>
      <vt:lpstr>Times New Roman</vt:lpstr>
      <vt:lpstr>Verdana</vt:lpstr>
      <vt:lpstr>Wingdings</vt:lpstr>
      <vt:lpstr>508 Lecture</vt:lpstr>
      <vt:lpstr>Starting out with Python</vt:lpstr>
      <vt:lpstr>Topics (1 of 2)</vt:lpstr>
      <vt:lpstr>Topics (2 of 2)</vt:lpstr>
      <vt:lpstr>Sequences</vt:lpstr>
      <vt:lpstr>Introduction to Lists (1 of 2)</vt:lpstr>
      <vt:lpstr>Introduction to Lists (2 of 2)</vt:lpstr>
      <vt:lpstr>The Repetition Operator and Iterating over a List</vt:lpstr>
      <vt:lpstr>Indexing</vt:lpstr>
      <vt:lpstr>The len function</vt:lpstr>
      <vt:lpstr>Lists Are Mutable (1 of 2)</vt:lpstr>
      <vt:lpstr>Lists Are Mutable (2 of 2)</vt:lpstr>
      <vt:lpstr>Örnek</vt:lpstr>
      <vt:lpstr>Concatenating Lists</vt:lpstr>
      <vt:lpstr>List Slicing</vt:lpstr>
      <vt:lpstr>Finding Items in Lists with the in Operator (1 of 2)</vt:lpstr>
      <vt:lpstr>Finding Items in Lists with the in Operator (2 of 2)</vt:lpstr>
      <vt:lpstr>List Methods and Useful Built-in Functions (1 of 6)</vt:lpstr>
      <vt:lpstr>List Methods and Useful Built-in Functions (2 of 6)</vt:lpstr>
      <vt:lpstr>List Methods and Useful Built-in Functions (3 of 6)</vt:lpstr>
      <vt:lpstr>List Methods and Useful Built-in Functions (4 of 6)</vt:lpstr>
      <vt:lpstr>List Methods and Useful Built-in Functions (5 of 6)</vt:lpstr>
      <vt:lpstr>List Methods and Useful Built-in Functions (6 of 6)</vt:lpstr>
      <vt:lpstr>Copying Lists (1 of 2)</vt:lpstr>
      <vt:lpstr>Copying Lists (2 of 2)</vt:lpstr>
      <vt:lpstr>Processing Lists (1 of 2)</vt:lpstr>
      <vt:lpstr>Processing Lists (2 of 2)</vt:lpstr>
      <vt:lpstr>Örnek</vt:lpstr>
      <vt:lpstr>Örnek</vt:lpstr>
      <vt:lpstr>Örnek</vt:lpstr>
      <vt:lpstr>Örnek</vt:lpstr>
      <vt:lpstr>Örnek</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663</cp:revision>
  <dcterms:created xsi:type="dcterms:W3CDTF">2014-07-14T20:04:21Z</dcterms:created>
  <dcterms:modified xsi:type="dcterms:W3CDTF">2021-12-22T23:34:59Z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