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5" r:id="rId11"/>
    <p:sldId id="268" r:id="rId12"/>
    <p:sldId id="273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25"/>
            <p14:sldId id="268"/>
            <p14:sldId id="273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218" b="-17218"/>
          <a:stretch>
            <a:fillRect/>
          </a:stretch>
        </p:blipFill>
        <p:spPr>
          <a:xfrm>
            <a:off x="6869" y="1143000"/>
            <a:ext cx="9060931" cy="4983163"/>
          </a:xfrm>
        </p:spPr>
      </p:pic>
    </p:spTree>
    <p:extLst>
      <p:ext uri="{BB962C8B-B14F-4D97-AF65-F5344CB8AC3E}">
        <p14:creationId xmlns:p14="http://schemas.microsoft.com/office/powerpoint/2010/main" val="27857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Similarities with 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concatenate/+ (but only of lists)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repeat/*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indexing (the [ ] operator)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slicing ([:])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membership (the in operator)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len (the length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[1, 2, 3] + [4] </a:t>
            </a:r>
            <a:r>
              <a:rPr lang="en-US" sz="2800" dirty="0" err="1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4]</a:t>
            </a:r>
          </a:p>
          <a:p>
            <a:pPr>
              <a:buNone/>
            </a:pPr>
            <a:endParaRPr lang="en-US" sz="2800" dirty="0" smtClean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3] * 2 </a:t>
            </a:r>
            <a:r>
              <a:rPr lang="en-US" sz="2800" dirty="0" err="1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1, 2, 3]</a:t>
            </a:r>
          </a:p>
          <a:p>
            <a:pPr>
              <a:buNone/>
            </a:pPr>
            <a:endParaRPr lang="en-US" sz="2800" dirty="0" smtClean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1 in [1, 2, 3] </a:t>
            </a:r>
            <a:r>
              <a:rPr lang="en-US" sz="2800" dirty="0" err="1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endParaRPr lang="en-US" sz="2800" dirty="0" smtClean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3] &lt; [1, 2, 4] </a:t>
            </a:r>
            <a:r>
              <a:rPr lang="en-US" sz="2800" dirty="0" err="1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</a:t>
            </a:r>
            <a:r>
              <a:rPr lang="en-US" sz="2800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compare index to index, first difference determines the result</a:t>
            </a:r>
            <a:endParaRPr lang="en-US" sz="2800" dirty="0"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-108" charset="-128"/>
                <a:cs typeface="ＭＳ Ｐゴシック" pitchFamily="-108" charset="-128"/>
              </a:rPr>
              <a:t>differences between lists </a:t>
            </a:r>
            <a:r>
              <a:rPr lang="en-US" sz="4000" dirty="0" smtClean="0">
                <a:ea typeface="ＭＳ Ｐゴシック" pitchFamily="-108" charset="-128"/>
                <a:cs typeface="ＭＳ Ｐゴシック" pitchFamily="-108" charset="-128"/>
              </a:rPr>
              <a:t>and strings</a:t>
            </a:r>
            <a:endParaRPr lang="en-US" sz="4000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can contain a mixture of any python object, strings can only hold characters</a:t>
            </a:r>
          </a:p>
          <a:p>
            <a:pPr lvl="1" eaLnBrk="1" hangingPunct="1"/>
            <a:r>
              <a:rPr lang="en-US" dirty="0"/>
              <a:t>1</a:t>
            </a:r>
            <a:r>
              <a:rPr lang="en-US" dirty="0" smtClean="0"/>
              <a:t>,"bill",</a:t>
            </a:r>
            <a:r>
              <a:rPr lang="en-US" dirty="0"/>
              <a:t>1.2345, True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mutable, their values can be changed, while strings are immutable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designated with [ ], with elements separated by commas, strings use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 " or </a:t>
            </a:r>
            <a:r>
              <a:rPr lang="fr-FR" dirty="0" smtClean="0"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fr-FR" dirty="0" smtClean="0"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635" r="-1635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 little confusing, what does the [ ] mean, a list or an index?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		[1, 2, 3][1] 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</a:p>
          <a:p>
            <a:r>
              <a:rPr lang="en-US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Context solves the problem. Index always comes at the end of an expression, and is preceded by something (a variable, a sequence)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len(lst</a:t>
            </a:r>
            <a:r>
              <a:rPr lang="en-US" dirty="0" smtClean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: number of elements in list (top level).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len([1, [1, 2], 3])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3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min(</a:t>
            </a:r>
            <a:r>
              <a:rPr lang="en-US" dirty="0" err="1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:</a:t>
            </a:r>
            <a:r>
              <a:rPr lang="en-US" dirty="0" smtClean="0">
                <a:solidFill>
                  <a:schemeClr val="accent6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smallest element. Must all be the same type!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max(</a:t>
            </a:r>
            <a:r>
              <a:rPr lang="en-US" dirty="0" err="1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 smtClean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: largest element, again all must be the same type</a:t>
            </a:r>
          </a:p>
          <a:p>
            <a:r>
              <a:rPr lang="en-US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sum(</a:t>
            </a:r>
            <a:r>
              <a:rPr lang="en-US" dirty="0" err="1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dirty="0" smtClean="0">
                <a:ea typeface="ＭＳ Ｐゴシック" pitchFamily="-111" charset="-128"/>
                <a:cs typeface="Courier New"/>
                <a:sym typeface="Symbol" pitchFamily="-111" charset="2"/>
              </a:rPr>
              <a:t>: sum of the elements, numeric only </a:t>
            </a:r>
          </a:p>
          <a:p>
            <a:endParaRPr lang="en-US" dirty="0">
              <a:solidFill>
                <a:schemeClr val="accent6"/>
              </a:solidFill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cs typeface="Courier New"/>
              </a:rPr>
              <a:t>You can iterate through the elements of a list like you did with a string: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2971800"/>
            <a:ext cx="9034817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an object</a:t>
            </a:r>
            <a:r>
              <a:rPr lang="fr-FR" dirty="0" smtClean="0"/>
              <a:t>'</a:t>
            </a:r>
            <a:r>
              <a:rPr lang="en-US" dirty="0" smtClean="0"/>
              <a:t>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immutable. Once created, the object</a:t>
            </a:r>
            <a:r>
              <a:rPr lang="fr-FR" dirty="0" smtClean="0"/>
              <a:t>'</a:t>
            </a:r>
            <a:r>
              <a:rPr lang="en-US" dirty="0" smtClean="0"/>
              <a:t>s contents cannot be changed. New objects can be created to reflect a change, but the object itself cannot be changed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abc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endParaRPr lang="en-US" sz="28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[0] = 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cs typeface="Courier New"/>
              </a:rPr>
              <a:t># cannot do!</a:t>
            </a:r>
          </a:p>
          <a:p>
            <a:pPr>
              <a:buNone/>
            </a:pPr>
            <a:r>
              <a:rPr lang="en-US" sz="2800" dirty="0" smtClean="0">
                <a:solidFill>
                  <a:srgbClr val="009999"/>
                </a:solidFill>
                <a:latin typeface="Courier New"/>
                <a:cs typeface="Courier New"/>
              </a:rPr>
              <a:t># instead, make new </a:t>
            </a:r>
            <a:r>
              <a:rPr lang="en-US" sz="2800" dirty="0" err="1" smtClean="0">
                <a:solidFill>
                  <a:srgbClr val="009999"/>
                </a:solidFill>
                <a:latin typeface="Courier New"/>
                <a:cs typeface="Courier New"/>
              </a:rPr>
              <a:t>str</a:t>
            </a:r>
            <a:endParaRPr lang="en-US" sz="2800" dirty="0" smtClean="0">
              <a:solidFill>
                <a:srgbClr val="009999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new_str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my_str.replace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a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,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Unlike strings, lists are mutable. You </a:t>
            </a:r>
            <a:r>
              <a:rPr lang="en-US" b="1" i="1" dirty="0" smtClean="0"/>
              <a:t>can</a:t>
            </a:r>
            <a:r>
              <a:rPr lang="en-US" u="sng" dirty="0" smtClean="0"/>
              <a:t> </a:t>
            </a:r>
            <a:r>
              <a:rPr lang="en-US" dirty="0" smtClean="0"/>
              <a:t>change the object</a:t>
            </a:r>
            <a:r>
              <a:rPr lang="fr-FR" dirty="0" smtClean="0"/>
              <a:t>'</a:t>
            </a:r>
            <a:r>
              <a:rPr lang="en-US" dirty="0" smtClean="0"/>
              <a:t>s contents!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[0] = 127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[127, 2, 3]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Remember, a function is a small program (such as </a:t>
            </a:r>
            <a:r>
              <a:rPr lang="en-US" dirty="0" err="1" smtClean="0">
                <a:solidFill>
                  <a:srgbClr val="2D2D8A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) that takes some arguments, the stuff in the parenthesis, and returns some value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a method is a function called in a special way,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dot call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. It is called in the context of an object (or a variable associated with an object)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Again, lists have methods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my_list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= 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[</a:t>
            </a:r>
            <a:r>
              <a:rPr lang="fr-FR" dirty="0" smtClean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a</a:t>
            </a:r>
            <a:r>
              <a:rPr lang="fr-FR" dirty="0" smtClean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,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1,True]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my_list.append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fr-FR" dirty="0" smtClean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z</a:t>
            </a:r>
            <a:r>
              <a:rPr lang="fr-FR" dirty="0" smtClean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)</a:t>
            </a:r>
            <a:endParaRPr lang="en-US" dirty="0">
              <a:latin typeface="Courier New"/>
              <a:ea typeface="ＭＳ Ｐゴシック" pitchFamily="-108" charset="-128"/>
              <a:cs typeface="Courier New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914400" y="2971800"/>
            <a:ext cx="2286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5125" y="4010025"/>
            <a:ext cx="2555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object that</a:t>
            </a:r>
          </a:p>
          <a:p>
            <a:r>
              <a:rPr lang="en-US"/>
              <a:t>we are calling the</a:t>
            </a:r>
          </a:p>
          <a:p>
            <a:r>
              <a:rPr lang="en-US"/>
              <a:t>method with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33800" y="4038600"/>
            <a:ext cx="1878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name of </a:t>
            </a:r>
          </a:p>
          <a:p>
            <a:r>
              <a:rPr lang="en-US"/>
              <a:t>the method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3276600" y="2743200"/>
            <a:ext cx="5334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0" y="2286000"/>
            <a:ext cx="196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arguments to</a:t>
            </a:r>
          </a:p>
          <a:p>
            <a:r>
              <a:rPr lang="en-US" dirty="0"/>
              <a:t>the method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5105400" y="25908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Some new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methods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mutable and can change: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0]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  #</a:t>
            </a:r>
            <a:r>
              <a:rPr lang="en-US" dirty="0">
                <a:latin typeface="Courier New"/>
                <a:cs typeface="Courier New"/>
              </a:rPr>
              <a:t>index assignment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my_list.append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my_list.extend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my_list.pop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my_list.insert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my_list.remove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my_list.sort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/>
            <a:r>
              <a:rPr lang="en-US" dirty="0" err="1" smtClean="0">
                <a:latin typeface="Courier New"/>
                <a:cs typeface="Courier New"/>
              </a:rPr>
              <a:t>my_list.reverse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these methods </a:t>
            </a:r>
            <a:r>
              <a:rPr lang="en-US" b="1" i="1" dirty="0" smtClean="0"/>
              <a:t>do not return a value</a:t>
            </a:r>
          </a:p>
          <a:p>
            <a:r>
              <a:rPr lang="en-US" dirty="0" smtClean="0"/>
              <a:t>This is because lists are mutable, so the methods modify the list directly. No need to return anything.</a:t>
            </a:r>
          </a:p>
          <a:p>
            <a:r>
              <a:rPr lang="en-US" dirty="0" smtClean="0"/>
              <a:t>Can be confusing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= [4, 7, 1, 2]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None	 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what happened?</a:t>
            </a:r>
          </a:p>
          <a:p>
            <a:pPr>
              <a:buNone/>
            </a:pPr>
            <a:endParaRPr lang="en-US" sz="2800" dirty="0" smtClean="0">
              <a:solidFill>
                <a:srgbClr val="009999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What happened was the sort operation changed the order of the list in place (right side of assignment). Then the sort method returned </a:t>
            </a:r>
            <a:r>
              <a:rPr lang="en-US" sz="2800" dirty="0" smtClean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800" dirty="0" smtClean="0">
                <a:latin typeface="Arial"/>
                <a:cs typeface="Arial"/>
              </a:rPr>
              <a:t>, which was assigned to the variable. The list was lost and </a:t>
            </a:r>
            <a:r>
              <a:rPr lang="en-US" sz="2800" dirty="0" smtClean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is now the value of the variable.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Only lists have a built in sorting method. Thus you often convert your data to a list if it needs sorting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= list(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xyzabc</a:t>
            </a:r>
            <a:r>
              <a:rPr lang="fr-FR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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x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y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z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b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c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  <a:endParaRPr lang="en-US" sz="28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()   # no return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 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['a', 'b', 'c', 'x', 'y', 'z']</a:t>
            </a:r>
            <a:endParaRPr lang="en-US" sz="2800" dirty="0" smtClean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mutables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Reminder,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takes an object (the final object after all operations) from the RHS and associates it with a variable on the left hand side</a:t>
            </a:r>
          </a:p>
          <a:p>
            <a:r>
              <a:rPr lang="en-US" dirty="0" smtClean="0"/>
              <a:t>When you assign one variable to another, you </a:t>
            </a:r>
            <a:r>
              <a:rPr lang="en-US" b="1" i="1" dirty="0" smtClean="0"/>
              <a:t>share the association</a:t>
            </a:r>
            <a:r>
              <a:rPr lang="en-US" i="1" dirty="0" smtClean="0"/>
              <a:t> </a:t>
            </a:r>
            <a:r>
              <a:rPr lang="en-US" dirty="0" smtClean="0"/>
              <a:t>with the same object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25462" r="-25462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Data Structures and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Part of the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"science"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in computer science is the design and use of data structures and algorithms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As you go on in CS, you will learn more and more about these two areas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immutables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sharing, two variables associated with the same object, is not a problem since the object cannot be changed</a:t>
            </a:r>
          </a:p>
          <a:p>
            <a:r>
              <a:rPr lang="en-US" dirty="0" smtClean="0"/>
              <a:t>Any changes that occur generate a </a:t>
            </a:r>
            <a:r>
              <a:rPr lang="en-US" b="1" i="1" dirty="0" smtClean="0"/>
              <a:t>new</a:t>
            </a:r>
            <a:r>
              <a:rPr lang="en-US" b="1" u="sng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23173" r="-23173"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variables associate with the same object, then </a:t>
            </a:r>
            <a:r>
              <a:rPr lang="en-US" b="1" i="1" dirty="0" smtClean="0"/>
              <a:t>both reflect </a:t>
            </a:r>
            <a:r>
              <a:rPr lang="en-US" dirty="0" smtClean="0"/>
              <a:t>any change to that object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4275" r="-4275"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3753" r="-3753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we copy, does that solve the problem?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my_list</a:t>
            </a:r>
            <a:r>
              <a:rPr lang="en-US" dirty="0" smtClean="0"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newLst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my_list</a:t>
            </a:r>
            <a:r>
              <a:rPr lang="en-US" dirty="0" smtClean="0">
                <a:latin typeface="Courier New"/>
                <a:cs typeface="Courier New"/>
              </a:rPr>
              <a:t>[:]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4103" r="-4103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Data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particular ways of storing data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to make some operation easier or more efficient. That is, they are tuned for certain tasks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suited to solving certain problems, and they are often associated with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Kinds of data structures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Roughly two kinds of data structures: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built-in data structures, data structures that are so common as to be provided by default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user-defined data structures (classes in object oriented programming) that are designed for a particular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built in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comes with a general set of built in data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dictionaries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Python List Data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an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ordered sequence of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items.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you have seen such a sequence before in a string. A string is just a particular kind of list (what kind)?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all data structures, lists have a </a:t>
            </a:r>
            <a:r>
              <a:rPr lang="en-US" b="1" i="1" dirty="0" smtClean="0"/>
              <a:t>constructor</a:t>
            </a:r>
            <a:r>
              <a:rPr lang="en-US" dirty="0" smtClean="0"/>
              <a:t>, named the same as the data structure. It takes an </a:t>
            </a:r>
            <a:r>
              <a:rPr lang="en-US" dirty="0" err="1" smtClean="0"/>
              <a:t>iterable</a:t>
            </a:r>
            <a:r>
              <a:rPr lang="en-US" dirty="0" smtClean="0"/>
              <a:t> data structure and </a:t>
            </a:r>
            <a:r>
              <a:rPr lang="en-US" b="1" i="1" dirty="0" smtClean="0"/>
              <a:t>adds each item </a:t>
            </a:r>
            <a:r>
              <a:rPr lang="en-US" dirty="0" smtClean="0"/>
              <a:t>to the list</a:t>
            </a:r>
          </a:p>
          <a:p>
            <a:r>
              <a:rPr lang="en-US" dirty="0" smtClean="0"/>
              <a:t>It also has a shortcut, the use of square brackets [ ] to indicate explicit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1867</TotalTime>
  <Words>987</Words>
  <Application>Microsoft Office PowerPoint</Application>
  <PresentationFormat>Ekran Gösterisi (4:3)</PresentationFormat>
  <Paragraphs>126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template</vt:lpstr>
      <vt:lpstr>PowerPoint Sunusu</vt:lpstr>
      <vt:lpstr>Data Structures</vt:lpstr>
      <vt:lpstr>Data Structures and algorithms</vt:lpstr>
      <vt:lpstr>Data Structures</vt:lpstr>
      <vt:lpstr>Kinds of data structures</vt:lpstr>
      <vt:lpstr>Python built in data structures</vt:lpstr>
      <vt:lpstr>Lists</vt:lpstr>
      <vt:lpstr>The Python List Data Structure</vt:lpstr>
      <vt:lpstr>Make a List</vt:lpstr>
      <vt:lpstr>make a list</vt:lpstr>
      <vt:lpstr>Similarities with strings</vt:lpstr>
      <vt:lpstr>Operators</vt:lpstr>
      <vt:lpstr>differences between lists and strings</vt:lpstr>
      <vt:lpstr>PowerPoint Sunusu</vt:lpstr>
      <vt:lpstr>Indexing</vt:lpstr>
      <vt:lpstr>List Functions</vt:lpstr>
      <vt:lpstr>Iteration</vt:lpstr>
      <vt:lpstr>Mutable</vt:lpstr>
      <vt:lpstr>Change an object's contents</vt:lpstr>
      <vt:lpstr>Lists are mutable</vt:lpstr>
      <vt:lpstr>List methods</vt:lpstr>
      <vt:lpstr>Again, lists have methods </vt:lpstr>
      <vt:lpstr>Some new methods</vt:lpstr>
      <vt:lpstr>More about list methods</vt:lpstr>
      <vt:lpstr>Unusual results</vt:lpstr>
      <vt:lpstr>Sorting</vt:lpstr>
      <vt:lpstr>More about mutables</vt:lpstr>
      <vt:lpstr>Reminder, assignment</vt:lpstr>
      <vt:lpstr>PowerPoint Sunusu</vt:lpstr>
      <vt:lpstr>immutables</vt:lpstr>
      <vt:lpstr>PowerPoint Sunusu</vt:lpstr>
      <vt:lpstr>Mutability </vt:lpstr>
      <vt:lpstr>PowerPoint Sunusu</vt:lpstr>
      <vt:lpstr>PowerPoint Sunusu</vt:lpstr>
      <vt:lpstr>Copying</vt:lpstr>
      <vt:lpstr>PowerPoint Sunusu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PC</cp:lastModifiedBy>
  <cp:revision>58</cp:revision>
  <dcterms:created xsi:type="dcterms:W3CDTF">2012-03-21T18:49:41Z</dcterms:created>
  <dcterms:modified xsi:type="dcterms:W3CDTF">2017-12-04T11:16:07Z</dcterms:modified>
</cp:coreProperties>
</file>