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90" r:id="rId2"/>
    <p:sldId id="286" r:id="rId3"/>
    <p:sldId id="333" r:id="rId4"/>
    <p:sldId id="334" r:id="rId5"/>
    <p:sldId id="342" r:id="rId6"/>
    <p:sldId id="336" r:id="rId7"/>
    <p:sldId id="337" r:id="rId8"/>
    <p:sldId id="338" r:id="rId9"/>
    <p:sldId id="339" r:id="rId10"/>
    <p:sldId id="340" r:id="rId11"/>
    <p:sldId id="306" r:id="rId12"/>
    <p:sldId id="307" r:id="rId13"/>
    <p:sldId id="343" r:id="rId14"/>
    <p:sldId id="344" r:id="rId15"/>
    <p:sldId id="308" r:id="rId16"/>
    <p:sldId id="309" r:id="rId17"/>
    <p:sldId id="310"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77" d="100"/>
          <a:sy n="77" d="100"/>
        </p:scale>
        <p:origin x="1594" y="67"/>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12/30/2021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12/30/2021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xmlns="" id="{6C5D1914-9979-4928-BEEB-4586CCB160A9}"/>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12/30/2021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xmlns="" id="{39F0ED46-ED41-4598-BC5D-77A94B21687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12/30/2021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12/30/2021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xmlns="" id="{97929C19-A940-4FDA-BB74-83E573C05348}"/>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12/30/2021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12/30/2021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12/30/2021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12/30/2021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53FB0CCA-42FE-4F49-B329-D58EC7D36F62}"/>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12/30/2021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12/30/2021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xmlns="" id="{06B42598-E17E-4AFA-A2E8-BF865C3E5BD4}"/>
              </a:ext>
            </a:extLst>
          </p:cNvPr>
          <p:cNvSpPr txBox="1"/>
          <p:nvPr userDrawn="1"/>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r>
              <a:rPr lang="en-IN" dirty="0"/>
              <a:t>, Global Edition</a:t>
            </a:r>
            <a:endParaRPr lang="en-US" dirty="0"/>
          </a:p>
        </p:txBody>
      </p:sp>
      <p:sp>
        <p:nvSpPr>
          <p:cNvPr id="9" name="Text Placeholder 8"/>
          <p:cNvSpPr>
            <a:spLocks noGrp="1"/>
          </p:cNvSpPr>
          <p:nvPr>
            <p:ph type="body" sz="quarter" idx="14"/>
          </p:nvPr>
        </p:nvSpPr>
        <p:spPr/>
        <p:txBody>
          <a:bodyPr/>
          <a:lstStyle/>
          <a:p>
            <a:r>
              <a:rPr lang="en-US" dirty="0"/>
              <a:t>Chapter 7</a:t>
            </a:r>
          </a:p>
        </p:txBody>
      </p:sp>
      <p:sp>
        <p:nvSpPr>
          <p:cNvPr id="10" name="Text Placeholder 9"/>
          <p:cNvSpPr>
            <a:spLocks noGrp="1"/>
          </p:cNvSpPr>
          <p:nvPr>
            <p:ph type="body" sz="quarter" idx="15"/>
          </p:nvPr>
        </p:nvSpPr>
        <p:spPr/>
        <p:txBody>
          <a:bodyPr/>
          <a:lstStyle/>
          <a:p>
            <a:r>
              <a:rPr lang="en-US" altLang="en-US" dirty="0"/>
              <a:t>Lists and Tuples</a:t>
            </a:r>
          </a:p>
        </p:txBody>
      </p:sp>
      <p:sp>
        <p:nvSpPr>
          <p:cNvPr id="14" name="TextBox 13"/>
          <p:cNvSpPr txBox="1"/>
          <p:nvPr/>
        </p:nvSpPr>
        <p:spPr>
          <a:xfrm>
            <a:off x="1502228" y="6429974"/>
            <a:ext cx="6172200" cy="461665"/>
          </a:xfrm>
          <a:prstGeom prst="rect">
            <a:avLst/>
          </a:prstGeom>
          <a:noFill/>
        </p:spPr>
        <p:txBody>
          <a:bodyPr wrap="square" rtlCol="0">
            <a:spAutoFit/>
          </a:bodyPr>
          <a:lstStyle/>
          <a:p>
            <a:pPr algn="ctr">
              <a:defRPr/>
            </a:pPr>
            <a:r>
              <a:rPr lang="en-US" sz="1200" dirty="0">
                <a:latin typeface="Verdana" panose="020B0604030504040204" pitchFamily="34" charset="0"/>
                <a:ea typeface="Verdana" panose="020B0604030504040204" pitchFamily="34" charset="0"/>
              </a:rPr>
              <a:t>Copyright © 2022 Pearson Education, Ltd. All Rights Reserved.</a:t>
            </a:r>
          </a:p>
          <a:p>
            <a:pPr algn="ctr">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Starting out with Python, Fifth edition, Global edition by Tony Gaddis">
            <a:extLst>
              <a:ext uri="{FF2B5EF4-FFF2-40B4-BE49-F238E27FC236}">
                <a16:creationId xmlns:a16="http://schemas.microsoft.com/office/drawing/2014/main" xmlns="" id="{26023FA4-E059-4CE4-AFB4-E40FBF8E9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1"/>
            <a:ext cx="3813119" cy="4876800"/>
          </a:xfrm>
          <a:prstGeom prst="rect">
            <a:avLst/>
          </a:prstGeom>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2F3EE7C9-E90E-4BA9-B4A1-37224761CDBC}"/>
              </a:ext>
            </a:extLst>
          </p:cNvPr>
          <p:cNvSpPr>
            <a:spLocks noGrp="1" noChangeArrowheads="1"/>
          </p:cNvSpPr>
          <p:nvPr>
            <p:ph type="title"/>
          </p:nvPr>
        </p:nvSpPr>
        <p:spPr/>
        <p:txBody>
          <a:bodyPr/>
          <a:lstStyle/>
          <a:p>
            <a:r>
              <a:rPr lang="en-US" altLang="en-US" dirty="0"/>
              <a:t>Two-Dimensional Lists</a:t>
            </a:r>
            <a:r>
              <a:rPr lang="en-US" altLang="en-US" sz="2000" b="0" dirty="0"/>
              <a:t> (1 of 3)</a:t>
            </a:r>
            <a:endParaRPr lang="en-US" altLang="en-US" sz="2000" dirty="0"/>
          </a:p>
        </p:txBody>
      </p:sp>
      <p:sp>
        <p:nvSpPr>
          <p:cNvPr id="31747" name="Content Placeholder 2">
            <a:extLst>
              <a:ext uri="{FF2B5EF4-FFF2-40B4-BE49-F238E27FC236}">
                <a16:creationId xmlns:a16="http://schemas.microsoft.com/office/drawing/2014/main" xmlns="" id="{433339AA-91C9-4951-8AEE-DB44285281A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Two-dimensional list: a list that contains other lists as its elements</a:t>
            </a:r>
          </a:p>
          <a:p>
            <a:pPr lvl="1" eaLnBrk="1" hangingPunct="1"/>
            <a:r>
              <a:rPr lang="en-US" altLang="en-US" sz="2400" dirty="0">
                <a:cs typeface="Courier New" panose="02070309020205020404" pitchFamily="49" charset="0"/>
              </a:rPr>
              <a:t>Also known as nested list</a:t>
            </a:r>
          </a:p>
          <a:p>
            <a:pPr lvl="1" eaLnBrk="1" hangingPunct="1"/>
            <a:r>
              <a:rPr lang="en-US" altLang="en-US" sz="2400" dirty="0">
                <a:cs typeface="Courier New" panose="02070309020205020404" pitchFamily="49" charset="0"/>
              </a:rPr>
              <a:t>Common to think of two-dimensional lists as having rows and columns</a:t>
            </a:r>
          </a:p>
          <a:p>
            <a:pPr lvl="1" eaLnBrk="1" hangingPunct="1"/>
            <a:r>
              <a:rPr lang="en-US" altLang="en-US" sz="2400" dirty="0">
                <a:cs typeface="Courier New" panose="02070309020205020404" pitchFamily="49" charset="0"/>
              </a:rPr>
              <a:t>Useful for working with multiple sets of data</a:t>
            </a:r>
          </a:p>
          <a:p>
            <a:pPr eaLnBrk="1" hangingPunct="1">
              <a:buFontTx/>
              <a:buChar char="•"/>
            </a:pPr>
            <a:r>
              <a:rPr lang="en-US" altLang="en-US" dirty="0">
                <a:cs typeface="Courier New" panose="02070309020205020404" pitchFamily="49" charset="0"/>
              </a:rPr>
              <a:t>To process data in a two-dimensional list need to use two indexes</a:t>
            </a:r>
          </a:p>
          <a:p>
            <a:pPr eaLnBrk="1" hangingPunct="1">
              <a:buFontTx/>
              <a:buChar char="•"/>
            </a:pPr>
            <a:r>
              <a:rPr lang="en-US" altLang="en-US" dirty="0">
                <a:cs typeface="Courier New" panose="02070309020205020404" pitchFamily="49" charset="0"/>
              </a:rPr>
              <a:t>Typically use nested loops to process</a:t>
            </a:r>
          </a:p>
          <a:p>
            <a:pPr>
              <a:buFontTx/>
              <a:buChar char="•"/>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3CF6F95A-196E-4970-8EC8-F4131E4A7C41}"/>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(2 of 3)</a:t>
            </a:r>
            <a:endParaRPr lang="en-US" altLang="en-US" sz="2000" dirty="0"/>
          </a:p>
        </p:txBody>
      </p:sp>
      <p:sp>
        <p:nvSpPr>
          <p:cNvPr id="2" name="Text Placeholder 1">
            <a:extLst>
              <a:ext uri="{FF2B5EF4-FFF2-40B4-BE49-F238E27FC236}">
                <a16:creationId xmlns:a16="http://schemas.microsoft.com/office/drawing/2014/main" xmlns="" id="{1C6F0E66-E6B5-4634-8318-8F3AE491D425}"/>
              </a:ext>
            </a:extLst>
          </p:cNvPr>
          <p:cNvSpPr>
            <a:spLocks noGrp="1"/>
          </p:cNvSpPr>
          <p:nvPr>
            <p:ph type="body" sz="quarter" idx="13"/>
          </p:nvPr>
        </p:nvSpPr>
        <p:spPr>
          <a:xfrm>
            <a:off x="457200" y="5791200"/>
            <a:ext cx="8229600" cy="493816"/>
          </a:xfrm>
        </p:spPr>
        <p:txBody>
          <a:bodyPr/>
          <a:lstStyle/>
          <a:p>
            <a:r>
              <a:rPr lang="en-AU" b="1" dirty="0"/>
              <a:t>Figure 7-8 </a:t>
            </a:r>
            <a:r>
              <a:rPr lang="en-AU" dirty="0"/>
              <a:t>A two-dimensional list</a:t>
            </a:r>
          </a:p>
        </p:txBody>
      </p:sp>
      <p:pic>
        <p:nvPicPr>
          <p:cNvPr id="32771" name="Picture 3" descr="A table depicts a two dimensional list. ">
            <a:extLst>
              <a:ext uri="{FF2B5EF4-FFF2-40B4-BE49-F238E27FC236}">
                <a16:creationId xmlns:a16="http://schemas.microsoft.com/office/drawing/2014/main" xmlns="" id="{30D02DCF-B691-45ED-BE12-E20B159D442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437117" y="1676400"/>
            <a:ext cx="4269767" cy="2880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DC202D9D-5B17-493C-B37B-62C59839B1DF}"/>
              </a:ext>
            </a:extLst>
          </p:cNvPr>
          <p:cNvSpPr>
            <a:spLocks noGrp="1" noChangeArrowheads="1"/>
          </p:cNvSpPr>
          <p:nvPr>
            <p:ph type="title"/>
          </p:nvPr>
        </p:nvSpPr>
        <p:spPr>
          <a:xfrm>
            <a:off x="457200" y="228600"/>
            <a:ext cx="8229600" cy="762000"/>
          </a:xfrm>
        </p:spPr>
        <p:txBody>
          <a:bodyPr/>
          <a:lstStyle/>
          <a:p>
            <a:r>
              <a:rPr lang="en-US" altLang="en-US" dirty="0"/>
              <a:t>Two-Dimensional Lists</a:t>
            </a:r>
            <a:r>
              <a:rPr lang="en-US" altLang="en-US" sz="2000" b="0" dirty="0"/>
              <a:t> (3 of 3)</a:t>
            </a:r>
            <a:endParaRPr lang="en-US" altLang="en-US" sz="2000" dirty="0"/>
          </a:p>
        </p:txBody>
      </p:sp>
      <p:sp>
        <p:nvSpPr>
          <p:cNvPr id="2" name="Text Placeholder 1">
            <a:extLst>
              <a:ext uri="{FF2B5EF4-FFF2-40B4-BE49-F238E27FC236}">
                <a16:creationId xmlns:a16="http://schemas.microsoft.com/office/drawing/2014/main" xmlns="" id="{9486C757-DB8E-4072-8DCB-3DBE6B10C746}"/>
              </a:ext>
            </a:extLst>
          </p:cNvPr>
          <p:cNvSpPr>
            <a:spLocks noGrp="1"/>
          </p:cNvSpPr>
          <p:nvPr>
            <p:ph type="body" sz="quarter" idx="13"/>
          </p:nvPr>
        </p:nvSpPr>
        <p:spPr/>
        <p:txBody>
          <a:bodyPr/>
          <a:lstStyle/>
          <a:p>
            <a:r>
              <a:rPr lang="en-US" b="1" dirty="0"/>
              <a:t>Figure 7-10 </a:t>
            </a:r>
            <a:r>
              <a:rPr lang="en-US" dirty="0"/>
              <a:t>Subscripts for each element of the scores list</a:t>
            </a:r>
            <a:endParaRPr lang="en-AU" dirty="0"/>
          </a:p>
        </p:txBody>
      </p:sp>
      <p:pic>
        <p:nvPicPr>
          <p:cNvPr id="33795" name="Picture 3" descr="A table depicts a two dimensional list.">
            <a:extLst>
              <a:ext uri="{FF2B5EF4-FFF2-40B4-BE49-F238E27FC236}">
                <a16:creationId xmlns:a16="http://schemas.microsoft.com/office/drawing/2014/main" xmlns="" id="{160B5BD9-7DFA-457C-9A3C-686EF04BF6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438372" y="2362200"/>
            <a:ext cx="6267255" cy="22336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1-10 arasında kodlanmış 10 satıcının çalıştığı bir mağazada haftanın 7 günü boyunca satıcıların her yaptığı satış için satıcı kodu ve satış tutarı verilerini alan, satıcıların günlük satış toplamlarını, mağazanın satıcı ve gün bazında satış toplamlarını ve haftalık satış toplamını bulan algoritma:</a:t>
            </a:r>
            <a:endParaRPr lang="tr-TR" dirty="0"/>
          </a:p>
        </p:txBody>
      </p:sp>
    </p:spTree>
    <p:extLst>
      <p:ext uri="{BB962C8B-B14F-4D97-AF65-F5344CB8AC3E}">
        <p14:creationId xmlns:p14="http://schemas.microsoft.com/office/powerpoint/2010/main" val="18394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b="1" u="sng" dirty="0"/>
              <a:t>Soru:</a:t>
            </a:r>
            <a:r>
              <a:rPr lang="tr-TR" dirty="0"/>
              <a:t> </a:t>
            </a:r>
            <a:r>
              <a:rPr lang="tr-TR" dirty="0"/>
              <a:t>Kare </a:t>
            </a:r>
            <a:r>
              <a:rPr lang="tr-TR" dirty="0" smtClean="0"/>
              <a:t>matrisler ile ilgili çeşitli işlemler</a:t>
            </a:r>
            <a:endParaRPr lang="tr-TR" dirty="0"/>
          </a:p>
        </p:txBody>
      </p:sp>
    </p:spTree>
    <p:extLst>
      <p:ext uri="{BB962C8B-B14F-4D97-AF65-F5344CB8AC3E}">
        <p14:creationId xmlns:p14="http://schemas.microsoft.com/office/powerpoint/2010/main" val="259909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CDB7A9C8-9AE2-4C56-9E19-83794DE8EAC8}"/>
              </a:ext>
            </a:extLst>
          </p:cNvPr>
          <p:cNvSpPr>
            <a:spLocks noGrp="1" noChangeArrowheads="1"/>
          </p:cNvSpPr>
          <p:nvPr>
            <p:ph type="title"/>
          </p:nvPr>
        </p:nvSpPr>
        <p:spPr/>
        <p:txBody>
          <a:bodyPr/>
          <a:lstStyle/>
          <a:p>
            <a:r>
              <a:rPr lang="en-US" altLang="en-US" dirty="0"/>
              <a:t>Tuples</a:t>
            </a:r>
            <a:r>
              <a:rPr lang="en-US" altLang="en-US" sz="2000" b="0" dirty="0"/>
              <a:t> (1 of 3)</a:t>
            </a:r>
            <a:endParaRPr lang="en-US" altLang="en-US" sz="2000" dirty="0"/>
          </a:p>
        </p:txBody>
      </p:sp>
      <p:sp>
        <p:nvSpPr>
          <p:cNvPr id="34819" name="Content Placeholder 2">
            <a:extLst>
              <a:ext uri="{FF2B5EF4-FFF2-40B4-BE49-F238E27FC236}">
                <a16:creationId xmlns:a16="http://schemas.microsoft.com/office/drawing/2014/main" xmlns="" id="{8AC3138A-5D8E-4542-8007-921C5CE88FB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Tuple</a:t>
            </a:r>
            <a:r>
              <a:rPr lang="en-US" altLang="en-US" dirty="0">
                <a:cs typeface="Courier New" panose="02070309020205020404" pitchFamily="49" charset="0"/>
              </a:rPr>
              <a:t>: an immutable sequence</a:t>
            </a:r>
          </a:p>
          <a:p>
            <a:pPr lvl="1" eaLnBrk="1" hangingPunct="1"/>
            <a:r>
              <a:rPr lang="en-US" altLang="en-US" sz="2400" dirty="0">
                <a:cs typeface="Courier New" panose="02070309020205020404" pitchFamily="49" charset="0"/>
              </a:rPr>
              <a:t>Very similar to a list</a:t>
            </a:r>
          </a:p>
          <a:p>
            <a:pPr lvl="1" eaLnBrk="1" hangingPunct="1"/>
            <a:r>
              <a:rPr lang="en-US" altLang="en-US" sz="2400" dirty="0">
                <a:cs typeface="Courier New" panose="02070309020205020404" pitchFamily="49" charset="0"/>
              </a:rPr>
              <a:t>Once it is created it cannot be changed</a:t>
            </a:r>
          </a:p>
          <a:p>
            <a:pPr lvl="1" eaLnBrk="1" hangingPunct="1"/>
            <a:r>
              <a:rPr lang="en-US" altLang="en-US" sz="2400" dirty="0">
                <a:cs typeface="Courier New" panose="02070309020205020404" pitchFamily="49" charset="0"/>
              </a:rPr>
              <a:t>Format: </a:t>
            </a:r>
            <a:r>
              <a:rPr lang="en-US" altLang="en-US" sz="2400" dirty="0" err="1">
                <a:latin typeface="Courier New" panose="02070309020205020404" pitchFamily="49" charset="0"/>
                <a:cs typeface="Courier New" panose="02070309020205020404" pitchFamily="49" charset="0"/>
              </a:rPr>
              <a:t>tuple_name</a:t>
            </a:r>
            <a:r>
              <a:rPr lang="en-US" altLang="en-US" sz="2400" dirty="0">
                <a:latin typeface="Courier New" panose="02070309020205020404" pitchFamily="49" charset="0"/>
                <a:cs typeface="Courier New" panose="02070309020205020404" pitchFamily="49" charset="0"/>
              </a:rPr>
              <a:t> = (item1, item2)</a:t>
            </a:r>
          </a:p>
          <a:p>
            <a:pPr lvl="1" eaLnBrk="1" hangingPunct="1"/>
            <a:r>
              <a:rPr lang="en-US" altLang="en-US" sz="2400" dirty="0">
                <a:cs typeface="Courier New" panose="02070309020205020404" pitchFamily="49" charset="0"/>
              </a:rPr>
              <a:t>Tuples support operations as lists</a:t>
            </a:r>
          </a:p>
          <a:p>
            <a:pPr lvl="2"/>
            <a:r>
              <a:rPr lang="en-US" altLang="en-US" sz="2000" dirty="0">
                <a:cs typeface="Courier New" panose="02070309020205020404" pitchFamily="49" charset="0"/>
              </a:rPr>
              <a:t>Subscript indexing for retrieving elements</a:t>
            </a:r>
          </a:p>
          <a:p>
            <a:pPr lvl="2"/>
            <a:r>
              <a:rPr lang="en-US" altLang="en-US" sz="2000" dirty="0">
                <a:cs typeface="Courier New" panose="02070309020205020404" pitchFamily="49" charset="0"/>
              </a:rPr>
              <a:t>Methods such as </a:t>
            </a:r>
            <a:r>
              <a:rPr lang="en-US" altLang="en-US" sz="2000" dirty="0">
                <a:latin typeface="Courier New" panose="02070309020205020404" pitchFamily="49" charset="0"/>
                <a:cs typeface="Courier New" panose="02070309020205020404" pitchFamily="49" charset="0"/>
              </a:rPr>
              <a:t>index</a:t>
            </a:r>
          </a:p>
          <a:p>
            <a:pPr lvl="2"/>
            <a:r>
              <a:rPr lang="en-US" altLang="en-US" sz="2000" dirty="0">
                <a:cs typeface="Courier New" panose="02070309020205020404" pitchFamily="49" charset="0"/>
              </a:rPr>
              <a:t>Built in functions such as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 min, max</a:t>
            </a:r>
          </a:p>
          <a:p>
            <a:pPr lvl="2"/>
            <a:r>
              <a:rPr lang="en-US" altLang="en-US" sz="2000" dirty="0">
                <a:cs typeface="Courier New" panose="02070309020205020404" pitchFamily="49" charset="0"/>
              </a:rPr>
              <a:t>Slicing expressions</a:t>
            </a:r>
          </a:p>
          <a:p>
            <a:pPr lvl="2"/>
            <a:r>
              <a:rPr lang="en-US" altLang="en-US" sz="2000" dirty="0">
                <a:cs typeface="Courier New" panose="02070309020205020404" pitchFamily="49" charset="0"/>
              </a:rPr>
              <a:t>The </a:t>
            </a:r>
            <a:r>
              <a:rPr lang="en-US" altLang="en-US" sz="2000" dirty="0">
                <a:latin typeface="Courier New" panose="02070309020205020404" pitchFamily="49" charset="0"/>
                <a:cs typeface="Courier New" panose="02070309020205020404" pitchFamily="49" charset="0"/>
              </a:rPr>
              <a:t>in</a:t>
            </a:r>
            <a:r>
              <a:rPr lang="en-US" altLang="en-US" sz="2000" dirty="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and </a:t>
            </a:r>
            <a:r>
              <a:rPr lang="en-US" altLang="en-US" sz="2000" dirty="0">
                <a:latin typeface="Courier New" panose="02070309020205020404" pitchFamily="49" charset="0"/>
                <a:cs typeface="Courier New" panose="02070309020205020404" pitchFamily="49" charset="0"/>
              </a:rPr>
              <a:t>*</a:t>
            </a:r>
            <a:r>
              <a:rPr lang="en-US" altLang="en-US" sz="2000" dirty="0">
                <a:cs typeface="Courier New" panose="02070309020205020404" pitchFamily="49" charset="0"/>
              </a:rPr>
              <a:t> operators</a:t>
            </a:r>
          </a:p>
          <a:p>
            <a:pPr>
              <a:buFontTx/>
              <a:buChar char="•"/>
            </a:pPr>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AD251528-4729-4B96-94DF-F97E26C7B2EC}"/>
              </a:ext>
            </a:extLst>
          </p:cNvPr>
          <p:cNvSpPr>
            <a:spLocks noGrp="1" noChangeArrowheads="1"/>
          </p:cNvSpPr>
          <p:nvPr>
            <p:ph type="title"/>
          </p:nvPr>
        </p:nvSpPr>
        <p:spPr/>
        <p:txBody>
          <a:bodyPr/>
          <a:lstStyle/>
          <a:p>
            <a:r>
              <a:rPr lang="en-US" altLang="en-US" dirty="0"/>
              <a:t>Tuples</a:t>
            </a:r>
            <a:r>
              <a:rPr lang="en-US" altLang="en-US" sz="2000" b="0" dirty="0"/>
              <a:t> (2 of 3)</a:t>
            </a:r>
            <a:endParaRPr lang="en-US" altLang="en-US" sz="2000" dirty="0"/>
          </a:p>
        </p:txBody>
      </p:sp>
      <p:sp>
        <p:nvSpPr>
          <p:cNvPr id="35843" name="Content Placeholder 2">
            <a:extLst>
              <a:ext uri="{FF2B5EF4-FFF2-40B4-BE49-F238E27FC236}">
                <a16:creationId xmlns:a16="http://schemas.microsoft.com/office/drawing/2014/main" xmlns="" id="{3253609F-291A-4283-A1D7-CB287FBE2BE2}"/>
              </a:ext>
            </a:extLst>
          </p:cNvPr>
          <p:cNvSpPr>
            <a:spLocks noGrp="1" noChangeArrowheads="1"/>
          </p:cNvSpPr>
          <p:nvPr>
            <p:ph idx="1"/>
          </p:nvPr>
        </p:nvSpPr>
        <p:spPr/>
        <p:txBody>
          <a:bodyPr/>
          <a:lstStyle/>
          <a:p>
            <a:pPr eaLnBrk="1" hangingPunct="1">
              <a:buFontTx/>
              <a:buChar char="•"/>
            </a:pPr>
            <a:r>
              <a:rPr lang="en-US" altLang="en-US" dirty="0"/>
              <a:t>Tuples do not support the methods:</a:t>
            </a:r>
          </a:p>
          <a:p>
            <a:pPr lvl="1" eaLnBrk="1" hangingPunct="1"/>
            <a:r>
              <a:rPr lang="en-US" altLang="en-US" dirty="0">
                <a:latin typeface="Courier New" panose="02070309020205020404" pitchFamily="49" charset="0"/>
                <a:cs typeface="Courier New" panose="02070309020205020404" pitchFamily="49" charset="0"/>
              </a:rPr>
              <a:t>append</a:t>
            </a:r>
          </a:p>
          <a:p>
            <a:pPr lvl="1" eaLnBrk="1" hangingPunct="1"/>
            <a:r>
              <a:rPr lang="en-US" altLang="en-US" dirty="0">
                <a:latin typeface="Courier New" panose="02070309020205020404" pitchFamily="49" charset="0"/>
                <a:cs typeface="Courier New" panose="02070309020205020404" pitchFamily="49" charset="0"/>
              </a:rPr>
              <a:t>remove</a:t>
            </a:r>
          </a:p>
          <a:p>
            <a:pPr lvl="1" eaLnBrk="1" hangingPunct="1"/>
            <a:r>
              <a:rPr lang="en-US" altLang="en-US" dirty="0">
                <a:latin typeface="Courier New" panose="02070309020205020404" pitchFamily="49" charset="0"/>
                <a:cs typeface="Courier New" panose="02070309020205020404" pitchFamily="49" charset="0"/>
              </a:rPr>
              <a:t>insert</a:t>
            </a:r>
          </a:p>
          <a:p>
            <a:pPr lvl="1" eaLnBrk="1" hangingPunct="1"/>
            <a:r>
              <a:rPr lang="en-US" altLang="en-US" dirty="0">
                <a:latin typeface="Courier New" panose="02070309020205020404" pitchFamily="49" charset="0"/>
                <a:cs typeface="Courier New" panose="02070309020205020404" pitchFamily="49" charset="0"/>
              </a:rPr>
              <a:t>reverse</a:t>
            </a:r>
          </a:p>
          <a:p>
            <a:pPr lvl="1" eaLnBrk="1" hangingPunct="1"/>
            <a:r>
              <a:rPr lang="en-US" altLang="en-US" dirty="0">
                <a:latin typeface="Courier New" panose="02070309020205020404" pitchFamily="49" charset="0"/>
                <a:cs typeface="Courier New" panose="02070309020205020404" pitchFamily="49" charset="0"/>
              </a:rPr>
              <a:t>sort</a:t>
            </a:r>
          </a:p>
          <a:p>
            <a:pPr>
              <a:buFontTx/>
              <a:buChar char="•"/>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E3C2F189-DEBC-4E7B-9339-A6B3CA9DCFB8}"/>
              </a:ext>
            </a:extLst>
          </p:cNvPr>
          <p:cNvSpPr>
            <a:spLocks noGrp="1" noChangeArrowheads="1"/>
          </p:cNvSpPr>
          <p:nvPr>
            <p:ph type="title"/>
          </p:nvPr>
        </p:nvSpPr>
        <p:spPr/>
        <p:txBody>
          <a:bodyPr/>
          <a:lstStyle/>
          <a:p>
            <a:r>
              <a:rPr lang="en-US" altLang="en-US" dirty="0"/>
              <a:t>Tuples</a:t>
            </a:r>
            <a:r>
              <a:rPr lang="en-US" altLang="en-US" sz="2000" b="0" dirty="0"/>
              <a:t> (3 of 3)</a:t>
            </a:r>
            <a:endParaRPr lang="en-US" altLang="en-US" sz="2000" dirty="0"/>
          </a:p>
        </p:txBody>
      </p:sp>
      <p:sp>
        <p:nvSpPr>
          <p:cNvPr id="36867" name="Content Placeholder 2">
            <a:extLst>
              <a:ext uri="{FF2B5EF4-FFF2-40B4-BE49-F238E27FC236}">
                <a16:creationId xmlns:a16="http://schemas.microsoft.com/office/drawing/2014/main" xmlns="" id="{D0903A52-FEA0-4F00-924A-98354A5283A1}"/>
              </a:ext>
            </a:extLst>
          </p:cNvPr>
          <p:cNvSpPr>
            <a:spLocks noGrp="1" noChangeArrowheads="1"/>
          </p:cNvSpPr>
          <p:nvPr>
            <p:ph idx="1"/>
          </p:nvPr>
        </p:nvSpPr>
        <p:spPr/>
        <p:txBody>
          <a:bodyPr/>
          <a:lstStyle/>
          <a:p>
            <a:pPr eaLnBrk="1" hangingPunct="1">
              <a:buFontTx/>
              <a:buChar char="•"/>
            </a:pPr>
            <a:r>
              <a:rPr lang="en-US" altLang="en-US" dirty="0"/>
              <a:t>Advantages for using tuples over lists:</a:t>
            </a:r>
          </a:p>
          <a:p>
            <a:pPr lvl="1" eaLnBrk="1" hangingPunct="1"/>
            <a:r>
              <a:rPr lang="en-US" altLang="en-US" dirty="0">
                <a:cs typeface="Courier New" panose="02070309020205020404" pitchFamily="49" charset="0"/>
              </a:rPr>
              <a:t>Processing tuples is faster than processing lists</a:t>
            </a:r>
          </a:p>
          <a:p>
            <a:pPr lvl="1" eaLnBrk="1" hangingPunct="1"/>
            <a:r>
              <a:rPr lang="en-US" altLang="en-US" dirty="0">
                <a:cs typeface="Courier New" panose="02070309020205020404" pitchFamily="49" charset="0"/>
              </a:rPr>
              <a:t>Tuples are safe </a:t>
            </a:r>
          </a:p>
          <a:p>
            <a:pPr lvl="1" eaLnBrk="1" hangingPunct="1"/>
            <a:r>
              <a:rPr lang="en-US" altLang="en-US" dirty="0">
                <a:cs typeface="Courier New" panose="02070309020205020404" pitchFamily="49" charset="0"/>
              </a:rPr>
              <a:t>Some operations in Python require use of tuples</a:t>
            </a:r>
          </a:p>
          <a:p>
            <a:pPr eaLnBrk="1" hangingPunct="1">
              <a:buFontTx/>
              <a:buChar char="•"/>
            </a:pPr>
            <a:r>
              <a:rPr lang="en-US" altLang="en-US" u="sng" dirty="0">
                <a:latin typeface="Courier New" panose="02070309020205020404" pitchFamily="49" charset="0"/>
                <a:cs typeface="Courier New" panose="02070309020205020404" pitchFamily="49" charset="0"/>
              </a:rPr>
              <a:t>list()</a:t>
            </a:r>
            <a:r>
              <a:rPr lang="en-US" altLang="en-US" u="sng" dirty="0">
                <a:cs typeface="Courier New" panose="02070309020205020404" pitchFamily="49" charset="0"/>
              </a:rPr>
              <a:t> function</a:t>
            </a:r>
            <a:r>
              <a:rPr lang="en-US" altLang="en-US" dirty="0">
                <a:cs typeface="Courier New" panose="02070309020205020404" pitchFamily="49" charset="0"/>
              </a:rPr>
              <a:t>: converts tuple to list</a:t>
            </a:r>
          </a:p>
          <a:p>
            <a:pPr eaLnBrk="1" hangingPunct="1">
              <a:buFontTx/>
              <a:buChar char="•"/>
            </a:pPr>
            <a:r>
              <a:rPr lang="en-US" altLang="en-US" u="sng" dirty="0">
                <a:latin typeface="Courier New" panose="02070309020205020404" pitchFamily="49" charset="0"/>
                <a:cs typeface="Courier New" panose="02070309020205020404" pitchFamily="49" charset="0"/>
              </a:rPr>
              <a:t>tuple()</a:t>
            </a:r>
            <a:r>
              <a:rPr lang="en-US" altLang="en-US" u="sng" dirty="0">
                <a:cs typeface="Courier New" panose="02070309020205020404" pitchFamily="49" charset="0"/>
              </a:rPr>
              <a:t> function</a:t>
            </a:r>
            <a:r>
              <a:rPr lang="en-US" altLang="en-US" dirty="0">
                <a:cs typeface="Courier New" panose="02070309020205020404" pitchFamily="49" charset="0"/>
              </a:rPr>
              <a:t>: converts list to tuple</a:t>
            </a:r>
          </a:p>
          <a:p>
            <a:pPr>
              <a:buFontTx/>
              <a:buChar char="•"/>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xmlns="" id="{110474C1-5F52-4C4E-8984-03E393ACB07C}"/>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60419" name="Content Placeholder 2">
            <a:extLst>
              <a:ext uri="{FF2B5EF4-FFF2-40B4-BE49-F238E27FC236}">
                <a16:creationId xmlns:a16="http://schemas.microsoft.com/office/drawing/2014/main" xmlns="" id="{1AAA2389-991E-492B-AC56-37FDA65232FA}"/>
              </a:ext>
            </a:extLst>
          </p:cNvPr>
          <p:cNvSpPr>
            <a:spLocks noGrp="1" noChangeArrowheads="1"/>
          </p:cNvSpPr>
          <p:nvPr>
            <p:ph idx="1"/>
          </p:nvPr>
        </p:nvSpPr>
        <p:spPr>
          <a:xfrm>
            <a:off x="460375" y="1295400"/>
            <a:ext cx="8229600" cy="4876800"/>
          </a:xfrm>
        </p:spPr>
        <p:txBody>
          <a:bodyPr/>
          <a:lstStyle/>
          <a:p>
            <a:pPr eaLnBrk="1" hangingPunct="1">
              <a:buFontTx/>
              <a:buChar char="•"/>
            </a:pPr>
            <a:r>
              <a:rPr lang="en-US" altLang="en-US" dirty="0"/>
              <a:t>This chapter covered:</a:t>
            </a:r>
          </a:p>
          <a:p>
            <a:pPr lvl="1" eaLnBrk="1" hangingPunct="1"/>
            <a:r>
              <a:rPr lang="en-US" altLang="en-US" sz="2200" dirty="0"/>
              <a:t>Lists, including:</a:t>
            </a:r>
          </a:p>
          <a:p>
            <a:pPr lvl="2"/>
            <a:r>
              <a:rPr lang="en-US" altLang="en-US" sz="2000" dirty="0" smtClean="0"/>
              <a:t>Two-dimensional </a:t>
            </a:r>
            <a:r>
              <a:rPr lang="en-US" altLang="en-US" sz="2000" dirty="0"/>
              <a:t>lists</a:t>
            </a:r>
          </a:p>
          <a:p>
            <a:pPr lvl="1" eaLnBrk="1" hangingPunct="1"/>
            <a:r>
              <a:rPr lang="en-US" altLang="en-US" sz="2200" dirty="0"/>
              <a:t>Tuples, including:</a:t>
            </a:r>
          </a:p>
          <a:p>
            <a:pPr lvl="2"/>
            <a:r>
              <a:rPr lang="en-US" altLang="en-US" sz="2000" dirty="0"/>
              <a:t>Immutability</a:t>
            </a:r>
          </a:p>
          <a:p>
            <a:pPr lvl="2"/>
            <a:r>
              <a:rPr lang="en-US" altLang="en-US" sz="2000" dirty="0"/>
              <a:t>Difference from and advantages over </a:t>
            </a:r>
            <a:r>
              <a:rPr lang="en-US" altLang="en-US" sz="2000" dirty="0" smtClean="0"/>
              <a:t>lists</a:t>
            </a: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1E55824-C352-4B75-BABA-A89DA795AEBC}"/>
              </a:ext>
            </a:extLst>
          </p:cNvPr>
          <p:cNvSpPr>
            <a:spLocks noGrp="1"/>
          </p:cNvSpPr>
          <p:nvPr>
            <p:ph type="title"/>
          </p:nvPr>
        </p:nvSpPr>
        <p:spPr/>
        <p:txBody>
          <a:bodyPr/>
          <a:lstStyle/>
          <a:p>
            <a:r>
              <a:rPr lang="en-US" altLang="en-US" dirty="0" smtClean="0"/>
              <a:t>Topics</a:t>
            </a:r>
            <a:endParaRPr lang="en-AU" sz="2000" dirty="0"/>
          </a:p>
        </p:txBody>
      </p:sp>
      <p:sp>
        <p:nvSpPr>
          <p:cNvPr id="5" name="Content Placeholder 4">
            <a:extLst>
              <a:ext uri="{FF2B5EF4-FFF2-40B4-BE49-F238E27FC236}">
                <a16:creationId xmlns:a16="http://schemas.microsoft.com/office/drawing/2014/main" xmlns="" id="{B06FF661-EB18-4C94-A07C-E18EF3CEDB4B}"/>
              </a:ext>
            </a:extLst>
          </p:cNvPr>
          <p:cNvSpPr>
            <a:spLocks noGrp="1"/>
          </p:cNvSpPr>
          <p:nvPr>
            <p:ph idx="1"/>
          </p:nvPr>
        </p:nvSpPr>
        <p:spPr/>
        <p:txBody>
          <a:bodyPr/>
          <a:lstStyle/>
          <a:p>
            <a:pPr>
              <a:buFontTx/>
              <a:buChar char="•"/>
            </a:pPr>
            <a:r>
              <a:rPr lang="en-US" altLang="en-US" dirty="0" smtClean="0"/>
              <a:t>List </a:t>
            </a:r>
            <a:r>
              <a:rPr lang="en-US" altLang="en-US" dirty="0"/>
              <a:t>Comprehensions</a:t>
            </a:r>
          </a:p>
          <a:p>
            <a:pPr>
              <a:buFontTx/>
              <a:buChar char="•"/>
            </a:pPr>
            <a:r>
              <a:rPr lang="en-US" altLang="en-US" dirty="0"/>
              <a:t>Two-Dimensional Lists</a:t>
            </a:r>
          </a:p>
          <a:p>
            <a:pPr>
              <a:buFontTx/>
              <a:buChar char="•"/>
            </a:pPr>
            <a:r>
              <a:rPr lang="en-US" altLang="en-US" dirty="0" smtClean="0"/>
              <a:t>Tuples</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0EE545FD-1360-42FF-B67E-6E7B57E6638D}"/>
              </a:ext>
            </a:extLst>
          </p:cNvPr>
          <p:cNvSpPr>
            <a:spLocks noGrp="1" noChangeArrowheads="1"/>
          </p:cNvSpPr>
          <p:nvPr>
            <p:ph type="title"/>
          </p:nvPr>
        </p:nvSpPr>
        <p:spPr/>
        <p:txBody>
          <a:bodyPr/>
          <a:lstStyle/>
          <a:p>
            <a:r>
              <a:rPr lang="en-US" altLang="en-US" dirty="0"/>
              <a:t>List Comprehensions</a:t>
            </a:r>
            <a:r>
              <a:rPr lang="en-US" altLang="en-US" sz="2000" b="0" dirty="0"/>
              <a:t> (1 of 7)</a:t>
            </a:r>
            <a:endParaRPr lang="en-US" altLang="en-US" sz="2000" dirty="0"/>
          </a:p>
        </p:txBody>
      </p:sp>
      <p:sp>
        <p:nvSpPr>
          <p:cNvPr id="24579" name="Content Placeholder 2">
            <a:extLst>
              <a:ext uri="{FF2B5EF4-FFF2-40B4-BE49-F238E27FC236}">
                <a16:creationId xmlns:a16="http://schemas.microsoft.com/office/drawing/2014/main" xmlns="" id="{2E485AB4-109E-4155-AD1B-9651A286A77B}"/>
              </a:ext>
            </a:extLst>
          </p:cNvPr>
          <p:cNvSpPr>
            <a:spLocks noGrp="1" noChangeArrowheads="1"/>
          </p:cNvSpPr>
          <p:nvPr>
            <p:ph idx="1"/>
          </p:nvPr>
        </p:nvSpPr>
        <p:spPr/>
        <p:txBody>
          <a:bodyPr/>
          <a:lstStyle/>
          <a:p>
            <a:pPr>
              <a:buFontTx/>
              <a:buChar char="•"/>
            </a:pPr>
            <a:r>
              <a:rPr lang="en-US" altLang="en-US" dirty="0"/>
              <a:t>List comprehension: a concise expression that creates a new list by iterating over the elements of an existing 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85767C17-5939-48A7-9DD1-B409F761BF4F}"/>
              </a:ext>
            </a:extLst>
          </p:cNvPr>
          <p:cNvSpPr>
            <a:spLocks noGrp="1" noChangeArrowheads="1"/>
          </p:cNvSpPr>
          <p:nvPr>
            <p:ph type="title"/>
          </p:nvPr>
        </p:nvSpPr>
        <p:spPr/>
        <p:txBody>
          <a:bodyPr/>
          <a:lstStyle/>
          <a:p>
            <a:r>
              <a:rPr lang="en-US" altLang="en-US" dirty="0"/>
              <a:t>List Comprehensions</a:t>
            </a:r>
            <a:r>
              <a:rPr lang="en-US" altLang="en-US" sz="2000" b="0" dirty="0"/>
              <a:t> (2 of 7)</a:t>
            </a:r>
            <a:endParaRPr lang="en-US" altLang="en-US" sz="2000" dirty="0"/>
          </a:p>
        </p:txBody>
      </p:sp>
      <p:sp>
        <p:nvSpPr>
          <p:cNvPr id="25603" name="Content Placeholder 2">
            <a:extLst>
              <a:ext uri="{FF2B5EF4-FFF2-40B4-BE49-F238E27FC236}">
                <a16:creationId xmlns:a16="http://schemas.microsoft.com/office/drawing/2014/main" xmlns="" id="{048AE812-DDA7-4F2D-A7BB-5C7CAE0CC8CC}"/>
              </a:ext>
            </a:extLst>
          </p:cNvPr>
          <p:cNvSpPr>
            <a:spLocks noGrp="1" noChangeArrowheads="1"/>
          </p:cNvSpPr>
          <p:nvPr>
            <p:ph idx="1"/>
          </p:nvPr>
        </p:nvSpPr>
        <p:spPr/>
        <p:txBody>
          <a:bodyPr/>
          <a:lstStyle/>
          <a:p>
            <a:pPr>
              <a:buFontTx/>
              <a:buChar char="•"/>
            </a:pPr>
            <a:r>
              <a:rPr lang="en-US" altLang="en-US" dirty="0"/>
              <a:t>The following code uses a </a:t>
            </a:r>
            <a:r>
              <a:rPr lang="en-US" altLang="en-US" dirty="0">
                <a:latin typeface="Consolas" panose="020B0609020204030204" pitchFamily="49" charset="0"/>
              </a:rPr>
              <a:t>for</a:t>
            </a:r>
            <a:r>
              <a:rPr lang="en-US" altLang="en-US" dirty="0"/>
              <a:t> loop to make a copy of a list:</a:t>
            </a:r>
            <a:endParaRPr lang="en-US" altLang="en-US" sz="2400" dirty="0"/>
          </a:p>
          <a:p>
            <a:pPr marL="0" indent="0">
              <a:buNone/>
            </a:pPr>
            <a:endParaRPr lang="en-US" altLang="en-US" sz="2400" dirty="0"/>
          </a:p>
          <a:p>
            <a:pPr>
              <a:buFontTx/>
              <a:buChar char="•"/>
            </a:pPr>
            <a:endParaRPr lang="en-US" altLang="en-US" dirty="0"/>
          </a:p>
          <a:p>
            <a:pPr>
              <a:buFontTx/>
              <a:buChar char="•"/>
            </a:pPr>
            <a:endParaRPr lang="en-US" altLang="en-US" dirty="0"/>
          </a:p>
          <a:p>
            <a:pPr>
              <a:buFontTx/>
              <a:buChar char="•"/>
            </a:pPr>
            <a:r>
              <a:rPr lang="en-US" altLang="en-US" dirty="0"/>
              <a:t>The following code uses a list comprehension to make a copy of a list:</a:t>
            </a:r>
          </a:p>
        </p:txBody>
      </p:sp>
      <p:sp>
        <p:nvSpPr>
          <p:cNvPr id="25604" name="TextBox 1">
            <a:extLst>
              <a:ext uri="{FF2B5EF4-FFF2-40B4-BE49-F238E27FC236}">
                <a16:creationId xmlns:a16="http://schemas.microsoft.com/office/drawing/2014/main" xmlns="" id="{01BFCB5D-C513-4EC6-9D4A-868D12F04E56}"/>
              </a:ext>
            </a:extLst>
          </p:cNvPr>
          <p:cNvSpPr txBox="1">
            <a:spLocks noChangeArrowheads="1"/>
          </p:cNvSpPr>
          <p:nvPr/>
        </p:nvSpPr>
        <p:spPr bwMode="auto">
          <a:xfrm>
            <a:off x="2556468" y="2514600"/>
            <a:ext cx="3733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p>
          <a:p>
            <a:pPr>
              <a:spcBef>
                <a:spcPct val="0"/>
              </a:spcBef>
              <a:buFontTx/>
              <a:buNone/>
            </a:pPr>
            <a:r>
              <a:rPr lang="en-US" altLang="en-US" sz="1800" b="0" dirty="0">
                <a:latin typeface="Courier New" panose="02070309020205020404" pitchFamily="49" charset="0"/>
                <a:cs typeface="Courier New" panose="02070309020205020404" pitchFamily="49" charset="0"/>
              </a:rPr>
              <a:t>for item in list1:</a:t>
            </a:r>
          </a:p>
          <a:p>
            <a:pPr>
              <a:spcBef>
                <a:spcPct val="0"/>
              </a:spcBef>
              <a:buFontTx/>
              <a:buNone/>
            </a:pPr>
            <a:r>
              <a:rPr lang="en-US" altLang="en-US" sz="1800" b="0" dirty="0">
                <a:latin typeface="Courier New" panose="02070309020205020404" pitchFamily="49" charset="0"/>
                <a:cs typeface="Courier New" panose="02070309020205020404" pitchFamily="49" charset="0"/>
              </a:rPr>
              <a:t>    list2.append(item)</a:t>
            </a:r>
          </a:p>
        </p:txBody>
      </p:sp>
      <p:sp>
        <p:nvSpPr>
          <p:cNvPr id="25605" name="TextBox 2">
            <a:extLst>
              <a:ext uri="{FF2B5EF4-FFF2-40B4-BE49-F238E27FC236}">
                <a16:creationId xmlns:a16="http://schemas.microsoft.com/office/drawing/2014/main" xmlns="" id="{A89CA689-C6F0-4D1B-82EF-A87B1F42C12A}"/>
              </a:ext>
            </a:extLst>
          </p:cNvPr>
          <p:cNvSpPr txBox="1">
            <a:spLocks noChangeArrowheads="1"/>
          </p:cNvSpPr>
          <p:nvPr/>
        </p:nvSpPr>
        <p:spPr bwMode="auto">
          <a:xfrm>
            <a:off x="2579914" y="5334000"/>
            <a:ext cx="45961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list1 = [1, 2, 3, 4]</a:t>
            </a:r>
          </a:p>
          <a:p>
            <a:pPr>
              <a:spcBef>
                <a:spcPct val="0"/>
              </a:spcBef>
              <a:buFontTx/>
              <a:buNone/>
            </a:pPr>
            <a:r>
              <a:rPr lang="en-US" altLang="en-US" sz="1800" b="0" dirty="0">
                <a:latin typeface="Courier New" panose="02070309020205020404" pitchFamily="49" charset="0"/>
                <a:cs typeface="Courier New" panose="02070309020205020404" pitchFamily="49" charset="0"/>
              </a:rPr>
              <a:t>list2 = [item for item in list1]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70E02-71E8-40F5-B322-5697F1CAA0A0}"/>
              </a:ext>
            </a:extLst>
          </p:cNvPr>
          <p:cNvSpPr>
            <a:spLocks noGrp="1"/>
          </p:cNvSpPr>
          <p:nvPr>
            <p:ph type="title"/>
          </p:nvPr>
        </p:nvSpPr>
        <p:spPr/>
        <p:txBody>
          <a:bodyPr/>
          <a:lstStyle/>
          <a:p>
            <a:r>
              <a:rPr lang="en-US" altLang="en-US" dirty="0"/>
              <a:t>List Comprehensions</a:t>
            </a:r>
            <a:r>
              <a:rPr lang="en-US" altLang="en-US" sz="2000" b="0" dirty="0"/>
              <a:t> (3 of 7)</a:t>
            </a:r>
            <a:endParaRPr lang="en-AU" sz="2000" dirty="0"/>
          </a:p>
        </p:txBody>
      </p:sp>
      <p:sp>
        <p:nvSpPr>
          <p:cNvPr id="8" name="TextBox 5">
            <a:extLst>
              <a:ext uri="{FF2B5EF4-FFF2-40B4-BE49-F238E27FC236}">
                <a16:creationId xmlns:a16="http://schemas.microsoft.com/office/drawing/2014/main" xmlns="" id="{3BE40D48-9E2B-4255-8921-E84806C7B706}"/>
              </a:ext>
            </a:extLst>
          </p:cNvPr>
          <p:cNvSpPr txBox="1">
            <a:spLocks noChangeArrowheads="1"/>
          </p:cNvSpPr>
          <p:nvPr/>
        </p:nvSpPr>
        <p:spPr bwMode="auto">
          <a:xfrm>
            <a:off x="457200" y="3657600"/>
            <a:ext cx="8153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The iteration expression works like a </a:t>
            </a:r>
            <a:r>
              <a:rPr lang="en-US" altLang="en-US" sz="2400" b="0" dirty="0">
                <a:latin typeface="Consolas" panose="020B0609020204030204" pitchFamily="49" charset="0"/>
              </a:rPr>
              <a:t>for</a:t>
            </a:r>
            <a:r>
              <a:rPr lang="en-US" altLang="en-US" sz="2400" b="0" dirty="0"/>
              <a:t> loop</a:t>
            </a:r>
          </a:p>
          <a:p>
            <a:pPr>
              <a:spcBef>
                <a:spcPct val="0"/>
              </a:spcBef>
              <a:buClr>
                <a:srgbClr val="007FA3"/>
              </a:buClr>
            </a:pPr>
            <a:r>
              <a:rPr lang="en-US" altLang="en-US" sz="2400" b="0" dirty="0"/>
              <a:t>In this example, it iterates over the elements of </a:t>
            </a:r>
            <a:r>
              <a:rPr lang="en-US" altLang="en-US" sz="2400" b="0" dirty="0">
                <a:latin typeface="Consolas" panose="020B0609020204030204" pitchFamily="49" charset="0"/>
              </a:rPr>
              <a:t>list1</a:t>
            </a:r>
          </a:p>
          <a:p>
            <a:pPr>
              <a:spcBef>
                <a:spcPct val="0"/>
              </a:spcBef>
              <a:buClr>
                <a:srgbClr val="007FA3"/>
              </a:buClr>
            </a:pPr>
            <a:r>
              <a:rPr lang="en-US" altLang="en-US" sz="2400" b="0" dirty="0"/>
              <a:t>Each time it iterates, the target variable </a:t>
            </a:r>
            <a:r>
              <a:rPr lang="en-US" altLang="en-US" sz="2400" b="0" dirty="0">
                <a:latin typeface="Consolas" panose="020B0609020204030204" pitchFamily="49" charset="0"/>
              </a:rPr>
              <a:t>item</a:t>
            </a:r>
            <a:r>
              <a:rPr lang="en-US" altLang="en-US" sz="2400" b="0" dirty="0"/>
              <a:t> is assigned the value of an element. </a:t>
            </a:r>
          </a:p>
          <a:p>
            <a:pPr>
              <a:spcBef>
                <a:spcPct val="0"/>
              </a:spcBef>
              <a:buClr>
                <a:srgbClr val="007FA3"/>
              </a:buClr>
            </a:pPr>
            <a:r>
              <a:rPr lang="en-US" altLang="en-US" sz="2400" b="0" dirty="0"/>
              <a:t>At the end of each iteration, the value of the result expression is appended to the new list. </a:t>
            </a:r>
          </a:p>
        </p:txBody>
      </p:sp>
      <p:pic>
        <p:nvPicPr>
          <p:cNvPr id="9" name="Picture 8" descr="list 2 equals left bracket item for item in list 1 right bracket. The result expression is the first part of the expression, item, and the iteration expression is the latter part, for item in list 1.">
            <a:extLst>
              <a:ext uri="{FF2B5EF4-FFF2-40B4-BE49-F238E27FC236}">
                <a16:creationId xmlns:a16="http://schemas.microsoft.com/office/drawing/2014/main" xmlns="" id="{635F9CEC-4E04-4FD8-AE3F-54FF1F05EA55}"/>
              </a:ext>
            </a:extLst>
          </p:cNvPr>
          <p:cNvPicPr>
            <a:picLocks noChangeAspect="1"/>
          </p:cNvPicPr>
          <p:nvPr/>
        </p:nvPicPr>
        <p:blipFill>
          <a:blip r:embed="rId2"/>
          <a:stretch>
            <a:fillRect/>
          </a:stretch>
        </p:blipFill>
        <p:spPr>
          <a:xfrm>
            <a:off x="1231102" y="2001320"/>
            <a:ext cx="6681795" cy="1390008"/>
          </a:xfrm>
          <a:prstGeom prst="rect">
            <a:avLst/>
          </a:prstGeom>
        </p:spPr>
      </p:pic>
    </p:spTree>
    <p:extLst>
      <p:ext uri="{BB962C8B-B14F-4D97-AF65-F5344CB8AC3E}">
        <p14:creationId xmlns:p14="http://schemas.microsoft.com/office/powerpoint/2010/main" val="13310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8C3A3DC4-2321-4A34-8844-91AB740797CE}"/>
              </a:ext>
            </a:extLst>
          </p:cNvPr>
          <p:cNvSpPr>
            <a:spLocks noGrp="1" noChangeArrowheads="1"/>
          </p:cNvSpPr>
          <p:nvPr>
            <p:ph type="title"/>
          </p:nvPr>
        </p:nvSpPr>
        <p:spPr/>
        <p:txBody>
          <a:bodyPr/>
          <a:lstStyle/>
          <a:p>
            <a:r>
              <a:rPr lang="en-US" altLang="en-US" dirty="0"/>
              <a:t>List Comprehensions</a:t>
            </a:r>
            <a:r>
              <a:rPr lang="en-US" altLang="en-US" sz="2000" b="0" dirty="0"/>
              <a:t> (4 of 7)</a:t>
            </a:r>
            <a:endParaRPr lang="en-US" altLang="en-US" sz="2000" dirty="0"/>
          </a:p>
        </p:txBody>
      </p:sp>
      <p:sp>
        <p:nvSpPr>
          <p:cNvPr id="27651" name="TextBox 2">
            <a:extLst>
              <a:ext uri="{FF2B5EF4-FFF2-40B4-BE49-F238E27FC236}">
                <a16:creationId xmlns:a16="http://schemas.microsoft.com/office/drawing/2014/main" xmlns="" id="{9E094281-D10B-49AC-8382-6FA0A2144F16}"/>
              </a:ext>
            </a:extLst>
          </p:cNvPr>
          <p:cNvSpPr txBox="1">
            <a:spLocks noChangeArrowheads="1"/>
          </p:cNvSpPr>
          <p:nvPr/>
        </p:nvSpPr>
        <p:spPr bwMode="auto">
          <a:xfrm>
            <a:off x="1506538" y="2057400"/>
            <a:ext cx="6130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dirty="0">
                <a:latin typeface="Consolas" panose="020B0609020204030204" pitchFamily="49" charset="0"/>
              </a:rPr>
              <a:t>list1 = [1, 2, 3, 4]</a:t>
            </a:r>
          </a:p>
          <a:p>
            <a:pPr>
              <a:spcBef>
                <a:spcPct val="0"/>
              </a:spcBef>
              <a:buFontTx/>
              <a:buNone/>
            </a:pPr>
            <a:r>
              <a:rPr lang="en-US" altLang="en-US" sz="2400" b="0" dirty="0">
                <a:latin typeface="Consolas" panose="020B0609020204030204" pitchFamily="49" charset="0"/>
              </a:rPr>
              <a:t>list2 = [item**2 for item in list1]</a:t>
            </a:r>
          </a:p>
        </p:txBody>
      </p:sp>
      <p:sp>
        <p:nvSpPr>
          <p:cNvPr id="27652" name="TextBox 5">
            <a:extLst>
              <a:ext uri="{FF2B5EF4-FFF2-40B4-BE49-F238E27FC236}">
                <a16:creationId xmlns:a16="http://schemas.microsoft.com/office/drawing/2014/main" xmlns="" id="{EE8A7096-9316-4D35-BABB-8DAAB869311A}"/>
              </a:ext>
            </a:extLst>
          </p:cNvPr>
          <p:cNvSpPr txBox="1">
            <a:spLocks noChangeArrowheads="1"/>
          </p:cNvSpPr>
          <p:nvPr/>
        </p:nvSpPr>
        <p:spPr bwMode="auto">
          <a:xfrm>
            <a:off x="457200" y="3690938"/>
            <a:ext cx="8153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the values </a:t>
            </a:r>
            <a:r>
              <a:rPr lang="en-US" altLang="en-US" sz="2400" b="0" dirty="0">
                <a:latin typeface="Consolas" panose="020B0609020204030204" pitchFamily="49" charset="0"/>
              </a:rPr>
              <a:t>[1, 4, 9, 16]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BEB99D2A-EDBE-485F-A0FE-7A78F01DA88F}"/>
              </a:ext>
            </a:extLst>
          </p:cNvPr>
          <p:cNvSpPr>
            <a:spLocks noGrp="1" noChangeArrowheads="1"/>
          </p:cNvSpPr>
          <p:nvPr>
            <p:ph type="title"/>
          </p:nvPr>
        </p:nvSpPr>
        <p:spPr/>
        <p:txBody>
          <a:bodyPr/>
          <a:lstStyle/>
          <a:p>
            <a:r>
              <a:rPr lang="en-US" altLang="en-US" dirty="0"/>
              <a:t>List Comprehensions</a:t>
            </a:r>
            <a:r>
              <a:rPr lang="en-US" altLang="en-US" sz="2000" b="0" dirty="0"/>
              <a:t> (5 of 7)</a:t>
            </a:r>
            <a:endParaRPr lang="en-US" altLang="en-US" sz="2000" dirty="0"/>
          </a:p>
        </p:txBody>
      </p:sp>
      <p:sp>
        <p:nvSpPr>
          <p:cNvPr id="28675" name="TextBox 2">
            <a:extLst>
              <a:ext uri="{FF2B5EF4-FFF2-40B4-BE49-F238E27FC236}">
                <a16:creationId xmlns:a16="http://schemas.microsoft.com/office/drawing/2014/main" xmlns="" id="{C447FA4E-2030-4BAE-8DE4-C56D7357BFB3}"/>
              </a:ext>
            </a:extLst>
          </p:cNvPr>
          <p:cNvSpPr txBox="1">
            <a:spLocks noChangeArrowheads="1"/>
          </p:cNvSpPr>
          <p:nvPr/>
        </p:nvSpPr>
        <p:spPr bwMode="auto">
          <a:xfrm>
            <a:off x="1166813" y="2057400"/>
            <a:ext cx="681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nl-NL" altLang="en-US" sz="2400" b="0" dirty="0">
                <a:latin typeface="Consolas" panose="020B0609020204030204" pitchFamily="49" charset="0"/>
              </a:rPr>
              <a:t>str_list = ['Winken', 'Blinken', 'Nod']</a:t>
            </a:r>
          </a:p>
          <a:p>
            <a:pPr>
              <a:spcBef>
                <a:spcPct val="0"/>
              </a:spcBef>
              <a:buFontTx/>
              <a:buNone/>
            </a:pPr>
            <a:r>
              <a:rPr lang="nl-NL" altLang="en-US" sz="2400" b="0" dirty="0">
                <a:latin typeface="Consolas" panose="020B0609020204030204" pitchFamily="49" charset="0"/>
              </a:rPr>
              <a:t>len_list = [len(s) for s in str_list]</a:t>
            </a:r>
          </a:p>
        </p:txBody>
      </p:sp>
      <p:sp>
        <p:nvSpPr>
          <p:cNvPr id="28676" name="TextBox 5">
            <a:extLst>
              <a:ext uri="{FF2B5EF4-FFF2-40B4-BE49-F238E27FC236}">
                <a16:creationId xmlns:a16="http://schemas.microsoft.com/office/drawing/2014/main" xmlns="" id="{47F7FC2E-F853-4315-86BD-E549B2177C4E}"/>
              </a:ext>
            </a:extLst>
          </p:cNvPr>
          <p:cNvSpPr txBox="1">
            <a:spLocks noChangeArrowheads="1"/>
          </p:cNvSpPr>
          <p:nvPr/>
        </p:nvSpPr>
        <p:spPr bwMode="auto">
          <a:xfrm>
            <a:off x="457200" y="3690938"/>
            <a:ext cx="82295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err="1">
                <a:latin typeface="Consolas" panose="020B0609020204030204" pitchFamily="49" charset="0"/>
              </a:rPr>
              <a:t>len_list</a:t>
            </a:r>
            <a:r>
              <a:rPr lang="en-US" altLang="en-US" sz="2400" b="0" dirty="0">
                <a:latin typeface="Consolas" panose="020B0609020204030204" pitchFamily="49" charset="0"/>
              </a:rPr>
              <a:t> </a:t>
            </a:r>
            <a:r>
              <a:rPr lang="en-US" altLang="en-US" sz="2400" b="0" dirty="0"/>
              <a:t>will contain the values [6, 7, 3]</a:t>
            </a:r>
            <a:endParaRPr lang="en-US" altLang="en-US" sz="2400" b="0" dirty="0">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E0A70586-93E5-4E17-92D0-E2991E37A805}"/>
              </a:ext>
            </a:extLst>
          </p:cNvPr>
          <p:cNvSpPr>
            <a:spLocks noGrp="1" noChangeArrowheads="1"/>
          </p:cNvSpPr>
          <p:nvPr>
            <p:ph type="title"/>
          </p:nvPr>
        </p:nvSpPr>
        <p:spPr/>
        <p:txBody>
          <a:bodyPr/>
          <a:lstStyle/>
          <a:p>
            <a:r>
              <a:rPr lang="en-US" altLang="en-US" dirty="0"/>
              <a:t>List Comprehensions</a:t>
            </a:r>
            <a:r>
              <a:rPr lang="en-US" altLang="en-US" sz="2000" b="0" dirty="0"/>
              <a:t> (6 of 7)</a:t>
            </a:r>
            <a:endParaRPr lang="en-US" altLang="en-US" sz="2000" dirty="0"/>
          </a:p>
        </p:txBody>
      </p:sp>
      <p:sp>
        <p:nvSpPr>
          <p:cNvPr id="29699" name="Content Placeholder 2">
            <a:extLst>
              <a:ext uri="{FF2B5EF4-FFF2-40B4-BE49-F238E27FC236}">
                <a16:creationId xmlns:a16="http://schemas.microsoft.com/office/drawing/2014/main" xmlns="" id="{9DFB7A1A-C888-4544-93B7-6DA8145F1DC1}"/>
              </a:ext>
            </a:extLst>
          </p:cNvPr>
          <p:cNvSpPr>
            <a:spLocks noGrp="1" noChangeArrowheads="1"/>
          </p:cNvSpPr>
          <p:nvPr>
            <p:ph idx="1"/>
          </p:nvPr>
        </p:nvSpPr>
        <p:spPr/>
        <p:txBody>
          <a:bodyPr/>
          <a:lstStyle/>
          <a:p>
            <a:pPr>
              <a:buFontTx/>
              <a:buChar char="•"/>
            </a:pPr>
            <a:r>
              <a:rPr lang="en-US" altLang="en-US" sz="2400" dirty="0"/>
              <a:t>You can use an </a:t>
            </a:r>
            <a:r>
              <a:rPr lang="en-US" altLang="en-US" sz="2400" dirty="0">
                <a:latin typeface="Consolas" panose="020B0609020204030204" pitchFamily="49" charset="0"/>
              </a:rPr>
              <a:t>if</a:t>
            </a:r>
            <a:r>
              <a:rPr lang="en-US" altLang="en-US" sz="2400" dirty="0"/>
              <a:t> clause in a list comprehension to select only certain elements when processing a list</a:t>
            </a:r>
          </a:p>
        </p:txBody>
      </p:sp>
      <p:sp>
        <p:nvSpPr>
          <p:cNvPr id="29700" name="TextBox 3">
            <a:extLst>
              <a:ext uri="{FF2B5EF4-FFF2-40B4-BE49-F238E27FC236}">
                <a16:creationId xmlns:a16="http://schemas.microsoft.com/office/drawing/2014/main" xmlns="" id="{84582050-B053-40AA-9434-B9B392818EA2}"/>
              </a:ext>
            </a:extLst>
          </p:cNvPr>
          <p:cNvSpPr txBox="1">
            <a:spLocks noChangeArrowheads="1"/>
          </p:cNvSpPr>
          <p:nvPr/>
        </p:nvSpPr>
        <p:spPr bwMode="auto">
          <a:xfrm>
            <a:off x="1143000" y="4933950"/>
            <a:ext cx="588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[item for item in list1 if item &lt; 10]</a:t>
            </a:r>
          </a:p>
        </p:txBody>
      </p:sp>
      <p:sp>
        <p:nvSpPr>
          <p:cNvPr id="29701" name="TextBox 4">
            <a:extLst>
              <a:ext uri="{FF2B5EF4-FFF2-40B4-BE49-F238E27FC236}">
                <a16:creationId xmlns:a16="http://schemas.microsoft.com/office/drawing/2014/main" xmlns="" id="{851E1EF1-2E89-4210-B119-396D5D932E3B}"/>
              </a:ext>
            </a:extLst>
          </p:cNvPr>
          <p:cNvSpPr txBox="1">
            <a:spLocks noChangeArrowheads="1"/>
          </p:cNvSpPr>
          <p:nvPr/>
        </p:nvSpPr>
        <p:spPr bwMode="auto">
          <a:xfrm>
            <a:off x="2209800" y="2455863"/>
            <a:ext cx="4724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nsolas" panose="020B0609020204030204" pitchFamily="49" charset="0"/>
              </a:rPr>
              <a:t>list1 = [1, 12, 2, 20, 3, 15, 4]</a:t>
            </a:r>
          </a:p>
          <a:p>
            <a:pPr>
              <a:spcBef>
                <a:spcPct val="0"/>
              </a:spcBef>
              <a:buFontTx/>
              <a:buNone/>
            </a:pPr>
            <a:r>
              <a:rPr lang="en-US" altLang="en-US" sz="1800" b="0" dirty="0">
                <a:latin typeface="Consolas" panose="020B0609020204030204" pitchFamily="49" charset="0"/>
              </a:rPr>
              <a:t>list2 = []</a:t>
            </a:r>
          </a:p>
          <a:p>
            <a:pPr>
              <a:spcBef>
                <a:spcPct val="0"/>
              </a:spcBef>
              <a:buFontTx/>
              <a:buNone/>
            </a:pPr>
            <a:r>
              <a:rPr lang="en-US" altLang="en-US" sz="1800" b="0" dirty="0">
                <a:latin typeface="Consolas" panose="020B0609020204030204" pitchFamily="49" charset="0"/>
              </a:rPr>
              <a:t> </a:t>
            </a:r>
          </a:p>
          <a:p>
            <a:pPr>
              <a:spcBef>
                <a:spcPct val="0"/>
              </a:spcBef>
              <a:buFontTx/>
              <a:buNone/>
            </a:pPr>
            <a:r>
              <a:rPr lang="en-US" altLang="en-US" sz="1800" b="0" dirty="0">
                <a:latin typeface="Consolas" panose="020B0609020204030204" pitchFamily="49" charset="0"/>
              </a:rPr>
              <a:t>for n in list1:</a:t>
            </a:r>
          </a:p>
          <a:p>
            <a:pPr>
              <a:spcBef>
                <a:spcPct val="0"/>
              </a:spcBef>
              <a:buFontTx/>
              <a:buNone/>
            </a:pPr>
            <a:r>
              <a:rPr lang="en-US" altLang="en-US" sz="1800" b="0" dirty="0">
                <a:latin typeface="Consolas" panose="020B0609020204030204" pitchFamily="49" charset="0"/>
              </a:rPr>
              <a:t>    if n &lt; 10:</a:t>
            </a:r>
          </a:p>
          <a:p>
            <a:pPr>
              <a:spcBef>
                <a:spcPct val="0"/>
              </a:spcBef>
              <a:buFontTx/>
              <a:buNone/>
            </a:pPr>
            <a:r>
              <a:rPr lang="en-US" altLang="en-US" sz="1800" b="0" dirty="0">
                <a:latin typeface="Consolas" panose="020B0609020204030204" pitchFamily="49" charset="0"/>
              </a:rPr>
              <a:t>        list2.append(n)</a:t>
            </a:r>
          </a:p>
        </p:txBody>
      </p:sp>
      <p:sp>
        <p:nvSpPr>
          <p:cNvPr id="29702" name="TextBox 1">
            <a:extLst>
              <a:ext uri="{FF2B5EF4-FFF2-40B4-BE49-F238E27FC236}">
                <a16:creationId xmlns:a16="http://schemas.microsoft.com/office/drawing/2014/main" xmlns="" id="{77453ACC-963D-4568-9CCF-6CD14B14F90D}"/>
              </a:ext>
            </a:extLst>
          </p:cNvPr>
          <p:cNvSpPr txBox="1">
            <a:spLocks noChangeArrowheads="1"/>
          </p:cNvSpPr>
          <p:nvPr/>
        </p:nvSpPr>
        <p:spPr bwMode="auto">
          <a:xfrm>
            <a:off x="2667000" y="4360863"/>
            <a:ext cx="2386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t>Works the same 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FC6AF1A8-2FCB-4729-9636-1F7B45D76596}"/>
              </a:ext>
            </a:extLst>
          </p:cNvPr>
          <p:cNvSpPr>
            <a:spLocks noGrp="1" noChangeArrowheads="1"/>
          </p:cNvSpPr>
          <p:nvPr>
            <p:ph type="title"/>
          </p:nvPr>
        </p:nvSpPr>
        <p:spPr/>
        <p:txBody>
          <a:bodyPr/>
          <a:lstStyle/>
          <a:p>
            <a:r>
              <a:rPr lang="en-US" altLang="en-US" dirty="0"/>
              <a:t>List Comprehensions</a:t>
            </a:r>
            <a:r>
              <a:rPr lang="en-US" altLang="en-US" sz="2000" b="0" dirty="0"/>
              <a:t> (7 of 7)</a:t>
            </a:r>
            <a:endParaRPr lang="en-US" altLang="en-US" sz="2000" dirty="0"/>
          </a:p>
        </p:txBody>
      </p:sp>
      <p:sp>
        <p:nvSpPr>
          <p:cNvPr id="30723" name="TextBox 2">
            <a:extLst>
              <a:ext uri="{FF2B5EF4-FFF2-40B4-BE49-F238E27FC236}">
                <a16:creationId xmlns:a16="http://schemas.microsoft.com/office/drawing/2014/main" xmlns="" id="{8ADDE981-1CC2-45CF-80C5-0AF0A6D0E1CC}"/>
              </a:ext>
            </a:extLst>
          </p:cNvPr>
          <p:cNvSpPr txBox="1">
            <a:spLocks noChangeArrowheads="1"/>
          </p:cNvSpPr>
          <p:nvPr/>
        </p:nvSpPr>
        <p:spPr bwMode="auto">
          <a:xfrm>
            <a:off x="855663" y="2057400"/>
            <a:ext cx="78311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0">
                <a:latin typeface="Consolas" panose="020B0609020204030204" pitchFamily="49" charset="0"/>
              </a:rPr>
              <a:t>list1 = [1, 12, 2, 20, 3, 15, 4]</a:t>
            </a:r>
          </a:p>
          <a:p>
            <a:pPr>
              <a:spcBef>
                <a:spcPct val="0"/>
              </a:spcBef>
              <a:buFontTx/>
              <a:buNone/>
            </a:pPr>
            <a:r>
              <a:rPr lang="en-US" altLang="en-US" sz="2400" b="0">
                <a:latin typeface="Consolas" panose="020B0609020204030204" pitchFamily="49" charset="0"/>
              </a:rPr>
              <a:t>list2 = [item for item in list1 if item &lt; 10]</a:t>
            </a:r>
          </a:p>
        </p:txBody>
      </p:sp>
      <p:sp>
        <p:nvSpPr>
          <p:cNvPr id="30724" name="TextBox 5">
            <a:extLst>
              <a:ext uri="{FF2B5EF4-FFF2-40B4-BE49-F238E27FC236}">
                <a16:creationId xmlns:a16="http://schemas.microsoft.com/office/drawing/2014/main" xmlns="" id="{7839DC57-498D-43B5-A2D1-51B8621CE950}"/>
              </a:ext>
            </a:extLst>
          </p:cNvPr>
          <p:cNvSpPr txBox="1">
            <a:spLocks noChangeArrowheads="1"/>
          </p:cNvSpPr>
          <p:nvPr/>
        </p:nvSpPr>
        <p:spPr bwMode="auto">
          <a:xfrm>
            <a:off x="457200" y="3770313"/>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
                <a:srgbClr val="007FA3"/>
              </a:buClr>
            </a:pPr>
            <a:r>
              <a:rPr lang="en-US" altLang="en-US" sz="2400" b="0" dirty="0"/>
              <a:t>After this code executes, </a:t>
            </a:r>
            <a:r>
              <a:rPr lang="en-US" altLang="en-US" sz="2400" b="0" dirty="0">
                <a:latin typeface="Consolas" panose="020B0609020204030204" pitchFamily="49" charset="0"/>
              </a:rPr>
              <a:t>list2</a:t>
            </a:r>
            <a:r>
              <a:rPr lang="en-US" altLang="en-US" sz="2400" b="0" dirty="0"/>
              <a:t> will contain </a:t>
            </a:r>
            <a:r>
              <a:rPr lang="en-US" altLang="en-US" sz="2400" b="0" dirty="0">
                <a:latin typeface="Consolas" panose="020B0609020204030204" pitchFamily="49" charset="0"/>
              </a:rPr>
              <a:t>[1, 2, 3, 4]</a:t>
            </a:r>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8539</TotalTime>
  <Words>719</Words>
  <Application>Microsoft Office PowerPoint</Application>
  <PresentationFormat>Ekran Gösterisi (4:3)</PresentationFormat>
  <Paragraphs>99</Paragraphs>
  <Slides>18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18</vt:i4>
      </vt:variant>
    </vt:vector>
  </HeadingPairs>
  <TitlesOfParts>
    <vt:vector size="25" baseType="lpstr">
      <vt:lpstr>Arial</vt:lpstr>
      <vt:lpstr>Consolas</vt:lpstr>
      <vt:lpstr>Courier New</vt:lpstr>
      <vt:lpstr>Times New Roman</vt:lpstr>
      <vt:lpstr>Verdana</vt:lpstr>
      <vt:lpstr>Wingdings</vt:lpstr>
      <vt:lpstr>508 Lecture</vt:lpstr>
      <vt:lpstr>Starting out with Python</vt:lpstr>
      <vt:lpstr>Topics</vt:lpstr>
      <vt:lpstr>List Comprehensions (1 of 7)</vt:lpstr>
      <vt:lpstr>List Comprehensions (2 of 7)</vt:lpstr>
      <vt:lpstr>List Comprehensions (3 of 7)</vt:lpstr>
      <vt:lpstr>List Comprehensions (4 of 7)</vt:lpstr>
      <vt:lpstr>List Comprehensions (5 of 7)</vt:lpstr>
      <vt:lpstr>List Comprehensions (6 of 7)</vt:lpstr>
      <vt:lpstr>List Comprehensions (7 of 7)</vt:lpstr>
      <vt:lpstr>Two-Dimensional Lists (1 of 3)</vt:lpstr>
      <vt:lpstr>Two-Dimensional Lists (2 of 3)</vt:lpstr>
      <vt:lpstr>Two-Dimensional Lists (3 of 3)</vt:lpstr>
      <vt:lpstr>Örnek</vt:lpstr>
      <vt:lpstr>Örnek</vt:lpstr>
      <vt:lpstr>Tuples (1 of 3)</vt:lpstr>
      <vt:lpstr>Tuples (2 of 3)</vt:lpstr>
      <vt:lpstr>Tuples (3 of 3)</vt:lpstr>
      <vt:lpstr>Summary</vt:lpstr>
    </vt:vector>
  </TitlesOfParts>
  <Company>SPi-Global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ozgur.gumus</cp:lastModifiedBy>
  <cp:revision>659</cp:revision>
  <dcterms:created xsi:type="dcterms:W3CDTF">2014-07-14T20:04:21Z</dcterms:created>
  <dcterms:modified xsi:type="dcterms:W3CDTF">2021-12-29T23:10:35Z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