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0" r:id="rId2"/>
    <p:sldId id="257" r:id="rId3"/>
    <p:sldId id="287" r:id="rId4"/>
    <p:sldId id="288" r:id="rId5"/>
    <p:sldId id="289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344" r:id="rId14"/>
    <p:sldId id="346" r:id="rId15"/>
    <p:sldId id="345" r:id="rId16"/>
    <p:sldId id="333" r:id="rId17"/>
    <p:sldId id="334" r:id="rId18"/>
    <p:sldId id="335" r:id="rId19"/>
    <p:sldId id="336" r:id="rId20"/>
    <p:sldId id="337" r:id="rId21"/>
    <p:sldId id="338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5" autoAdjust="0"/>
    <p:restoredTop sz="86891" autoAdjust="0"/>
  </p:normalViewPr>
  <p:slideViewPr>
    <p:cSldViewPr>
      <p:cViewPr varScale="1">
        <p:scale>
          <a:sx n="77" d="100"/>
          <a:sy n="77" d="100"/>
        </p:scale>
        <p:origin x="1594" y="67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12/30/2021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12/30/2021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5D1914-9979-4928-BEEB-4586CCB160A9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12/30/2021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9F0ED46-ED41-4598-BC5D-77A94B216872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12/30/2021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12/30/2021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12/30/2021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7929C19-A940-4FDA-BB74-83E573C05348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12/30/2021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12/30/2021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12/30/2021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12/30/2021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12/30/2021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12/30/2021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12/30/2021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3FB0CCA-42FE-4F49-B329-D58EC7D36F62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12/30/2021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12/30/2021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12/30/2021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12/30/2021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B42598-E17E-4AFA-A2E8-BF865C3E5BD4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623817"/>
          </a:xfrm>
        </p:spPr>
        <p:txBody>
          <a:bodyPr/>
          <a:lstStyle/>
          <a:p>
            <a:r>
              <a:rPr lang="en-US" dirty="0"/>
              <a:t>Starting out with Python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966930"/>
            <a:ext cx="8229600" cy="381000"/>
          </a:xfrm>
        </p:spPr>
        <p:txBody>
          <a:bodyPr/>
          <a:lstStyle/>
          <a:p>
            <a:r>
              <a:rPr lang="en-US" dirty="0"/>
              <a:t>Fifth Edition</a:t>
            </a:r>
            <a:r>
              <a:rPr lang="en-IN" dirty="0"/>
              <a:t>, Global Edition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Dictionaries and Sets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 descr="Starting out with Python, Fifth edition, Global edition by Tony Gaddis">
            <a:extLst>
              <a:ext uri="{FF2B5EF4-FFF2-40B4-BE49-F238E27FC236}">
                <a16:creationId xmlns:a16="http://schemas.microsoft.com/office/drawing/2014/main" xmlns="" id="{25FA9223-5B16-47C6-8E17-75C4ECB5C8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1"/>
            <a:ext cx="381311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DDFFA606-88E9-446B-B550-7BF5BD246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Dictionary Methods</a:t>
            </a:r>
            <a:r>
              <a:rPr lang="en-US" altLang="en-US" sz="2000" b="0" dirty="0"/>
              <a:t> (2 of 5)</a:t>
            </a:r>
            <a:endParaRPr lang="en-US" altLang="en-US" sz="2000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xmlns="" id="{2CB29717-9F79-424B-9073-C5EE9CB426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altLang="en-US" u="sng" dirty="0"/>
              <a:t> method</a:t>
            </a:r>
            <a:r>
              <a:rPr lang="en-US" altLang="en-US" dirty="0"/>
              <a:t>: returns all the dictionaries keys and associated values</a:t>
            </a:r>
          </a:p>
          <a:p>
            <a:pPr lvl="1"/>
            <a:r>
              <a:rPr lang="en-US" altLang="en-US" dirty="0"/>
              <a:t>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.items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dirty="0"/>
              <a:t>Returned as a </a:t>
            </a:r>
            <a:r>
              <a:rPr lang="en-US" altLang="en-US" i="1" dirty="0"/>
              <a:t>dictionary view</a:t>
            </a:r>
          </a:p>
          <a:p>
            <a:pPr lvl="2"/>
            <a:r>
              <a:rPr lang="en-US" altLang="en-US" dirty="0"/>
              <a:t>Each element in dictionary view is a tuple which contains a key and its associated value</a:t>
            </a:r>
          </a:p>
          <a:p>
            <a:pPr lvl="2"/>
            <a:r>
              <a:rPr lang="en-US" altLang="en-US" dirty="0"/>
              <a:t>Use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 to iterate over the tuples in the sequence</a:t>
            </a:r>
          </a:p>
          <a:p>
            <a:pPr lvl="3"/>
            <a:r>
              <a:rPr lang="en-US" altLang="en-US" dirty="0"/>
              <a:t>Can use a variable which receives a tuple, or can use two variables which receive key and </a:t>
            </a:r>
            <a:r>
              <a:rPr lang="en-US" altLang="en-US" dirty="0" smtClean="0"/>
              <a:t>value</a:t>
            </a:r>
            <a:endParaRPr lang="en-US" altLang="en-US" dirty="0"/>
          </a:p>
        </p:txBody>
      </p:sp>
      <p:pic>
        <p:nvPicPr>
          <p:cNvPr id="4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067300"/>
            <a:ext cx="35814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F4F9A055-2D7A-4B72-A84F-6C494961E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Dictionary Methods</a:t>
            </a:r>
            <a:r>
              <a:rPr lang="en-US" altLang="en-US" sz="2000" b="0" dirty="0"/>
              <a:t> (3 of 5)</a:t>
            </a:r>
            <a:endParaRPr lang="en-US" altLang="en-US" sz="2000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xmlns="" id="{E6AE5552-39E6-44BB-BD4B-84870FF902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n-US" altLang="en-US" u="sng" dirty="0"/>
              <a:t> method</a:t>
            </a:r>
            <a:r>
              <a:rPr lang="en-US" altLang="en-US" dirty="0"/>
              <a:t>: returns all the dictionaries keys as a sequence</a:t>
            </a:r>
          </a:p>
          <a:p>
            <a:pPr lvl="1"/>
            <a:r>
              <a:rPr lang="en-US" altLang="en-US" dirty="0"/>
              <a:t>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.keys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u="sng" dirty="0"/>
              <a:t> method</a:t>
            </a:r>
            <a:r>
              <a:rPr lang="en-US" altLang="en-US" dirty="0"/>
              <a:t>: returns value associated with specified key and removes that key-value pair from the dictionary</a:t>
            </a:r>
          </a:p>
          <a:p>
            <a:pPr lvl="1"/>
            <a:r>
              <a:rPr lang="en-US" altLang="en-US" dirty="0"/>
              <a:t>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dirty="0">
                <a:cs typeface="Courier New" panose="02070309020205020404" pitchFamily="49" charset="0"/>
              </a:rPr>
              <a:t> is returned 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>
                <a:cs typeface="Courier New" panose="02070309020205020404" pitchFamily="49" charset="0"/>
              </a:rPr>
              <a:t> is not found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dirty="0"/>
          </a:p>
        </p:txBody>
      </p:sp>
      <p:pic>
        <p:nvPicPr>
          <p:cNvPr id="4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191" y="1447800"/>
            <a:ext cx="370581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xmlns="" id="{CB0ECE14-7C72-47D5-98B8-2681D79A4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Dictionary Methods</a:t>
            </a:r>
            <a:r>
              <a:rPr lang="en-US" altLang="en-US" sz="2000" b="0" dirty="0"/>
              <a:t> (4 of 5)</a:t>
            </a:r>
            <a:endParaRPr lang="en-US" altLang="en-US" sz="2000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xmlns="" id="{3FF94AB7-8A4B-4AAD-93D1-CE8A806A21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popitem</a:t>
            </a:r>
            <a:r>
              <a:rPr lang="en-US" altLang="en-US" u="sng" dirty="0"/>
              <a:t> method</a:t>
            </a:r>
            <a:r>
              <a:rPr lang="en-US" altLang="en-US" dirty="0"/>
              <a:t>: Returns, as a tuple, the key-value pair that was last added to the dictionary. The method also removes the key-value pair from the dictionary.</a:t>
            </a:r>
          </a:p>
          <a:p>
            <a:pPr lvl="1"/>
            <a:r>
              <a:rPr lang="en-US" altLang="en-US" sz="2400" dirty="0"/>
              <a:t>Format: 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.popitem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Key-value pair returned as a tuple</a:t>
            </a:r>
          </a:p>
          <a:p>
            <a:pPr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altLang="en-US" u="sng" dirty="0">
                <a:cs typeface="Courier New" panose="02070309020205020404" pitchFamily="49" charset="0"/>
              </a:rPr>
              <a:t> </a:t>
            </a:r>
            <a:r>
              <a:rPr lang="en-US" altLang="en-US" u="sng" dirty="0"/>
              <a:t>method</a:t>
            </a:r>
            <a:r>
              <a:rPr lang="en-US" altLang="en-US" dirty="0"/>
              <a:t>: returns all the dictionaries values as a sequence</a:t>
            </a:r>
          </a:p>
          <a:p>
            <a:pPr lvl="1"/>
            <a:r>
              <a:rPr lang="en-US" altLang="en-US" sz="2400" dirty="0"/>
              <a:t>Format</a:t>
            </a:r>
            <a:r>
              <a:rPr lang="en-US" altLang="en-US" sz="2400" dirty="0" smtClean="0"/>
              <a:t>:</a:t>
            </a:r>
            <a:endParaRPr lang="tr-TR" altLang="en-US" sz="2400" dirty="0" smtClean="0"/>
          </a:p>
          <a:p>
            <a:pPr lvl="2"/>
            <a:r>
              <a:rPr lang="en-US" altLang="en-US" sz="2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.values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sz="2400" dirty="0"/>
              <a:t>Use a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 dirty="0"/>
              <a:t> loop to </a:t>
            </a:r>
            <a:r>
              <a:rPr lang="en-US" altLang="en-US" sz="2400" dirty="0" smtClean="0"/>
              <a:t>iterate</a:t>
            </a:r>
            <a:endParaRPr lang="tr-TR" altLang="en-US" sz="2400" dirty="0" smtClean="0"/>
          </a:p>
          <a:p>
            <a:pPr marL="457200" lvl="1" indent="0">
              <a:buNone/>
            </a:pPr>
            <a:r>
              <a:rPr lang="tr-TR" altLang="en-US" sz="2400" dirty="0" smtClean="0"/>
              <a:t>    </a:t>
            </a:r>
            <a:r>
              <a:rPr lang="en-US" altLang="en-US" sz="2400" dirty="0" smtClean="0"/>
              <a:t>over </a:t>
            </a:r>
            <a:r>
              <a:rPr lang="en-US" altLang="en-US" sz="2400" dirty="0"/>
              <a:t>the values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 dirty="0"/>
          </a:p>
        </p:txBody>
      </p:sp>
      <p:pic>
        <p:nvPicPr>
          <p:cNvPr id="4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12876"/>
            <a:ext cx="4419600" cy="234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A7D275-A353-4472-A568-339CA68B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Dictionary Methods</a:t>
            </a:r>
            <a:r>
              <a:rPr lang="en-US" altLang="en-US" sz="2000" b="0" dirty="0"/>
              <a:t> (5 of 5)</a:t>
            </a:r>
            <a:endParaRPr lang="en-A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301D68E-4545-4FC3-A482-ACBC9986BEF9}"/>
              </a:ext>
            </a:extLst>
          </p:cNvPr>
          <p:cNvSpPr/>
          <p:nvPr/>
        </p:nvSpPr>
        <p:spPr>
          <a:xfrm>
            <a:off x="381000" y="1828800"/>
            <a:ext cx="3511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+mj-lt"/>
              </a:rPr>
              <a:t>Table 9-1 </a:t>
            </a:r>
            <a:r>
              <a:rPr lang="en-US" sz="1400" dirty="0">
                <a:latin typeface="+mj-lt"/>
              </a:rPr>
              <a:t>Some of the dictionary methods</a:t>
            </a:r>
            <a:endParaRPr lang="en-AU" sz="1400" dirty="0"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9489D6AE-2BC9-47E2-AE40-E4C015CF0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81481"/>
              </p:ext>
            </p:extLst>
          </p:nvPr>
        </p:nvGraphicFramePr>
        <p:xfrm>
          <a:off x="463062" y="2362200"/>
          <a:ext cx="8229600" cy="3235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52110008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xmlns="" val="330318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AU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AU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77100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Clear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Clears the contents of a dictionary.</a:t>
                      </a:r>
                      <a:endParaRPr lang="en-AU" sz="13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6941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 the value associated with a specified key. If the key is not found, the method does not raise an exception. Instead, it returns a default value.</a:t>
                      </a:r>
                      <a:endParaRPr lang="en-AU" sz="13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7134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items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all the keys in a dictionary and their associated values as a sequence of 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tuples.</a:t>
                      </a:r>
                      <a:endParaRPr lang="en-AU" sz="13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290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keys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all the keys in a dictionary as a sequence of tuples.</a:t>
                      </a:r>
                      <a:endParaRPr lang="en-AU" sz="13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2790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pop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value associated with a specified key and removes that key-value pair from the dictionary. If the key is not found, the method returns a default 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value.</a:t>
                      </a:r>
                      <a:endParaRPr lang="en-AU" sz="13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1773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popitem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Returns, as a tuple, the key-value pair that was last added to the dictionary. The method also removes the key-value pair from the dictionary.</a:t>
                      </a:r>
                      <a:endParaRPr lang="en-AU" sz="13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6914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values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all the values in the dictionary as a sequence of tuples.</a:t>
                      </a:r>
                      <a:endParaRPr lang="en-AU" sz="13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0161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93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/>
              <a:t>Soru:</a:t>
            </a:r>
            <a:r>
              <a:rPr lang="tr-TR" dirty="0"/>
              <a:t> </a:t>
            </a:r>
            <a:r>
              <a:rPr lang="tr-TR" dirty="0"/>
              <a:t>Yüzlerinde SARI, KIRMIZI, MAVİ, YEŞİL, MOR VE TURUNCU renkleri olan bir zarın 1000 kez atılması sonucunda gelen renkleri kullanıcıdan alan, zarın yüzlerindeki renklerin kaçar kez geldiklerini bulan algoritma: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414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/>
              <a:t>Soru:</a:t>
            </a:r>
            <a:r>
              <a:rPr lang="tr-TR" dirty="0"/>
              <a:t> </a:t>
            </a:r>
            <a:r>
              <a:rPr lang="tr-TR" dirty="0"/>
              <a:t>Bir mağazada çalışan satıcıların yaptıkları her satış için satıcı adı ve satış tutarı verilerini kullanıcıdan alan, her satıcının yaptığı satışların toplam tutarını bulan algoritma: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6195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xmlns="" id="{C02F7627-182F-4E49-BA66-0825D4057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Dictionary Comprehensions</a:t>
            </a:r>
            <a:r>
              <a:rPr lang="en-US" altLang="en-US" sz="2000" b="0" dirty="0"/>
              <a:t> (1 of 6)</a:t>
            </a:r>
            <a:endParaRPr lang="en-US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81B7DC-737F-4E02-8241-11D6D7DEF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comprehension: an expression that reads a sequence of input elements and uses those input elements to produce a dictionary</a:t>
            </a:r>
            <a:endParaRPr lang="en-A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xmlns="" id="{B2667DCC-E00A-4CD6-A35D-FA426B4CE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Dictionary Comprehensions</a:t>
            </a:r>
            <a:r>
              <a:rPr lang="en-US" altLang="en-US" sz="2000" b="0" dirty="0"/>
              <a:t> (2 of 6)</a:t>
            </a:r>
            <a:endParaRPr lang="en-US" altLang="en-US" sz="2000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xmlns="" id="{79B49633-3F07-49CA-96DA-6EE66DCE19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Example: create a dictionary in which the keys are the integers 1 through 4 and the values are the squares of the keys</a:t>
            </a:r>
          </a:p>
        </p:txBody>
      </p:sp>
      <p:sp>
        <p:nvSpPr>
          <p:cNvPr id="25604" name="TextBox 1">
            <a:extLst>
              <a:ext uri="{FF2B5EF4-FFF2-40B4-BE49-F238E27FC236}">
                <a16:creationId xmlns:a16="http://schemas.microsoft.com/office/drawing/2014/main" xmlns="" id="{D2EE30D6-95D5-46A9-8D3F-37A926F2D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743" y="2529636"/>
            <a:ext cx="6262688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7FA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numbers = [1, 2, 3, 4]</a:t>
            </a:r>
          </a:p>
          <a:p>
            <a:pPr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squares = {}</a:t>
            </a:r>
          </a:p>
          <a:p>
            <a:pPr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item in numbers:</a:t>
            </a:r>
          </a:p>
          <a:p>
            <a:pPr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squares[item] = item**2</a:t>
            </a:r>
          </a:p>
          <a:p>
            <a:pPr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squares</a:t>
            </a:r>
          </a:p>
          <a:p>
            <a:pPr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{1: 1, 2: 4, 3: 9, 4: 16}</a:t>
            </a:r>
          </a:p>
          <a:p>
            <a:pPr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5605" name="TextBox 2">
            <a:extLst>
              <a:ext uri="{FF2B5EF4-FFF2-40B4-BE49-F238E27FC236}">
                <a16:creationId xmlns:a16="http://schemas.microsoft.com/office/drawing/2014/main" xmlns="" id="{4D7F17D6-D001-426A-951B-2321682FF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775" y="4735513"/>
            <a:ext cx="630713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FA3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squares = {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item:item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for item in numbers}</a:t>
            </a: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squares</a:t>
            </a: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{1: 1, 2: 4, 3: 9, 4: 16}</a:t>
            </a: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17414" name="TextBox 1">
            <a:extLst>
              <a:ext uri="{FF2B5EF4-FFF2-40B4-BE49-F238E27FC236}">
                <a16:creationId xmlns:a16="http://schemas.microsoft.com/office/drawing/2014/main" xmlns="" id="{F4C8B7B2-0DC4-44F7-9CDE-EC27B9D2F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1676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Using a </a:t>
            </a:r>
            <a:r>
              <a:rPr lang="en-US" altLang="en-US" sz="1800" b="0" dirty="0">
                <a:latin typeface="Consolas" panose="020B0609020204030204" pitchFamily="49" charset="0"/>
              </a:rPr>
              <a:t>for</a:t>
            </a:r>
            <a:r>
              <a:rPr lang="en-US" altLang="en-US" sz="1800" b="0" dirty="0"/>
              <a:t> loop</a:t>
            </a:r>
          </a:p>
        </p:txBody>
      </p:sp>
      <p:sp>
        <p:nvSpPr>
          <p:cNvPr id="17415" name="TextBox 6">
            <a:extLst>
              <a:ext uri="{FF2B5EF4-FFF2-40B4-BE49-F238E27FC236}">
                <a16:creationId xmlns:a16="http://schemas.microsoft.com/office/drawing/2014/main" xmlns="" id="{6D1A9A8F-2B50-401A-9C52-5BEC15528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95838"/>
            <a:ext cx="17827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Using a dictionary comprehension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xmlns="" id="{4CF5C884-8962-4E55-8B86-6EC9BA7DB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Dictionary Comprehensions</a:t>
            </a:r>
            <a:r>
              <a:rPr lang="en-US" altLang="en-US" sz="2000" b="0" dirty="0"/>
              <a:t> (3 of 6)</a:t>
            </a:r>
            <a:endParaRPr lang="en-US" altLang="en-US" sz="2000" dirty="0"/>
          </a:p>
        </p:txBody>
      </p:sp>
      <p:sp>
        <p:nvSpPr>
          <p:cNvPr id="18435" name="TextBox 2">
            <a:extLst>
              <a:ext uri="{FF2B5EF4-FFF2-40B4-BE49-F238E27FC236}">
                <a16:creationId xmlns:a16="http://schemas.microsoft.com/office/drawing/2014/main" xmlns="" id="{E157A40A-83B5-44B3-8648-090EE9A08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1860550"/>
            <a:ext cx="82958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{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item:item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**2 for item in numbers}</a:t>
            </a:r>
          </a:p>
        </p:txBody>
      </p:sp>
      <p:sp>
        <p:nvSpPr>
          <p:cNvPr id="18436" name="Left Brace 3">
            <a:extLst>
              <a:ext uri="{FF2B5EF4-FFF2-40B4-BE49-F238E27FC236}">
                <a16:creationId xmlns:a16="http://schemas.microsoft.com/office/drawing/2014/main" xmlns="" id="{E36D3541-EBC5-4F4E-A8BF-8740425AC593}"/>
              </a:ext>
            </a:extLst>
          </p:cNvPr>
          <p:cNvSpPr>
            <a:spLocks/>
          </p:cNvSpPr>
          <p:nvPr/>
        </p:nvSpPr>
        <p:spPr bwMode="auto">
          <a:xfrm rot="-5400000">
            <a:off x="3581400" y="1509713"/>
            <a:ext cx="228600" cy="1905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18437" name="Left Brace 6">
            <a:extLst>
              <a:ext uri="{FF2B5EF4-FFF2-40B4-BE49-F238E27FC236}">
                <a16:creationId xmlns:a16="http://schemas.microsoft.com/office/drawing/2014/main" xmlns="" id="{B3F74DEF-C369-47F0-B26D-A9725063C23F}"/>
              </a:ext>
            </a:extLst>
          </p:cNvPr>
          <p:cNvSpPr>
            <a:spLocks/>
          </p:cNvSpPr>
          <p:nvPr/>
        </p:nvSpPr>
        <p:spPr bwMode="auto">
          <a:xfrm rot="-5400000">
            <a:off x="6362700" y="862013"/>
            <a:ext cx="228600" cy="3200400"/>
          </a:xfrm>
          <a:prstGeom prst="leftBrace">
            <a:avLst>
              <a:gd name="adj1" fmla="val 829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18438" name="TextBox 4">
            <a:extLst>
              <a:ext uri="{FF2B5EF4-FFF2-40B4-BE49-F238E27FC236}">
                <a16:creationId xmlns:a16="http://schemas.microsoft.com/office/drawing/2014/main" xmlns="" id="{6A39699C-F2D0-4862-9175-13E5D41DC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619375"/>
            <a:ext cx="222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7DC4"/>
                </a:solidFill>
              </a:rPr>
              <a:t>Iteration Expression</a:t>
            </a:r>
          </a:p>
        </p:txBody>
      </p:sp>
      <p:sp>
        <p:nvSpPr>
          <p:cNvPr id="18439" name="TextBox 8">
            <a:extLst>
              <a:ext uri="{FF2B5EF4-FFF2-40B4-BE49-F238E27FC236}">
                <a16:creationId xmlns:a16="http://schemas.microsoft.com/office/drawing/2014/main" xmlns="" id="{8A79AAE2-3069-4334-BF34-1B412CCE8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2598738"/>
            <a:ext cx="204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7DC4"/>
                </a:solidFill>
              </a:rPr>
              <a:t>Result Expression</a:t>
            </a:r>
          </a:p>
        </p:txBody>
      </p:sp>
      <p:sp>
        <p:nvSpPr>
          <p:cNvPr id="18440" name="TextBox 5">
            <a:extLst>
              <a:ext uri="{FF2B5EF4-FFF2-40B4-BE49-F238E27FC236}">
                <a16:creationId xmlns:a16="http://schemas.microsoft.com/office/drawing/2014/main" xmlns="" id="{090FA8CC-4158-4A24-9917-1AC23B543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57600"/>
            <a:ext cx="80772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7FA3"/>
              </a:buClr>
            </a:pPr>
            <a:r>
              <a:rPr lang="en-US" altLang="en-US" sz="2000" b="0" dirty="0">
                <a:latin typeface="+mj-lt"/>
              </a:rPr>
              <a:t>The iteration expression iterates over the elements of numbers</a:t>
            </a:r>
          </a:p>
          <a:p>
            <a:pPr>
              <a:spcBef>
                <a:spcPts val="600"/>
              </a:spcBef>
              <a:buClr>
                <a:srgbClr val="007FA3"/>
              </a:buClr>
            </a:pPr>
            <a:r>
              <a:rPr lang="en-US" altLang="en-US" sz="2000" b="0" dirty="0">
                <a:latin typeface="+mj-lt"/>
              </a:rPr>
              <a:t>Each time it iterates, the target variable item is assigned the value of an element</a:t>
            </a:r>
          </a:p>
          <a:p>
            <a:pPr>
              <a:spcBef>
                <a:spcPts val="600"/>
              </a:spcBef>
              <a:buClr>
                <a:srgbClr val="007FA3"/>
              </a:buClr>
            </a:pPr>
            <a:r>
              <a:rPr lang="en-US" altLang="en-US" sz="2000" b="0" dirty="0">
                <a:latin typeface="+mj-lt"/>
              </a:rPr>
              <a:t>At the end of each iteration, an element containing item as the key and item**2 as the value is added to the new dictionary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xmlns="" id="{B2BC6588-3C8A-4E0A-B1F2-F962C5B6A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Dictionary Comprehensions</a:t>
            </a:r>
            <a:r>
              <a:rPr lang="en-US" altLang="en-US" sz="2000" b="0" dirty="0"/>
              <a:t> (4 of 6)</a:t>
            </a:r>
            <a:endParaRPr lang="en-US" altLang="en-US" sz="2000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xmlns="" id="{CFC00C5F-91DE-4838-B416-00139082AB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Example: You have an existing list of strings. Create a dictionary in which the keys are the stings in the list, and the values are the lengths of the strings</a:t>
            </a:r>
          </a:p>
        </p:txBody>
      </p:sp>
      <p:sp>
        <p:nvSpPr>
          <p:cNvPr id="25604" name="TextBox 1">
            <a:extLst>
              <a:ext uri="{FF2B5EF4-FFF2-40B4-BE49-F238E27FC236}">
                <a16:creationId xmlns:a16="http://schemas.microsoft.com/office/drawing/2014/main" xmlns="" id="{9A6DC4DF-615F-4BB8-957B-ED67D9A8D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7" y="3421464"/>
            <a:ext cx="7820025" cy="14779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7FA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 = ['Jeremy', 'Kate', 'Peg']</a:t>
            </a: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str_lengths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item:len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(item) for item in names}</a:t>
            </a: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str_lengths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{'Jeremy': 6, 'Kate': 4, 'Peg': 3}</a:t>
            </a: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FC5C79B-0B22-4CB3-860F-C41012C6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C1C04B9-82AB-4CF4-B28C-841D1DD3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 smtClean="0"/>
              <a:t>Dictionaries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xmlns="" id="{A78FF5B1-C488-409A-9B41-43AF58742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Dictionary Comprehensions</a:t>
            </a:r>
            <a:r>
              <a:rPr lang="en-US" altLang="en-US" sz="2000" b="0" dirty="0"/>
              <a:t> (5 of 6)</a:t>
            </a:r>
            <a:endParaRPr lang="en-US" altLang="en-US" sz="2000" dirty="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xmlns="" id="{B96DEE1D-0D45-429E-B86C-D6F3F5386B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Example: making a copy of a dictionary</a:t>
            </a:r>
          </a:p>
        </p:txBody>
      </p:sp>
      <p:sp>
        <p:nvSpPr>
          <p:cNvPr id="25604" name="TextBox 1">
            <a:extLst>
              <a:ext uri="{FF2B5EF4-FFF2-40B4-BE49-F238E27FC236}">
                <a16:creationId xmlns:a16="http://schemas.microsoft.com/office/drawing/2014/main" xmlns="" id="{F07A2BB2-8D31-446D-9CEE-2D48A57E8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193" y="2514600"/>
            <a:ext cx="7821613" cy="14779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7FA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dict1 = {'A':1, 'B':2, 'C':3}</a:t>
            </a: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dict2 = {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k:v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dict1.items()}</a:t>
            </a: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dict2</a:t>
            </a: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{'A': 1, 'B': 2, 'C': 3}</a:t>
            </a: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xmlns="" id="{0B694478-593A-4BA2-9B3E-40E318623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Dictionary Comprehensions</a:t>
            </a:r>
            <a:r>
              <a:rPr lang="en-US" altLang="en-US" sz="2000" b="0" dirty="0"/>
              <a:t> (6 of 6)</a:t>
            </a:r>
            <a:endParaRPr lang="en-US" altLang="en-US" sz="2000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xmlns="" id="{8DBF00B9-9167-402E-842D-71733DD766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You can use an </a:t>
            </a:r>
            <a:r>
              <a:rPr lang="en-US" altLang="en-US" dirty="0">
                <a:latin typeface="Consolas" panose="020B0609020204030204" pitchFamily="49" charset="0"/>
              </a:rPr>
              <a:t>if</a:t>
            </a:r>
            <a:r>
              <a:rPr lang="en-US" altLang="en-US" dirty="0"/>
              <a:t> clause in a dictionary comprehension to select only certain elements of the input sequence</a:t>
            </a:r>
          </a:p>
          <a:p>
            <a:pPr lvl="1"/>
            <a:r>
              <a:rPr lang="en-US" altLang="en-US" sz="2200" dirty="0"/>
              <a:t>Example: A dictionary contains cities and their populations as key-value pairs. Select only the cities with a population greater than 2 million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A294E632-C429-41C0-A8FC-E2BC408A6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4064001"/>
            <a:ext cx="8101012" cy="20621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7FA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600" dirty="0">
                <a:latin typeface="Consolas" panose="020B0609020204030204" pitchFamily="49" charset="0"/>
              </a:rPr>
              <a:t>&gt;&gt;&gt; populations = {'New York': 8398748, 'Los Angeles': 3990456,</a:t>
            </a:r>
          </a:p>
          <a:p>
            <a:pPr>
              <a:defRPr/>
            </a:pPr>
            <a:r>
              <a:rPr lang="en-US" altLang="en-US" sz="1600" dirty="0">
                <a:latin typeface="Consolas" panose="020B0609020204030204" pitchFamily="49" charset="0"/>
              </a:rPr>
              <a:t>...                'Chicago': 2705994, 'Houston': 2325502, </a:t>
            </a:r>
          </a:p>
          <a:p>
            <a:pPr>
              <a:defRPr/>
            </a:pPr>
            <a:r>
              <a:rPr lang="en-US" altLang="en-US" sz="1600" dirty="0">
                <a:latin typeface="Consolas" panose="020B0609020204030204" pitchFamily="49" charset="0"/>
              </a:rPr>
              <a:t>...                'Phoenix': 1660272, 'Philadelphia': 1584138}</a:t>
            </a:r>
          </a:p>
          <a:p>
            <a:pPr>
              <a:defRPr/>
            </a:pPr>
            <a:r>
              <a:rPr lang="en-US" altLang="en-US" sz="1600" dirty="0">
                <a:latin typeface="Consolas" panose="020B0609020204030204" pitchFamily="49" charset="0"/>
              </a:rPr>
              <a:t>&gt;&gt;&gt; largest = {</a:t>
            </a:r>
            <a:r>
              <a:rPr lang="en-US" altLang="en-US" sz="1600" dirty="0" err="1">
                <a:latin typeface="Consolas" panose="020B0609020204030204" pitchFamily="49" charset="0"/>
              </a:rPr>
              <a:t>k:v</a:t>
            </a:r>
            <a:r>
              <a:rPr lang="en-US" altLang="en-US" sz="1600" dirty="0">
                <a:latin typeface="Consolas" panose="020B0609020204030204" pitchFamily="49" charset="0"/>
              </a:rPr>
              <a:t> for </a:t>
            </a:r>
            <a:r>
              <a:rPr lang="en-US" altLang="en-US" sz="1600" dirty="0" err="1">
                <a:latin typeface="Consolas" panose="020B0609020204030204" pitchFamily="49" charset="0"/>
              </a:rPr>
              <a:t>k,v</a:t>
            </a:r>
            <a:r>
              <a:rPr lang="en-US" altLang="en-US" sz="1600" dirty="0">
                <a:latin typeface="Consolas" panose="020B0609020204030204" pitchFamily="49" charset="0"/>
              </a:rPr>
              <a:t> in </a:t>
            </a:r>
            <a:r>
              <a:rPr lang="en-US" altLang="en-US" sz="1600" dirty="0" err="1">
                <a:latin typeface="Consolas" panose="020B0609020204030204" pitchFamily="49" charset="0"/>
              </a:rPr>
              <a:t>populations.items</a:t>
            </a:r>
            <a:r>
              <a:rPr lang="en-US" altLang="en-US" sz="1600" dirty="0">
                <a:latin typeface="Consolas" panose="020B0609020204030204" pitchFamily="49" charset="0"/>
              </a:rPr>
              <a:t>() if v &gt; 2000000}</a:t>
            </a:r>
          </a:p>
          <a:p>
            <a:pPr>
              <a:defRPr/>
            </a:pPr>
            <a:r>
              <a:rPr lang="en-US" altLang="en-US" sz="1600" dirty="0">
                <a:latin typeface="Consolas" panose="020B0609020204030204" pitchFamily="49" charset="0"/>
              </a:rPr>
              <a:t>&gt;&gt;&gt; largest</a:t>
            </a:r>
          </a:p>
          <a:p>
            <a:pPr>
              <a:defRPr/>
            </a:pPr>
            <a:r>
              <a:rPr lang="en-US" altLang="en-US" sz="1600" dirty="0">
                <a:latin typeface="Consolas" panose="020B0609020204030204" pitchFamily="49" charset="0"/>
              </a:rPr>
              <a:t>{'New York': 8398748, 'Los Angeles': 3990456, 'Chicago': 2705994, 'Houston': 2325502}</a:t>
            </a:r>
          </a:p>
          <a:p>
            <a:pPr>
              <a:defRPr/>
            </a:pPr>
            <a:r>
              <a:rPr lang="en-US" altLang="en-US" sz="1600" dirty="0">
                <a:latin typeface="Consolas" panose="020B06090202040302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xmlns="" id="{FF4AA8E8-5908-45C3-A2FA-57A1C23BD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</a:t>
            </a:r>
            <a:endParaRPr lang="he-IL" altLang="en-US" sz="2000" dirty="0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xmlns="" id="{80EBFFB0-36E9-4EBF-A36B-061BF475C3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This chapter covered:</a:t>
            </a:r>
          </a:p>
          <a:p>
            <a:pPr lvl="1" eaLnBrk="1" hangingPunct="1"/>
            <a:r>
              <a:rPr lang="en-US" altLang="en-US" dirty="0"/>
              <a:t>Dictionaries, including:</a:t>
            </a:r>
          </a:p>
          <a:p>
            <a:pPr lvl="2"/>
            <a:r>
              <a:rPr lang="en-US" altLang="en-US" dirty="0"/>
              <a:t>Creating dictionaries</a:t>
            </a:r>
          </a:p>
          <a:p>
            <a:pPr lvl="2"/>
            <a:r>
              <a:rPr lang="en-US" altLang="en-US" dirty="0"/>
              <a:t>Inserting, retrieving, adding, and deleting key-value pairs</a:t>
            </a:r>
          </a:p>
          <a:p>
            <a:pPr lvl="2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loops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 dirty="0"/>
              <a:t> operators</a:t>
            </a:r>
          </a:p>
          <a:p>
            <a:pPr lvl="2"/>
            <a:r>
              <a:rPr lang="en-US" altLang="en-US" dirty="0"/>
              <a:t>Dictionary methods</a:t>
            </a:r>
          </a:p>
          <a:p>
            <a:pPr lvl="1" eaLnBrk="1" hangingPunct="1"/>
            <a:endParaRPr lang="he-IL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xmlns="" id="{585AE4EB-4F16-4114-AD95-06AAADA16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Dictionaries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xmlns="" id="{238DBBAD-B313-4A75-882D-3399A2F207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/>
              <a:t>Dictionary</a:t>
            </a:r>
            <a:r>
              <a:rPr lang="en-US" altLang="en-US" dirty="0"/>
              <a:t>: object that stores a collection of data</a:t>
            </a:r>
          </a:p>
          <a:p>
            <a:pPr lvl="1"/>
            <a:r>
              <a:rPr lang="en-US" altLang="en-US" dirty="0"/>
              <a:t>Each element consists of a </a:t>
            </a:r>
            <a:r>
              <a:rPr lang="en-US" altLang="en-US" i="1" dirty="0"/>
              <a:t>key</a:t>
            </a:r>
            <a:r>
              <a:rPr lang="en-US" altLang="en-US" dirty="0"/>
              <a:t> and a </a:t>
            </a:r>
            <a:r>
              <a:rPr lang="en-US" altLang="en-US" i="1" dirty="0"/>
              <a:t>value</a:t>
            </a:r>
          </a:p>
          <a:p>
            <a:pPr lvl="2"/>
            <a:r>
              <a:rPr lang="en-US" altLang="en-US" dirty="0"/>
              <a:t>Often referred to as </a:t>
            </a:r>
            <a:r>
              <a:rPr lang="en-US" altLang="en-US" i="1" dirty="0"/>
              <a:t>mapping</a:t>
            </a:r>
            <a:r>
              <a:rPr lang="en-US" altLang="en-US" dirty="0"/>
              <a:t> of key to value</a:t>
            </a:r>
          </a:p>
          <a:p>
            <a:pPr lvl="2"/>
            <a:r>
              <a:rPr lang="en-US" altLang="en-US" dirty="0"/>
              <a:t>Key must be an immutable object</a:t>
            </a:r>
          </a:p>
          <a:p>
            <a:pPr lvl="1"/>
            <a:r>
              <a:rPr lang="en-US" altLang="en-US" dirty="0"/>
              <a:t>To retrieve a specific value, use the key associated with it</a:t>
            </a:r>
          </a:p>
          <a:p>
            <a:pPr lvl="1"/>
            <a:r>
              <a:rPr lang="en-US" altLang="en-US" dirty="0"/>
              <a:t>Format for creating a dictionary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/>
              <a:t>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key2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val2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xmlns="" id="{006CAE79-D056-4B0F-A298-0C0DFDB2F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Retrieving a Value from a Dictionary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xmlns="" id="{3014330C-02FF-491C-A940-8D34B8D9DF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Elements in dictionary are unsorted</a:t>
            </a:r>
          </a:p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General format for retrieving value from dictionary: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If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>
                <a:cs typeface="Courier New" panose="02070309020205020404" pitchFamily="49" charset="0"/>
              </a:rPr>
              <a:t> in the dictionary, associated value is returned, otherwise,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dirty="0">
                <a:cs typeface="Courier New" panose="02070309020205020404" pitchFamily="49" charset="0"/>
              </a:rPr>
              <a:t> exception is raised</a:t>
            </a:r>
          </a:p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Test whether a key is in a dictionary using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>
                <a:cs typeface="Courier New" panose="02070309020205020404" pitchFamily="49" charset="0"/>
              </a:rPr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lang="en-US" altLang="en-US" dirty="0">
                <a:cs typeface="Courier New" panose="02070309020205020404" pitchFamily="49" charset="0"/>
              </a:rPr>
              <a:t>operators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Helps prevent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dirty="0">
                <a:cs typeface="Courier New" panose="02070309020205020404" pitchFamily="49" charset="0"/>
              </a:rPr>
              <a:t> exceptions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70F92178-EFFD-4A95-84D3-554D18D1D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Adding Elements to an Existing Dictionary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xmlns="" id="{706396EA-CF41-4022-B67E-CC419B5A60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Dictionaries are mutable objects</a:t>
            </a:r>
          </a:p>
          <a:p>
            <a:pPr>
              <a:buFontTx/>
              <a:buChar char="•"/>
            </a:pPr>
            <a:r>
              <a:rPr lang="en-US" altLang="en-US" dirty="0"/>
              <a:t>To add a new key-value pair: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pPr lvl="1"/>
            <a:r>
              <a:rPr lang="en-US" altLang="en-US" dirty="0"/>
              <a:t>If key exists in the dictionary, the value associated with it will be changed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xmlns="" id="{FB677A45-2EC8-473B-864C-59E2D0DA2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Elements From an Existing Dictionary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xmlns="" id="{E4D9ECA1-761A-4F15-9B76-A977F65BA4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To delete a key-value pair:</a:t>
            </a:r>
          </a:p>
          <a:p>
            <a:pPr marL="2601913" indent="-255588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altLang="en-US" dirty="0"/>
              <a:t>If key is not in the dictionary,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exception is raised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E6BF5CF8-9382-4C9A-BF71-EEEFA0ACF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Getting the Number of Elements and Mixing Data Types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xmlns="" id="{F4C3C1F3-D13D-40C2-970F-9640718ED2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u="sng" dirty="0">
                <a:cs typeface="Courier New" panose="02070309020205020404" pitchFamily="49" charset="0"/>
              </a:rPr>
              <a:t> function</a:t>
            </a:r>
            <a:r>
              <a:rPr lang="en-US" altLang="en-US" dirty="0">
                <a:cs typeface="Courier New" panose="02070309020205020404" pitchFamily="49" charset="0"/>
              </a:rPr>
              <a:t>: used to obtain number of elements in a dictionary</a:t>
            </a:r>
          </a:p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Keys must be immutable objects, but associated values can be any type of object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One dictionary can include keys of several different immutable types</a:t>
            </a:r>
          </a:p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Values stored in a single dictionary can be of different types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xmlns="" id="{9E1C072E-61B6-4FD4-989C-FBB4D972A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Creating an Empty Dictionary and Using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3200" dirty="0"/>
              <a:t> Loop to Iterate Over a Dictionary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xmlns="" id="{E7B7C4B9-590C-4E77-8B34-24818A54EF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To create an empty dictionary: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 built-in function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Elements can be added to the dictionary as program executes</a:t>
            </a:r>
          </a:p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Use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cs typeface="Courier New" panose="02070309020205020404" pitchFamily="49" charset="0"/>
              </a:rPr>
              <a:t> loop to iterate over a dictionary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General format</a:t>
            </a:r>
            <a:r>
              <a:rPr lang="en-US" altLang="en-US" dirty="0" smtClean="0">
                <a:cs typeface="Courier New" panose="02070309020205020404" pitchFamily="49" charset="0"/>
              </a:rPr>
              <a:t>:</a:t>
            </a:r>
            <a:endParaRPr lang="tr-TR" altLang="en-US" dirty="0" smtClean="0">
              <a:cs typeface="Courier New" panose="02070309020205020404" pitchFamily="49" charset="0"/>
            </a:endParaRPr>
          </a:p>
          <a:p>
            <a:pPr lvl="2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pic>
        <p:nvPicPr>
          <p:cNvPr id="4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759824"/>
            <a:ext cx="3657600" cy="309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xmlns="" id="{6E977330-D151-4EC6-AAD3-43AF4BE7A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Dictionary Methods</a:t>
            </a:r>
            <a:r>
              <a:rPr lang="en-US" altLang="en-US" sz="2000" b="0" dirty="0"/>
              <a:t> (1 of 5)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xmlns="" id="{5BFA7F9E-8FEF-4104-8878-8269CCF641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altLang="en-US" u="sng" dirty="0"/>
              <a:t> method</a:t>
            </a:r>
            <a:r>
              <a:rPr lang="en-US" altLang="en-US" dirty="0"/>
              <a:t>: deletes all the elements in a dictionary, leaving it empty</a:t>
            </a:r>
          </a:p>
          <a:p>
            <a:pPr lvl="1"/>
            <a:r>
              <a:rPr lang="en-US" altLang="en-US" dirty="0"/>
              <a:t>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u="sng" dirty="0"/>
              <a:t> method</a:t>
            </a:r>
            <a:r>
              <a:rPr lang="en-US" altLang="en-US" dirty="0"/>
              <a:t>: gets a value associated with specified key from the dictionary</a:t>
            </a:r>
          </a:p>
          <a:p>
            <a:pPr lvl="1"/>
            <a:r>
              <a:rPr lang="en-US" altLang="en-US" dirty="0"/>
              <a:t>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dirty="0"/>
              <a:t> is returned 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/>
              <a:t> is not found</a:t>
            </a:r>
          </a:p>
          <a:p>
            <a:pPr lvl="1"/>
            <a:r>
              <a:rPr lang="en-US" altLang="en-US" dirty="0"/>
              <a:t>Alternative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dirty="0"/>
              <a:t> operator</a:t>
            </a:r>
          </a:p>
          <a:p>
            <a:pPr lvl="2"/>
            <a:r>
              <a:rPr lang="en-US" altLang="en-US" dirty="0"/>
              <a:t>Cannot raise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dirty="0"/>
              <a:t> exception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8623</TotalTime>
  <Words>1292</Words>
  <Application>Microsoft Office PowerPoint</Application>
  <PresentationFormat>Ekran Gösterisi (4:3)</PresentationFormat>
  <Paragraphs>152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9" baseType="lpstr">
      <vt:lpstr>Arial</vt:lpstr>
      <vt:lpstr>Consolas</vt:lpstr>
      <vt:lpstr>Courier New</vt:lpstr>
      <vt:lpstr>Times New Roman</vt:lpstr>
      <vt:lpstr>Verdana</vt:lpstr>
      <vt:lpstr>Wingdings</vt:lpstr>
      <vt:lpstr>508 Lecture</vt:lpstr>
      <vt:lpstr>Starting out with Python</vt:lpstr>
      <vt:lpstr>Topics</vt:lpstr>
      <vt:lpstr>Dictionaries</vt:lpstr>
      <vt:lpstr>Retrieving a Value from a Dictionary</vt:lpstr>
      <vt:lpstr>Adding Elements to an Existing Dictionary</vt:lpstr>
      <vt:lpstr>Deleting Elements From an Existing Dictionary</vt:lpstr>
      <vt:lpstr>Getting the Number of Elements and Mixing Data Types</vt:lpstr>
      <vt:lpstr>Creating an Empty Dictionary and Using for Loop to Iterate Over a Dictionary</vt:lpstr>
      <vt:lpstr>Some Dictionary Methods (1 of 5)</vt:lpstr>
      <vt:lpstr>Some Dictionary Methods (2 of 5)</vt:lpstr>
      <vt:lpstr>Some Dictionary Methods (3 of 5)</vt:lpstr>
      <vt:lpstr>Some Dictionary Methods (4 of 5)</vt:lpstr>
      <vt:lpstr>Some Dictionary Methods (5 of 5)</vt:lpstr>
      <vt:lpstr>Örnek</vt:lpstr>
      <vt:lpstr>Örnek</vt:lpstr>
      <vt:lpstr>Dictionary Comprehensions (1 of 6)</vt:lpstr>
      <vt:lpstr>Dictionary Comprehensions (2 of 6)</vt:lpstr>
      <vt:lpstr>Dictionary Comprehensions (3 of 6)</vt:lpstr>
      <vt:lpstr>Dictionary Comprehensions (4 of 6)</vt:lpstr>
      <vt:lpstr>Dictionary Comprehensions (5 of 6)</vt:lpstr>
      <vt:lpstr>Dictionary Comprehensions (6 of 6)</vt:lpstr>
      <vt:lpstr>Summary</vt:lpstr>
    </vt:vector>
  </TitlesOfParts>
  <Company>SPi-Global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out with Python, Fifth Edition</dc:title>
  <dc:subject>Computer Science</dc:subject>
  <dc:creator>Tony Gaddis</dc:creator>
  <cp:keywords>Computer program language</cp:keywords>
  <cp:lastModifiedBy>ozgur.gumus</cp:lastModifiedBy>
  <cp:revision>672</cp:revision>
  <dcterms:created xsi:type="dcterms:W3CDTF">2014-07-14T20:04:21Z</dcterms:created>
  <dcterms:modified xsi:type="dcterms:W3CDTF">2021-12-29T23:56:48Z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