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4" r:id="rId3"/>
    <p:sldId id="272" r:id="rId4"/>
    <p:sldId id="310" r:id="rId5"/>
    <p:sldId id="311" r:id="rId6"/>
    <p:sldId id="312" r:id="rId7"/>
    <p:sldId id="313" r:id="rId8"/>
    <p:sldId id="314" r:id="rId9"/>
    <p:sldId id="339" r:id="rId10"/>
    <p:sldId id="340" r:id="rId11"/>
    <p:sldId id="341" r:id="rId12"/>
    <p:sldId id="342" r:id="rId13"/>
    <p:sldId id="343" r:id="rId14"/>
    <p:sldId id="344" r:id="rId15"/>
    <p:sldId id="338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Untitled Section" id="{D79A1090-2DFC-954D-9181-035B35E806B9}">
          <p14:sldIdLst>
            <p14:sldId id="256"/>
            <p14:sldId id="264"/>
            <p14:sldId id="272"/>
            <p14:sldId id="310"/>
            <p14:sldId id="311"/>
            <p14:sldId id="312"/>
            <p14:sldId id="313"/>
            <p14:sldId id="314"/>
            <p14:sldId id="339"/>
            <p14:sldId id="340"/>
            <p14:sldId id="341"/>
            <p14:sldId id="342"/>
            <p14:sldId id="343"/>
            <p14:sldId id="344"/>
            <p14:sldId id="33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CCCC"/>
    <a:srgbClr val="F3F3F3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91" autoAdjust="0"/>
    <p:restoredTop sz="94660"/>
  </p:normalViewPr>
  <p:slideViewPr>
    <p:cSldViewPr>
      <p:cViewPr varScale="1">
        <p:scale>
          <a:sx n="84" d="100"/>
          <a:sy n="84" d="100"/>
        </p:scale>
        <p:origin x="1397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664D8F-291F-7C4B-9B37-EE36A409A69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F940FA-D318-6F4A-84D6-FCF711686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853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74B44-F5FA-D44D-86CC-082B6BEFA46B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B150F-2242-F44E-AC43-5FC669F8E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045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 descr="DG_Bar_Blue_USLetter_RG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5" name="Picture 1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0"/>
            <a:ext cx="4724400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95400"/>
            <a:ext cx="4419600" cy="685800"/>
          </a:xfrm>
        </p:spPr>
        <p:txBody>
          <a:bodyPr/>
          <a:lstStyle>
            <a:lvl1pPr marL="0" indent="0">
              <a:buNone/>
              <a:defRPr>
                <a:solidFill>
                  <a:srgbClr val="0000FF"/>
                </a:solidFill>
                <a:latin typeface="Rosewood Std Regular"/>
                <a:cs typeface="Rosewood Std Regular"/>
              </a:defRPr>
            </a:lvl1pPr>
          </a:lstStyle>
          <a:p>
            <a:pPr lvl="0"/>
            <a:r>
              <a:rPr lang="en-US" dirty="0" smtClean="0"/>
              <a:t>Chapter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1800" y="3352800"/>
            <a:ext cx="4419600" cy="1752600"/>
          </a:xfrm>
        </p:spPr>
        <p:txBody>
          <a:bodyPr/>
          <a:lstStyle>
            <a:lvl1pPr marL="0" indent="0">
              <a:buNone/>
              <a:defRPr>
                <a:solidFill>
                  <a:srgbClr val="FF0000"/>
                </a:solidFill>
                <a:latin typeface="Bernard MT Condensed"/>
                <a:cs typeface="Bernard MT Condense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12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76200"/>
            <a:ext cx="8610600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152400" y="152400"/>
            <a:ext cx="8839200" cy="58674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>
                <a:solidFill>
                  <a:schemeClr val="accent6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0441471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00" y="-228600"/>
            <a:ext cx="8991600" cy="6172200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09800" y="685800"/>
            <a:ext cx="46482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523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5" name="Picture 4" descr="han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99982">
            <a:off x="8131011" y="197933"/>
            <a:ext cx="938721" cy="548603"/>
          </a:xfrm>
          <a:prstGeom prst="rect">
            <a:avLst/>
          </a:prstGeom>
        </p:spPr>
      </p:pic>
      <p:pic>
        <p:nvPicPr>
          <p:cNvPr id="6" name="Picture 5" descr="ostrich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9" y="5638800"/>
            <a:ext cx="537882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535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93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38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87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okPa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0" y="76200"/>
            <a:ext cx="9144000" cy="632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81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2922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5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5" name="TextBox 4"/>
          <p:cNvSpPr txBox="1"/>
          <p:nvPr/>
        </p:nvSpPr>
        <p:spPr bwMode="auto">
          <a:xfrm>
            <a:off x="4851398" y="6396335"/>
            <a:ext cx="42817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8000"/>
                </a:solidFill>
              </a:rPr>
              <a:t>"The</a:t>
            </a:r>
            <a:r>
              <a:rPr lang="en-US" sz="1200" baseline="0" dirty="0" smtClean="0">
                <a:solidFill>
                  <a:srgbClr val="008000"/>
                </a:solidFill>
              </a:rPr>
              <a:t> Practice of Computing Using Python", </a:t>
            </a:r>
          </a:p>
          <a:p>
            <a:r>
              <a:rPr lang="en-US" sz="1200" baseline="0" dirty="0" smtClean="0">
                <a:solidFill>
                  <a:srgbClr val="008000"/>
                </a:solidFill>
              </a:rPr>
              <a:t>Punch &amp; </a:t>
            </a:r>
            <a:r>
              <a:rPr lang="en-US" sz="1200" baseline="0" dirty="0" err="1" smtClean="0">
                <a:solidFill>
                  <a:srgbClr val="008000"/>
                </a:solidFill>
              </a:rPr>
              <a:t>Enbody</a:t>
            </a:r>
            <a:r>
              <a:rPr lang="en-US" sz="1200" baseline="0" dirty="0" smtClean="0">
                <a:solidFill>
                  <a:srgbClr val="008000"/>
                </a:solidFill>
              </a:rPr>
              <a:t>, </a:t>
            </a:r>
            <a:r>
              <a:rPr lang="en-US" sz="1200" dirty="0" smtClean="0">
                <a:solidFill>
                  <a:srgbClr val="008000"/>
                </a:solidFill>
              </a:rPr>
              <a:t>Copyright © 2013 Pearson Education, Inc.</a:t>
            </a:r>
            <a:endParaRPr lang="en-US" sz="1200" dirty="0">
              <a:solidFill>
                <a:srgbClr val="008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  <p:sldLayoutId id="2147483662" r:id="rId11"/>
    <p:sldLayoutId id="2147483663" r:id="rId12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chapter 7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Lists and Tuples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059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Lists are a big deal!</a:t>
            </a:r>
            <a:endParaRPr lang="en-US"/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The use of lists in Python is a major part of its power</a:t>
            </a:r>
          </a:p>
          <a:p>
            <a:r>
              <a:rPr lang="en-US" smtClean="0"/>
              <a:t>Lists are very useful and can be used to accomplish many tasks</a:t>
            </a:r>
          </a:p>
          <a:p>
            <a:r>
              <a:rPr lang="en-US" smtClean="0"/>
              <a:t>Therefore Python provides some pretty powerful support to make common list tasks easier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37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Constructing lists</a:t>
            </a:r>
            <a:endParaRPr lang="en-US"/>
          </a:p>
        </p:txBody>
      </p:sp>
      <p:sp>
        <p:nvSpPr>
          <p:cNvPr id="737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One way is a "list comprehension"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800" dirty="0" smtClean="0">
                <a:solidFill>
                  <a:schemeClr val="accent6"/>
                </a:solidFill>
                <a:latin typeface="Courier New"/>
                <a:cs typeface="Courier New"/>
              </a:rPr>
              <a:t>[</a:t>
            </a:r>
            <a:r>
              <a:rPr lang="en-US" sz="2800" dirty="0" err="1" smtClean="0">
                <a:solidFill>
                  <a:schemeClr val="accent6"/>
                </a:solidFill>
                <a:latin typeface="Courier New"/>
                <a:cs typeface="Courier New"/>
              </a:rPr>
              <a:t>n</a:t>
            </a:r>
            <a:r>
              <a:rPr lang="en-US" sz="2800" dirty="0" smtClean="0">
                <a:solidFill>
                  <a:schemeClr val="accent6"/>
                </a:solidFill>
                <a:latin typeface="Courier New"/>
                <a:cs typeface="Courier New"/>
              </a:rPr>
              <a:t> for </a:t>
            </a:r>
            <a:r>
              <a:rPr lang="en-US" sz="2800" dirty="0" err="1" smtClean="0">
                <a:solidFill>
                  <a:schemeClr val="accent6"/>
                </a:solidFill>
                <a:latin typeface="Courier New"/>
                <a:cs typeface="Courier New"/>
              </a:rPr>
              <a:t>n</a:t>
            </a:r>
            <a:r>
              <a:rPr lang="en-US" sz="2800" dirty="0" smtClean="0">
                <a:solidFill>
                  <a:schemeClr val="accent6"/>
                </a:solidFill>
                <a:latin typeface="Courier New"/>
                <a:cs typeface="Courier New"/>
              </a:rPr>
              <a:t> in range(1,5)]</a:t>
            </a:r>
            <a:endParaRPr lang="en-US" sz="2800" dirty="0">
              <a:solidFill>
                <a:schemeClr val="accent6"/>
              </a:solidFill>
              <a:latin typeface="Courier New"/>
              <a:cs typeface="Courier New"/>
            </a:endParaRPr>
          </a:p>
        </p:txBody>
      </p:sp>
      <p:sp>
        <p:nvSpPr>
          <p:cNvPr id="73731" name="Rectangle 16"/>
          <p:cNvSpPr>
            <a:spLocks noChangeArrowheads="1"/>
          </p:cNvSpPr>
          <p:nvPr/>
        </p:nvSpPr>
        <p:spPr bwMode="auto">
          <a:xfrm>
            <a:off x="3276600" y="3810000"/>
            <a:ext cx="4572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732" name="Oval 12"/>
          <p:cNvSpPr>
            <a:spLocks noChangeArrowheads="1"/>
          </p:cNvSpPr>
          <p:nvPr/>
        </p:nvSpPr>
        <p:spPr bwMode="auto">
          <a:xfrm>
            <a:off x="2667000" y="3810000"/>
            <a:ext cx="457200" cy="533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733" name="Oval 7"/>
          <p:cNvSpPr>
            <a:spLocks noChangeArrowheads="1"/>
          </p:cNvSpPr>
          <p:nvPr/>
        </p:nvSpPr>
        <p:spPr bwMode="auto">
          <a:xfrm>
            <a:off x="7848600" y="3733800"/>
            <a:ext cx="228600" cy="685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734" name="Oval 6"/>
          <p:cNvSpPr>
            <a:spLocks noChangeArrowheads="1"/>
          </p:cNvSpPr>
          <p:nvPr/>
        </p:nvSpPr>
        <p:spPr bwMode="auto">
          <a:xfrm>
            <a:off x="2286000" y="3733800"/>
            <a:ext cx="228600" cy="685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737" name="Text Box 5"/>
          <p:cNvSpPr txBox="1">
            <a:spLocks noChangeArrowheads="1"/>
          </p:cNvSpPr>
          <p:nvPr/>
        </p:nvSpPr>
        <p:spPr bwMode="auto">
          <a:xfrm>
            <a:off x="2209800" y="3787775"/>
            <a:ext cx="6037263" cy="9445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-108" charset="2"/>
              <a:buNone/>
            </a:pPr>
            <a:r>
              <a:rPr lang="en-US" sz="3200" dirty="0"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[ </a:t>
            </a:r>
            <a:r>
              <a:rPr lang="en-US" sz="3200" dirty="0" err="1"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n</a:t>
            </a:r>
            <a:r>
              <a:rPr lang="en-US" sz="3200" dirty="0"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for </a:t>
            </a:r>
            <a:r>
              <a:rPr lang="en-US" sz="3200" dirty="0" err="1"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n</a:t>
            </a:r>
            <a:r>
              <a:rPr lang="en-US" sz="3200" dirty="0"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in range(1,5)]</a:t>
            </a:r>
          </a:p>
          <a:p>
            <a:endParaRPr lang="en-US" dirty="0"/>
          </a:p>
        </p:txBody>
      </p:sp>
      <p:sp>
        <p:nvSpPr>
          <p:cNvPr id="73738" name="Text Box 8"/>
          <p:cNvSpPr txBox="1">
            <a:spLocks noChangeArrowheads="1"/>
          </p:cNvSpPr>
          <p:nvPr/>
        </p:nvSpPr>
        <p:spPr bwMode="auto">
          <a:xfrm>
            <a:off x="2422525" y="3165475"/>
            <a:ext cx="3194955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mark the comp with [ ]</a:t>
            </a:r>
          </a:p>
        </p:txBody>
      </p:sp>
      <p:sp>
        <p:nvSpPr>
          <p:cNvPr id="73739" name="Line 9"/>
          <p:cNvSpPr>
            <a:spLocks noChangeShapeType="1"/>
          </p:cNvSpPr>
          <p:nvPr/>
        </p:nvSpPr>
        <p:spPr bwMode="auto">
          <a:xfrm flipH="1">
            <a:off x="2514600" y="3581400"/>
            <a:ext cx="304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740" name="Line 10"/>
          <p:cNvSpPr>
            <a:spLocks noChangeShapeType="1"/>
          </p:cNvSpPr>
          <p:nvPr/>
        </p:nvSpPr>
        <p:spPr bwMode="auto">
          <a:xfrm>
            <a:off x="5410200" y="3505200"/>
            <a:ext cx="24384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741" name="Text Box 13"/>
          <p:cNvSpPr txBox="1">
            <a:spLocks noChangeArrowheads="1"/>
          </p:cNvSpPr>
          <p:nvPr/>
        </p:nvSpPr>
        <p:spPr bwMode="auto">
          <a:xfrm>
            <a:off x="2270125" y="4689475"/>
            <a:ext cx="1326555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what we</a:t>
            </a:r>
          </a:p>
          <a:p>
            <a:r>
              <a:rPr lang="en-US" sz="2400" dirty="0"/>
              <a:t>collect</a:t>
            </a:r>
          </a:p>
        </p:txBody>
      </p:sp>
      <p:sp>
        <p:nvSpPr>
          <p:cNvPr id="73742" name="Line 14"/>
          <p:cNvSpPr>
            <a:spLocks noChangeShapeType="1"/>
          </p:cNvSpPr>
          <p:nvPr/>
        </p:nvSpPr>
        <p:spPr bwMode="auto">
          <a:xfrm flipV="1">
            <a:off x="2819400" y="4419600"/>
            <a:ext cx="762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743" name="Text Box 17"/>
          <p:cNvSpPr txBox="1">
            <a:spLocks noChangeArrowheads="1"/>
          </p:cNvSpPr>
          <p:nvPr/>
        </p:nvSpPr>
        <p:spPr bwMode="auto">
          <a:xfrm>
            <a:off x="4556125" y="4537075"/>
            <a:ext cx="3482193" cy="193899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what we iterate</a:t>
            </a:r>
          </a:p>
          <a:p>
            <a:r>
              <a:rPr lang="en-US" sz="2400" dirty="0"/>
              <a:t>through. Note that</a:t>
            </a:r>
          </a:p>
          <a:p>
            <a:r>
              <a:rPr lang="en-US" sz="2400" dirty="0"/>
              <a:t>we iterate over a set of </a:t>
            </a:r>
          </a:p>
          <a:p>
            <a:r>
              <a:rPr lang="en-US" sz="2400" dirty="0"/>
              <a:t>values and collect some</a:t>
            </a:r>
          </a:p>
          <a:p>
            <a:r>
              <a:rPr lang="en-US" sz="2400" dirty="0"/>
              <a:t>(in this case all) of them</a:t>
            </a:r>
          </a:p>
        </p:txBody>
      </p:sp>
      <p:sp>
        <p:nvSpPr>
          <p:cNvPr id="73744" name="Line 18"/>
          <p:cNvSpPr>
            <a:spLocks noChangeShapeType="1"/>
          </p:cNvSpPr>
          <p:nvPr/>
        </p:nvSpPr>
        <p:spPr bwMode="auto">
          <a:xfrm flipV="1">
            <a:off x="5486400" y="4419600"/>
            <a:ext cx="2286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07" name="Text Box 19"/>
          <p:cNvSpPr txBox="1">
            <a:spLocks noChangeArrowheads="1"/>
          </p:cNvSpPr>
          <p:nvPr/>
        </p:nvSpPr>
        <p:spPr bwMode="auto">
          <a:xfrm>
            <a:off x="304800" y="4648200"/>
            <a:ext cx="1296900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returns </a:t>
            </a:r>
          </a:p>
          <a:p>
            <a:r>
              <a:rPr lang="en-US" sz="2400" dirty="0"/>
              <a:t>[1,2,3,4]</a:t>
            </a:r>
          </a:p>
        </p:txBody>
      </p:sp>
    </p:spTree>
    <p:extLst>
      <p:ext uri="{BB962C8B-B14F-4D97-AF65-F5344CB8AC3E}">
        <p14:creationId xmlns:p14="http://schemas.microsoft.com/office/powerpoint/2010/main" val="4140615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0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modifying what we collect</a:t>
            </a:r>
            <a:endParaRPr lang="en-US"/>
          </a:p>
        </p:txBody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rgbClr val="2D2D8A"/>
                </a:solidFill>
                <a:latin typeface="Courier New"/>
                <a:cs typeface="Courier New"/>
              </a:rPr>
              <a:t>[ </a:t>
            </a:r>
            <a:r>
              <a:rPr lang="en-US" sz="2800" dirty="0" err="1" smtClean="0">
                <a:solidFill>
                  <a:srgbClr val="2D2D8A"/>
                </a:solidFill>
                <a:latin typeface="Courier New"/>
                <a:cs typeface="Courier New"/>
              </a:rPr>
              <a:t>n</a:t>
            </a:r>
            <a:r>
              <a:rPr lang="en-US" sz="2800" dirty="0" smtClean="0">
                <a:solidFill>
                  <a:srgbClr val="2D2D8A"/>
                </a:solidFill>
                <a:latin typeface="Courier New"/>
                <a:cs typeface="Courier New"/>
              </a:rPr>
              <a:t>**2 for </a:t>
            </a:r>
            <a:r>
              <a:rPr lang="en-US" sz="2800" dirty="0" err="1" smtClean="0">
                <a:solidFill>
                  <a:srgbClr val="2D2D8A"/>
                </a:solidFill>
                <a:latin typeface="Courier New"/>
                <a:cs typeface="Courier New"/>
              </a:rPr>
              <a:t>n</a:t>
            </a:r>
            <a:r>
              <a:rPr lang="en-US" sz="2800" dirty="0" smtClean="0">
                <a:solidFill>
                  <a:srgbClr val="2D2D8A"/>
                </a:solidFill>
                <a:latin typeface="Courier New"/>
                <a:cs typeface="Courier New"/>
              </a:rPr>
              <a:t> in range(1,6)]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returns </a:t>
            </a:r>
            <a:r>
              <a:rPr lang="en-US" dirty="0" smtClean="0">
                <a:latin typeface="Courier New"/>
                <a:cs typeface="Courier New"/>
              </a:rPr>
              <a:t>[1,4,9,16,25]</a:t>
            </a:r>
            <a:r>
              <a:rPr lang="en-US" dirty="0" smtClean="0"/>
              <a:t>. Note that we can only change the values we are iterating over, in this case </a:t>
            </a:r>
            <a:r>
              <a:rPr lang="en-US" dirty="0" err="1" smtClean="0">
                <a:solidFill>
                  <a:srgbClr val="660066"/>
                </a:solidFill>
                <a:latin typeface="Courier New"/>
                <a:cs typeface="Courier New"/>
              </a:rPr>
              <a:t>n</a:t>
            </a:r>
            <a:endParaRPr lang="en-US" dirty="0">
              <a:solidFill>
                <a:srgbClr val="660066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4190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multiple collects</a:t>
            </a:r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4525963"/>
          </a:xfrm>
        </p:spPr>
        <p:txBody>
          <a:bodyPr/>
          <a:lstStyle/>
          <a:p>
            <a:pPr>
              <a:buNone/>
            </a:pPr>
            <a:r>
              <a:rPr lang="en-US" sz="2400" dirty="0" smtClean="0">
                <a:solidFill>
                  <a:srgbClr val="2D2D8A"/>
                </a:solidFill>
                <a:latin typeface="Courier New"/>
                <a:cs typeface="Courier New"/>
              </a:rPr>
              <a:t>[</a:t>
            </a:r>
            <a:r>
              <a:rPr lang="en-US" sz="2400" dirty="0" err="1" smtClean="0">
                <a:solidFill>
                  <a:srgbClr val="2D2D8A"/>
                </a:solidFill>
                <a:latin typeface="Courier New"/>
                <a:cs typeface="Courier New"/>
              </a:rPr>
              <a:t>x+y</a:t>
            </a:r>
            <a:r>
              <a:rPr lang="en-US" sz="2400" dirty="0" smtClean="0">
                <a:solidFill>
                  <a:srgbClr val="2D2D8A"/>
                </a:solidFill>
                <a:latin typeface="Courier New"/>
                <a:cs typeface="Courier New"/>
              </a:rPr>
              <a:t> for </a:t>
            </a:r>
            <a:r>
              <a:rPr lang="en-US" sz="2400" dirty="0" err="1" smtClean="0">
                <a:solidFill>
                  <a:srgbClr val="2D2D8A"/>
                </a:solidFill>
                <a:latin typeface="Courier New"/>
                <a:cs typeface="Courier New"/>
              </a:rPr>
              <a:t>x</a:t>
            </a:r>
            <a:r>
              <a:rPr lang="en-US" sz="2400" dirty="0" smtClean="0">
                <a:solidFill>
                  <a:srgbClr val="2D2D8A"/>
                </a:solidFill>
                <a:latin typeface="Courier New"/>
                <a:cs typeface="Courier New"/>
              </a:rPr>
              <a:t> in range(1,4) for </a:t>
            </a:r>
            <a:r>
              <a:rPr lang="en-US" sz="2400" dirty="0" err="1" smtClean="0">
                <a:solidFill>
                  <a:srgbClr val="2D2D8A"/>
                </a:solidFill>
                <a:latin typeface="Courier New"/>
                <a:cs typeface="Courier New"/>
              </a:rPr>
              <a:t>y</a:t>
            </a:r>
            <a:r>
              <a:rPr lang="en-US" sz="2400" dirty="0" smtClean="0">
                <a:solidFill>
                  <a:srgbClr val="2D2D8A"/>
                </a:solidFill>
                <a:latin typeface="Courier New"/>
                <a:cs typeface="Courier New"/>
              </a:rPr>
              <a:t> in range (1,4)]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It is as if we had done the following:</a:t>
            </a:r>
          </a:p>
          <a:p>
            <a:pPr>
              <a:buNone/>
            </a:pPr>
            <a:r>
              <a:rPr lang="en-US" sz="2800" dirty="0" err="1" smtClean="0">
                <a:solidFill>
                  <a:schemeClr val="accent6"/>
                </a:solidFill>
                <a:latin typeface="Courier New"/>
                <a:cs typeface="Courier New"/>
              </a:rPr>
              <a:t>my_list</a:t>
            </a:r>
            <a:r>
              <a:rPr lang="en-US" sz="2800" dirty="0" smtClean="0">
                <a:solidFill>
                  <a:schemeClr val="accent6"/>
                </a:solidFill>
                <a:latin typeface="Courier New"/>
                <a:cs typeface="Courier New"/>
              </a:rPr>
              <a:t> = [ ]</a:t>
            </a:r>
          </a:p>
          <a:p>
            <a:pPr>
              <a:buNone/>
            </a:pPr>
            <a:r>
              <a:rPr lang="en-US" sz="2800" dirty="0" smtClean="0">
                <a:solidFill>
                  <a:schemeClr val="accent6"/>
                </a:solidFill>
                <a:latin typeface="Courier New"/>
                <a:cs typeface="Courier New"/>
              </a:rPr>
              <a:t>for </a:t>
            </a:r>
            <a:r>
              <a:rPr lang="en-US" sz="2800" dirty="0" err="1" smtClean="0">
                <a:solidFill>
                  <a:schemeClr val="accent6"/>
                </a:solidFill>
                <a:latin typeface="Courier New"/>
                <a:cs typeface="Courier New"/>
              </a:rPr>
              <a:t>x</a:t>
            </a:r>
            <a:r>
              <a:rPr lang="en-US" sz="2800" dirty="0" smtClean="0">
                <a:solidFill>
                  <a:schemeClr val="accent6"/>
                </a:solidFill>
                <a:latin typeface="Courier New"/>
                <a:cs typeface="Courier New"/>
              </a:rPr>
              <a:t> in range (1,4):</a:t>
            </a:r>
          </a:p>
          <a:p>
            <a:pPr>
              <a:buNone/>
            </a:pPr>
            <a:r>
              <a:rPr lang="en-US" sz="2800" dirty="0" smtClean="0">
                <a:solidFill>
                  <a:schemeClr val="accent6"/>
                </a:solidFill>
                <a:latin typeface="Courier New"/>
                <a:cs typeface="Courier New"/>
              </a:rPr>
              <a:t>	for </a:t>
            </a:r>
            <a:r>
              <a:rPr lang="en-US" sz="2800" dirty="0" err="1" smtClean="0">
                <a:solidFill>
                  <a:schemeClr val="accent6"/>
                </a:solidFill>
                <a:latin typeface="Courier New"/>
                <a:cs typeface="Courier New"/>
              </a:rPr>
              <a:t>y</a:t>
            </a:r>
            <a:r>
              <a:rPr lang="en-US" sz="2800" dirty="0" smtClean="0">
                <a:solidFill>
                  <a:schemeClr val="accent6"/>
                </a:solidFill>
                <a:latin typeface="Courier New"/>
                <a:cs typeface="Courier New"/>
              </a:rPr>
              <a:t> in range (1,4):</a:t>
            </a:r>
          </a:p>
          <a:p>
            <a:pPr>
              <a:buNone/>
            </a:pPr>
            <a:r>
              <a:rPr lang="en-US" sz="2800" dirty="0" smtClean="0">
                <a:solidFill>
                  <a:schemeClr val="accent6"/>
                </a:solidFill>
                <a:latin typeface="Courier New"/>
                <a:cs typeface="Courier New"/>
              </a:rPr>
              <a:t>      </a:t>
            </a:r>
            <a:r>
              <a:rPr lang="en-US" sz="2800" dirty="0" err="1" smtClean="0">
                <a:solidFill>
                  <a:schemeClr val="accent6"/>
                </a:solidFill>
                <a:latin typeface="Courier New"/>
                <a:cs typeface="Courier New"/>
              </a:rPr>
              <a:t>my_list.append</a:t>
            </a:r>
            <a:r>
              <a:rPr lang="en-US" sz="2800" dirty="0" smtClean="0">
                <a:solidFill>
                  <a:schemeClr val="accent6"/>
                </a:solidFill>
                <a:latin typeface="Courier New"/>
                <a:cs typeface="Courier New"/>
              </a:rPr>
              <a:t>(</a:t>
            </a:r>
            <a:r>
              <a:rPr lang="en-US" sz="2800" dirty="0" err="1" smtClean="0">
                <a:solidFill>
                  <a:schemeClr val="accent6"/>
                </a:solidFill>
                <a:latin typeface="Courier New"/>
                <a:cs typeface="Courier New"/>
              </a:rPr>
              <a:t>x+y</a:t>
            </a:r>
            <a:r>
              <a:rPr lang="en-US" sz="2800" dirty="0" smtClean="0">
                <a:solidFill>
                  <a:schemeClr val="accent6"/>
                </a:solidFill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</a:t>
            </a:r>
            <a:r>
              <a:rPr lang="en-US" dirty="0" smtClean="0"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 </a:t>
            </a:r>
            <a:r>
              <a:rPr lang="en-US" sz="2800" dirty="0" smtClean="0">
                <a:solidFill>
                  <a:schemeClr val="accent6"/>
                </a:solidFill>
                <a:latin typeface="Courier New"/>
                <a:cs typeface="Courier New"/>
              </a:rPr>
              <a:t>[2,3,4,3,4,5,4,5,6]</a:t>
            </a:r>
            <a:endParaRPr lang="en-US" sz="2800" dirty="0">
              <a:solidFill>
                <a:schemeClr val="accent6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2295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modifying what gets collected</a:t>
            </a:r>
            <a:endParaRPr 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>
                <a:solidFill>
                  <a:schemeClr val="accent6"/>
                </a:solidFill>
                <a:latin typeface="Courier New"/>
                <a:cs typeface="Courier New"/>
              </a:rPr>
              <a:t>[c for c in "Hi There Mom" if </a:t>
            </a:r>
            <a:r>
              <a:rPr lang="en-US" sz="2400" dirty="0" err="1" smtClean="0">
                <a:solidFill>
                  <a:schemeClr val="accent6"/>
                </a:solidFill>
                <a:latin typeface="Courier New"/>
                <a:cs typeface="Courier New"/>
              </a:rPr>
              <a:t>c.isupper</a:t>
            </a:r>
            <a:r>
              <a:rPr lang="en-US" sz="2400" dirty="0" smtClean="0">
                <a:solidFill>
                  <a:schemeClr val="accent6"/>
                </a:solidFill>
                <a:latin typeface="Courier New"/>
                <a:cs typeface="Courier New"/>
              </a:rPr>
              <a:t>()]</a:t>
            </a:r>
          </a:p>
          <a:p>
            <a:endParaRPr lang="en-US" dirty="0" smtClean="0"/>
          </a:p>
          <a:p>
            <a:r>
              <a:rPr lang="en-US" dirty="0" smtClean="0"/>
              <a:t>The</a:t>
            </a:r>
            <a:r>
              <a:rPr lang="en-US" dirty="0" smtClean="0">
                <a:solidFill>
                  <a:srgbClr val="660066"/>
                </a:solidFill>
                <a:latin typeface="Courier New"/>
                <a:cs typeface="Courier New"/>
              </a:rPr>
              <a:t> if </a:t>
            </a:r>
            <a:r>
              <a:rPr lang="en-US" dirty="0" smtClean="0"/>
              <a:t>part of the comprehensive controls which of the iterated values is collected at the end. Only those values which make the if part true will be collected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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/>
                </a:solidFill>
              </a:rPr>
              <a:t>[</a:t>
            </a:r>
            <a:r>
              <a:rPr lang="fr-FR" dirty="0" smtClean="0">
                <a:solidFill>
                  <a:schemeClr val="accent6"/>
                </a:solidFill>
              </a:rPr>
              <a:t>'</a:t>
            </a:r>
            <a:r>
              <a:rPr lang="en-US" dirty="0" smtClean="0">
                <a:solidFill>
                  <a:schemeClr val="accent6"/>
                </a:solidFill>
              </a:rPr>
              <a:t>H</a:t>
            </a:r>
            <a:r>
              <a:rPr lang="fr-FR" dirty="0" smtClean="0">
                <a:solidFill>
                  <a:schemeClr val="accent6"/>
                </a:solidFill>
              </a:rPr>
              <a:t>'</a:t>
            </a:r>
            <a:r>
              <a:rPr lang="en-US" dirty="0" smtClean="0">
                <a:solidFill>
                  <a:schemeClr val="accent6"/>
                </a:solidFill>
              </a:rPr>
              <a:t>,</a:t>
            </a:r>
            <a:r>
              <a:rPr lang="fr-FR" dirty="0" smtClean="0">
                <a:solidFill>
                  <a:schemeClr val="accent6"/>
                </a:solidFill>
              </a:rPr>
              <a:t>'</a:t>
            </a:r>
            <a:r>
              <a:rPr lang="en-US" dirty="0" smtClean="0">
                <a:solidFill>
                  <a:schemeClr val="accent6"/>
                </a:solidFill>
              </a:rPr>
              <a:t>T</a:t>
            </a:r>
            <a:r>
              <a:rPr lang="fr-FR" dirty="0" smtClean="0">
                <a:solidFill>
                  <a:schemeClr val="accent6"/>
                </a:solidFill>
              </a:rPr>
              <a:t>'</a:t>
            </a:r>
            <a:r>
              <a:rPr lang="en-US" dirty="0" smtClean="0">
                <a:solidFill>
                  <a:schemeClr val="accent6"/>
                </a:solidFill>
              </a:rPr>
              <a:t>,</a:t>
            </a:r>
            <a:r>
              <a:rPr lang="fr-FR" dirty="0" smtClean="0">
                <a:solidFill>
                  <a:schemeClr val="accent6"/>
                </a:solidFill>
              </a:rPr>
              <a:t>'</a:t>
            </a:r>
            <a:r>
              <a:rPr lang="en-US" dirty="0" smtClean="0">
                <a:solidFill>
                  <a:schemeClr val="accent6"/>
                </a:solidFill>
              </a:rPr>
              <a:t>M</a:t>
            </a:r>
            <a:r>
              <a:rPr lang="fr-FR" dirty="0" smtClean="0">
                <a:solidFill>
                  <a:schemeClr val="accent6"/>
                </a:solidFill>
              </a:rPr>
              <a:t>'</a:t>
            </a:r>
            <a:r>
              <a:rPr lang="en-US" dirty="0" smtClean="0">
                <a:solidFill>
                  <a:schemeClr val="accent6"/>
                </a:solidFill>
              </a:rPr>
              <a:t>]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4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Reminder, rules so far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Tx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</a:rPr>
              <a:t>Think before you program!</a:t>
            </a:r>
          </a:p>
          <a:p>
            <a:pPr marL="514350" indent="-514350">
              <a:buFontTx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</a:rPr>
              <a:t>A program is a human-readable essay on problem solving that also happens to execute on a computer.</a:t>
            </a:r>
          </a:p>
          <a:p>
            <a:pPr marL="514350" indent="-514350">
              <a:buFontTx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</a:rPr>
              <a:t>The best way to </a:t>
            </a:r>
            <a:r>
              <a:rPr lang="en-US" sz="2400" dirty="0" err="1">
                <a:latin typeface="Arial" charset="0"/>
                <a:ea typeface="ＭＳ Ｐゴシック" charset="0"/>
              </a:rPr>
              <a:t>imporve</a:t>
            </a:r>
            <a:r>
              <a:rPr lang="en-US" sz="2400" dirty="0">
                <a:latin typeface="Arial" charset="0"/>
                <a:ea typeface="ＭＳ Ｐゴシック" charset="0"/>
              </a:rPr>
              <a:t> your programming and problem solving skills is to practice!</a:t>
            </a:r>
          </a:p>
          <a:p>
            <a:pPr marL="514350" indent="-514350">
              <a:buFontTx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</a:rPr>
              <a:t>A foolish consistency is the hobgoblin of little minds</a:t>
            </a:r>
          </a:p>
          <a:p>
            <a:pPr marL="514350" indent="-514350">
              <a:buFontTx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</a:rPr>
              <a:t>Test your code, often and thoroughly</a:t>
            </a:r>
          </a:p>
          <a:p>
            <a:pPr marL="514350" indent="-514350">
              <a:buFontTx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</a:rPr>
              <a:t>If it was hard to write, it is probably hard to read. Add a comment. </a:t>
            </a:r>
            <a:endParaRPr lang="en-US" sz="2400" dirty="0" smtClean="0">
              <a:latin typeface="Arial" charset="0"/>
              <a:ea typeface="ＭＳ Ｐゴシック" charset="0"/>
            </a:endParaRPr>
          </a:p>
          <a:p>
            <a:pPr marL="514350" indent="-514350">
              <a:buFontTx/>
              <a:buAutoNum type="arabicPeriod"/>
            </a:pPr>
            <a:r>
              <a:rPr lang="en-US" sz="2400" dirty="0" smtClean="0">
                <a:latin typeface="Arial" charset="0"/>
                <a:ea typeface="ＭＳ Ｐゴシック" charset="0"/>
              </a:rPr>
              <a:t>All input is evil, unless proven otherwise.</a:t>
            </a:r>
          </a:p>
          <a:p>
            <a:pPr marL="514350" indent="-514350">
              <a:buFontTx/>
              <a:buAutoNum type="arabicPeriod"/>
            </a:pPr>
            <a:r>
              <a:rPr lang="en-US" sz="2400" dirty="0" smtClean="0">
                <a:latin typeface="Arial" charset="0"/>
                <a:ea typeface="ＭＳ Ｐゴシック" charset="0"/>
              </a:rPr>
              <a:t>A function should do one thing.</a:t>
            </a:r>
            <a:endParaRPr lang="en-US" sz="2400" dirty="0">
              <a:latin typeface="Arial" charset="0"/>
              <a:ea typeface="ＭＳ Ｐゴシック" charset="0"/>
            </a:endParaRPr>
          </a:p>
          <a:p>
            <a:pPr marL="514350" indent="-514350">
              <a:buFontTx/>
              <a:buAutoNum type="arabicPeriod"/>
            </a:pPr>
            <a:endParaRPr lang="en-US" sz="2400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096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err="1" smtClean="0">
                <a:solidFill>
                  <a:srgbClr val="2D2D8A"/>
                </a:solidFill>
                <a:latin typeface="Courier New"/>
                <a:cs typeface="Courier New"/>
              </a:rPr>
              <a:t>my_list</a:t>
            </a:r>
            <a:r>
              <a:rPr lang="en-US" sz="2800" dirty="0" smtClean="0">
                <a:solidFill>
                  <a:srgbClr val="2D2D8A"/>
                </a:solidFill>
                <a:latin typeface="Courier New"/>
                <a:cs typeface="Courier New"/>
              </a:rPr>
              <a:t> = [</a:t>
            </a:r>
            <a:r>
              <a:rPr lang="fr-FR" sz="2800" dirty="0" smtClean="0">
                <a:solidFill>
                  <a:srgbClr val="2D2D8A"/>
                </a:solidFill>
                <a:latin typeface="Courier New"/>
                <a:cs typeface="Courier New"/>
              </a:rPr>
              <a:t>'</a:t>
            </a:r>
            <a:r>
              <a:rPr lang="en-US" sz="2800" dirty="0" smtClean="0">
                <a:solidFill>
                  <a:srgbClr val="2D2D8A"/>
                </a:solidFill>
                <a:latin typeface="Courier New"/>
                <a:cs typeface="Courier New"/>
              </a:rPr>
              <a:t>a</a:t>
            </a:r>
            <a:r>
              <a:rPr lang="fr-FR" sz="2800" dirty="0" smtClean="0">
                <a:solidFill>
                  <a:srgbClr val="2D2D8A"/>
                </a:solidFill>
                <a:latin typeface="Courier New"/>
                <a:cs typeface="Courier New"/>
              </a:rPr>
              <a:t>'</a:t>
            </a:r>
            <a:r>
              <a:rPr lang="en-US" sz="2800" dirty="0" smtClean="0">
                <a:solidFill>
                  <a:srgbClr val="2D2D8A"/>
                </a:solidFill>
                <a:latin typeface="Courier New"/>
                <a:cs typeface="Courier New"/>
              </a:rPr>
              <a:t>, [1, 2, 3], </a:t>
            </a:r>
            <a:r>
              <a:rPr lang="fr-FR" sz="2800" dirty="0" smtClean="0">
                <a:solidFill>
                  <a:srgbClr val="2D2D8A"/>
                </a:solidFill>
                <a:latin typeface="Courier New"/>
                <a:cs typeface="Courier New"/>
              </a:rPr>
              <a:t>'</a:t>
            </a:r>
            <a:r>
              <a:rPr lang="en-US" sz="2800" dirty="0" smtClean="0">
                <a:solidFill>
                  <a:srgbClr val="2D2D8A"/>
                </a:solidFill>
                <a:latin typeface="Courier New"/>
                <a:cs typeface="Courier New"/>
              </a:rPr>
              <a:t>z</a:t>
            </a:r>
            <a:r>
              <a:rPr lang="fr-FR" sz="2800" dirty="0" smtClean="0">
                <a:solidFill>
                  <a:srgbClr val="2D2D8A"/>
                </a:solidFill>
                <a:latin typeface="Courier New"/>
                <a:cs typeface="Courier New"/>
              </a:rPr>
              <a:t>'</a:t>
            </a:r>
            <a:r>
              <a:rPr lang="en-US" sz="2800" dirty="0" smtClean="0">
                <a:solidFill>
                  <a:srgbClr val="2D2D8A"/>
                </a:solidFill>
                <a:latin typeface="Courier New"/>
                <a:cs typeface="Courier New"/>
              </a:rPr>
              <a:t>]</a:t>
            </a:r>
            <a:endParaRPr lang="en-US" dirty="0" smtClean="0"/>
          </a:p>
          <a:p>
            <a:r>
              <a:rPr lang="en-US" dirty="0" smtClean="0"/>
              <a:t>What is the second element (index 1) of that list? Another list.</a:t>
            </a:r>
          </a:p>
          <a:p>
            <a:pPr>
              <a:buNone/>
            </a:pPr>
            <a:r>
              <a:rPr lang="en-US" sz="2800" dirty="0" err="1" smtClean="0">
                <a:solidFill>
                  <a:srgbClr val="2D2D8A"/>
                </a:solidFill>
                <a:latin typeface="Courier New"/>
                <a:cs typeface="Courier New"/>
              </a:rPr>
              <a:t>my_list</a:t>
            </a:r>
            <a:r>
              <a:rPr lang="en-US" sz="2800" dirty="0" smtClean="0">
                <a:solidFill>
                  <a:srgbClr val="2D2D8A"/>
                </a:solidFill>
                <a:latin typeface="Courier New"/>
                <a:cs typeface="Courier New"/>
              </a:rPr>
              <a:t>[1][0] </a:t>
            </a:r>
            <a:r>
              <a:rPr lang="en-US" sz="2800" dirty="0" smtClean="0">
                <a:solidFill>
                  <a:srgbClr val="009999"/>
                </a:solidFill>
                <a:latin typeface="Courier New"/>
                <a:cs typeface="Courier New"/>
              </a:rPr>
              <a:t># apply left to right</a:t>
            </a:r>
          </a:p>
          <a:p>
            <a:pPr>
              <a:buNone/>
            </a:pPr>
            <a:r>
              <a:rPr lang="en-US" sz="2800" dirty="0" smtClean="0">
                <a:solidFill>
                  <a:srgbClr val="2D2D8A"/>
                </a:solidFill>
                <a:latin typeface="Courier New"/>
                <a:cs typeface="Courier New"/>
              </a:rPr>
              <a:t>	</a:t>
            </a:r>
            <a:r>
              <a:rPr lang="en-US" sz="2800" dirty="0" err="1" smtClean="0">
                <a:solidFill>
                  <a:srgbClr val="2D2D8A"/>
                </a:solidFill>
                <a:latin typeface="Courier New"/>
                <a:cs typeface="Courier New"/>
              </a:rPr>
              <a:t>my_list</a:t>
            </a:r>
            <a:r>
              <a:rPr lang="en-US" sz="2800" dirty="0" smtClean="0">
                <a:solidFill>
                  <a:srgbClr val="2D2D8A"/>
                </a:solidFill>
                <a:latin typeface="Courier New"/>
                <a:cs typeface="Courier New"/>
              </a:rPr>
              <a:t>[1] </a:t>
            </a:r>
            <a:r>
              <a:rPr lang="en-US" sz="2800" dirty="0" smtClean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 [1, 2, 3]</a:t>
            </a:r>
          </a:p>
          <a:p>
            <a:pPr>
              <a:buNone/>
            </a:pPr>
            <a:r>
              <a:rPr lang="en-US" sz="2800" dirty="0" smtClean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	[1, 2, 3][0] </a:t>
            </a:r>
            <a:r>
              <a:rPr lang="en-US" sz="2800" dirty="0" err="1" smtClean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</a:t>
            </a:r>
            <a:r>
              <a:rPr lang="en-US" sz="2800" dirty="0" smtClean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 1</a:t>
            </a:r>
            <a:endParaRPr lang="en-US" sz="2800" dirty="0">
              <a:solidFill>
                <a:srgbClr val="2D2D8A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Tuples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Tuples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Tuples are </a:t>
            </a:r>
            <a:r>
              <a:rPr lang="en-US" dirty="0" smtClean="0">
                <a:ea typeface="ＭＳ Ｐゴシック" pitchFamily="-108" charset="-128"/>
                <a:cs typeface="ＭＳ Ｐゴシック" pitchFamily="-108" charset="-128"/>
              </a:rPr>
              <a:t>simply </a:t>
            </a:r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immutable lists</a:t>
            </a:r>
          </a:p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They are </a:t>
            </a:r>
            <a:r>
              <a:rPr lang="en-US" dirty="0" smtClean="0">
                <a:ea typeface="ＭＳ Ｐゴシック" pitchFamily="-108" charset="-128"/>
                <a:cs typeface="ＭＳ Ｐゴシック" pitchFamily="-108" charset="-128"/>
              </a:rPr>
              <a:t>printed with </a:t>
            </a:r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(,</a:t>
            </a:r>
            <a:r>
              <a:rPr lang="en-US" dirty="0" smtClean="0">
                <a:ea typeface="ＭＳ Ｐゴシック" pitchFamily="-108" charset="-128"/>
                <a:cs typeface="ＭＳ Ｐゴシック" pitchFamily="-108" charset="-128"/>
              </a:rPr>
              <a:t>)</a:t>
            </a:r>
            <a:endParaRPr lang="en-US" dirty="0">
              <a:ea typeface="ＭＳ Ｐゴシック" pitchFamily="-108" charset="-128"/>
              <a:cs typeface="ＭＳ Ｐゴシック" pitchFamily="-108" charset="-128"/>
            </a:endParaRPr>
          </a:p>
          <a:p>
            <a:pPr eaLnBrk="1" hangingPunct="1">
              <a:buFont typeface="Wingdings" pitchFamily="-108" charset="2"/>
              <a:buNone/>
            </a:pPr>
            <a:endParaRPr lang="en-US" dirty="0">
              <a:ea typeface="ＭＳ Ｐゴシック" pitchFamily="-108" charset="-128"/>
              <a:cs typeface="ＭＳ Ｐゴシック" pitchFamily="-10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792" y="2743201"/>
            <a:ext cx="7479608" cy="40838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8" charset="-128"/>
                <a:cs typeface="ＭＳ Ｐゴシック" pitchFamily="-108" charset="-128"/>
              </a:rPr>
              <a:t>The question is, Why?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  <a:cs typeface="ＭＳ Ｐゴシック" pitchFamily="-108" charset="-128"/>
              </a:rPr>
              <a:t>The real question is, why have an immutable list, a tuple, as a separate type?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  <a:cs typeface="ＭＳ Ｐゴシック" pitchFamily="-108" charset="-128"/>
              </a:rPr>
              <a:t>An immutable list gives you a data structure with some integrity, some permanent-ness if you will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  <a:cs typeface="ＭＳ Ｐゴシック" pitchFamily="-108" charset="-128"/>
              </a:rPr>
              <a:t>You know you cannot accidentally change one.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Lists and Tuple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2672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Everything that works with a list works with a tuple </a:t>
            </a:r>
            <a:r>
              <a:rPr lang="en-US" b="1" i="1" dirty="0">
                <a:ea typeface="ＭＳ Ｐゴシック" pitchFamily="-108" charset="-128"/>
                <a:cs typeface="ＭＳ Ｐゴシック" pitchFamily="-108" charset="-128"/>
              </a:rPr>
              <a:t>except</a:t>
            </a:r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 methods that modify the tuple</a:t>
            </a:r>
          </a:p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Thus indexing, slicing, </a:t>
            </a:r>
            <a:r>
              <a:rPr lang="en-US" dirty="0" err="1">
                <a:ea typeface="ＭＳ Ｐゴシック" pitchFamily="-108" charset="-128"/>
                <a:cs typeface="ＭＳ Ｐゴシック" pitchFamily="-108" charset="-128"/>
              </a:rPr>
              <a:t>len</a:t>
            </a:r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, print all work as expected</a:t>
            </a:r>
          </a:p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However, </a:t>
            </a:r>
            <a:r>
              <a:rPr lang="en-US" b="1" i="1" dirty="0">
                <a:ea typeface="ＭＳ Ｐゴシック" pitchFamily="-108" charset="-128"/>
                <a:cs typeface="ＭＳ Ｐゴシック" pitchFamily="-108" charset="-128"/>
              </a:rPr>
              <a:t>none</a:t>
            </a:r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 of the mutable methods work: </a:t>
            </a:r>
            <a:r>
              <a:rPr lang="en-US" dirty="0">
                <a:latin typeface="Courier New"/>
                <a:ea typeface="ＭＳ Ｐゴシック" pitchFamily="-108" charset="-128"/>
                <a:cs typeface="Courier New"/>
              </a:rPr>
              <a:t>append, extend, 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108" charset="-128"/>
                <a:cs typeface="ＭＳ Ｐゴシック" pitchFamily="-108" charset="-128"/>
              </a:rPr>
              <a:t>Commas make a tuple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6482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For </a:t>
            </a:r>
            <a:r>
              <a:rPr lang="en-US" dirty="0" err="1">
                <a:ea typeface="ＭＳ Ｐゴシック" pitchFamily="-108" charset="-128"/>
                <a:cs typeface="ＭＳ Ｐゴシック" pitchFamily="-108" charset="-128"/>
              </a:rPr>
              <a:t>tuples</a:t>
            </a:r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, you can think of a comma as the operator that makes a </a:t>
            </a:r>
            <a:r>
              <a:rPr lang="en-US" dirty="0" err="1">
                <a:ea typeface="ＭＳ Ｐゴシック" pitchFamily="-108" charset="-128"/>
                <a:cs typeface="ＭＳ Ｐゴシック" pitchFamily="-108" charset="-128"/>
              </a:rPr>
              <a:t>tuple</a:t>
            </a:r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, where the ( ) simply acts as a grouping:</a:t>
            </a:r>
          </a:p>
          <a:p>
            <a:pPr eaLnBrk="1" hangingPunct="1">
              <a:buFont typeface="Wingdings" pitchFamily="-108" charset="2"/>
              <a:buNone/>
            </a:pPr>
            <a:endParaRPr lang="en-US" dirty="0" smtClean="0">
              <a:ea typeface="ＭＳ Ｐゴシック" pitchFamily="-108" charset="-128"/>
              <a:cs typeface="ＭＳ Ｐゴシック" pitchFamily="-108" charset="-128"/>
            </a:endParaRPr>
          </a:p>
          <a:p>
            <a:pPr eaLnBrk="1" hangingPunct="1">
              <a:buFont typeface="Wingdings" pitchFamily="-108" charset="2"/>
              <a:buNone/>
            </a:pPr>
            <a:r>
              <a:rPr lang="en-US" sz="2800" dirty="0" err="1" smtClean="0">
                <a:solidFill>
                  <a:srgbClr val="2D2D8A"/>
                </a:solidFill>
                <a:latin typeface="Courier New"/>
                <a:ea typeface="Courier New" pitchFamily="-108" charset="0"/>
                <a:cs typeface="Courier New"/>
              </a:rPr>
              <a:t>myTuple</a:t>
            </a:r>
            <a:r>
              <a:rPr lang="en-US" sz="2800" dirty="0" smtClean="0">
                <a:solidFill>
                  <a:srgbClr val="2D2D8A"/>
                </a:solidFill>
                <a:latin typeface="Courier New"/>
                <a:ea typeface="Courier New" pitchFamily="-108" charset="0"/>
                <a:cs typeface="Courier New"/>
              </a:rPr>
              <a:t> = 1,2  </a:t>
            </a:r>
            <a:r>
              <a:rPr lang="en-US" sz="2800" dirty="0" smtClean="0">
                <a:solidFill>
                  <a:srgbClr val="009999"/>
                </a:solidFill>
                <a:latin typeface="Courier New"/>
                <a:ea typeface="Courier New" pitchFamily="-108" charset="0"/>
                <a:cs typeface="Courier New"/>
              </a:rPr>
              <a:t># creates (1,2)</a:t>
            </a:r>
          </a:p>
          <a:p>
            <a:pPr eaLnBrk="1" hangingPunct="1">
              <a:buFont typeface="Wingdings" pitchFamily="-108" charset="2"/>
              <a:buNone/>
            </a:pPr>
            <a:r>
              <a:rPr lang="en-US" sz="2800" dirty="0" err="1" smtClean="0">
                <a:solidFill>
                  <a:srgbClr val="2D2D8A"/>
                </a:solidFill>
                <a:latin typeface="Courier New"/>
                <a:ea typeface="Courier New" pitchFamily="-108" charset="0"/>
                <a:cs typeface="Courier New"/>
              </a:rPr>
              <a:t>myTuple</a:t>
            </a:r>
            <a:r>
              <a:rPr lang="en-US" sz="2800" dirty="0" smtClean="0">
                <a:solidFill>
                  <a:srgbClr val="2D2D8A"/>
                </a:solidFill>
                <a:latin typeface="Courier New"/>
                <a:ea typeface="Courier New" pitchFamily="-108" charset="0"/>
                <a:cs typeface="Courier New"/>
              </a:rPr>
              <a:t> = (1,) </a:t>
            </a:r>
            <a:r>
              <a:rPr lang="en-US" sz="2800" dirty="0" smtClean="0">
                <a:solidFill>
                  <a:srgbClr val="009999"/>
                </a:solidFill>
                <a:latin typeface="Courier New"/>
                <a:ea typeface="Courier New" pitchFamily="-108" charset="0"/>
                <a:cs typeface="Courier New"/>
              </a:rPr>
              <a:t># creates (1) </a:t>
            </a:r>
          </a:p>
          <a:p>
            <a:pPr eaLnBrk="1" hangingPunct="1">
              <a:buFont typeface="Wingdings" pitchFamily="-108" charset="2"/>
              <a:buNone/>
            </a:pPr>
            <a:r>
              <a:rPr lang="en-US" sz="2800" dirty="0" err="1" smtClean="0">
                <a:solidFill>
                  <a:srgbClr val="2D2D8A"/>
                </a:solidFill>
                <a:latin typeface="Courier New"/>
                <a:ea typeface="Courier New" pitchFamily="-108" charset="0"/>
                <a:cs typeface="Courier New"/>
              </a:rPr>
              <a:t>myTuple</a:t>
            </a:r>
            <a:r>
              <a:rPr lang="en-US" sz="2800" dirty="0" smtClean="0">
                <a:solidFill>
                  <a:srgbClr val="2D2D8A"/>
                </a:solidFill>
                <a:latin typeface="Courier New"/>
                <a:ea typeface="Courier New" pitchFamily="-108" charset="0"/>
                <a:cs typeface="Courier New"/>
              </a:rPr>
              <a:t> = (1)  </a:t>
            </a:r>
            <a:r>
              <a:rPr lang="en-US" sz="2800" dirty="0" smtClean="0">
                <a:solidFill>
                  <a:srgbClr val="009999"/>
                </a:solidFill>
                <a:latin typeface="Courier New"/>
                <a:ea typeface="Courier New" pitchFamily="-108" charset="0"/>
                <a:cs typeface="Courier New"/>
              </a:rPr>
              <a:t># creates 1 </a:t>
            </a:r>
            <a:r>
              <a:rPr lang="en-US" sz="2800" b="1" u="sng" dirty="0" smtClean="0">
                <a:solidFill>
                  <a:srgbClr val="009999"/>
                </a:solidFill>
                <a:latin typeface="Courier New"/>
                <a:ea typeface="Courier New" pitchFamily="-108" charset="0"/>
                <a:cs typeface="Courier New"/>
              </a:rPr>
              <a:t>not</a:t>
            </a:r>
            <a:r>
              <a:rPr lang="en-US" sz="2800" dirty="0" smtClean="0">
                <a:solidFill>
                  <a:srgbClr val="009999"/>
                </a:solidFill>
                <a:latin typeface="Courier New"/>
                <a:ea typeface="Courier New" pitchFamily="-108" charset="0"/>
                <a:cs typeface="Courier New"/>
              </a:rPr>
              <a:t> (1)</a:t>
            </a:r>
          </a:p>
          <a:p>
            <a:pPr eaLnBrk="1" hangingPunct="1">
              <a:buFont typeface="Wingdings" pitchFamily="-108" charset="2"/>
              <a:buNone/>
            </a:pPr>
            <a:r>
              <a:rPr lang="en-US" sz="2800" dirty="0" err="1" smtClean="0">
                <a:solidFill>
                  <a:srgbClr val="2D2D8A"/>
                </a:solidFill>
                <a:latin typeface="Courier New"/>
                <a:ea typeface="Courier New" pitchFamily="-108" charset="0"/>
                <a:cs typeface="Courier New"/>
              </a:rPr>
              <a:t>myTuple</a:t>
            </a:r>
            <a:r>
              <a:rPr lang="en-US" sz="2800" dirty="0" smtClean="0">
                <a:solidFill>
                  <a:srgbClr val="2D2D8A"/>
                </a:solidFill>
                <a:latin typeface="Courier New"/>
                <a:ea typeface="Courier New" pitchFamily="-108" charset="0"/>
                <a:cs typeface="Courier New"/>
              </a:rPr>
              <a:t> = 1,	  </a:t>
            </a:r>
            <a:r>
              <a:rPr lang="en-US" sz="2800" dirty="0" smtClean="0">
                <a:solidFill>
                  <a:srgbClr val="009999"/>
                </a:solidFill>
                <a:latin typeface="Courier New"/>
                <a:ea typeface="Courier New" pitchFamily="-108" charset="0"/>
                <a:cs typeface="Courier New"/>
              </a:rPr>
              <a:t># creates (1)</a:t>
            </a:r>
            <a:endParaRPr lang="en-US" sz="2800" dirty="0">
              <a:solidFill>
                <a:srgbClr val="009999"/>
              </a:solidFill>
              <a:latin typeface="Courier New"/>
              <a:ea typeface="Courier New" pitchFamily="-108" charset="0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List Comprehensions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65807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>
        <a:spAutoFit/>
      </a:bodyPr>
      <a:lstStyle>
        <a:defPPr>
          <a:defRPr sz="3600" dirty="0">
            <a:solidFill>
              <a:srgbClr val="FF0000"/>
            </a:solidFill>
            <a:latin typeface="Rockwell Extra Bold" charset="0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template.potx</Template>
  <TotalTime>1815</TotalTime>
  <Words>536</Words>
  <Application>Microsoft Office PowerPoint</Application>
  <PresentationFormat>Ekran Gösterisi (4:3)</PresentationFormat>
  <Paragraphs>73</Paragraphs>
  <Slides>15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24" baseType="lpstr">
      <vt:lpstr>ＭＳ Ｐゴシック</vt:lpstr>
      <vt:lpstr>Arial</vt:lpstr>
      <vt:lpstr>Bernard MT Condensed</vt:lpstr>
      <vt:lpstr>Calibri</vt:lpstr>
      <vt:lpstr>Courier New</vt:lpstr>
      <vt:lpstr>Rosewood Std Regular</vt:lpstr>
      <vt:lpstr>Symbol</vt:lpstr>
      <vt:lpstr>Wingdings</vt:lpstr>
      <vt:lpstr>template</vt:lpstr>
      <vt:lpstr>PowerPoint Sunusu</vt:lpstr>
      <vt:lpstr>Lists</vt:lpstr>
      <vt:lpstr>List of Lists</vt:lpstr>
      <vt:lpstr>Tuples</vt:lpstr>
      <vt:lpstr>Tuples</vt:lpstr>
      <vt:lpstr>The question is, Why?</vt:lpstr>
      <vt:lpstr>Lists and Tuple</vt:lpstr>
      <vt:lpstr>Commas make a tuple</vt:lpstr>
      <vt:lpstr>List Comprehensions</vt:lpstr>
      <vt:lpstr>Lists are a big deal!</vt:lpstr>
      <vt:lpstr>Constructing lists</vt:lpstr>
      <vt:lpstr>modifying what we collect</vt:lpstr>
      <vt:lpstr>multiple collects</vt:lpstr>
      <vt:lpstr>modifying what gets collected</vt:lpstr>
      <vt:lpstr>Reminder, rules so far</vt:lpstr>
    </vt:vector>
  </TitlesOfParts>
  <Company>PEARSON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usnidem</dc:creator>
  <cp:lastModifiedBy>ozgur.gumus</cp:lastModifiedBy>
  <cp:revision>58</cp:revision>
  <dcterms:created xsi:type="dcterms:W3CDTF">2012-03-21T18:49:41Z</dcterms:created>
  <dcterms:modified xsi:type="dcterms:W3CDTF">2019-12-09T01:33:24Z</dcterms:modified>
</cp:coreProperties>
</file>