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317" r:id="rId15"/>
    <p:sldId id="271" r:id="rId16"/>
    <p:sldId id="318" r:id="rId17"/>
    <p:sldId id="319" r:id="rId18"/>
    <p:sldId id="320" r:id="rId19"/>
    <p:sldId id="324" r:id="rId20"/>
    <p:sldId id="322" r:id="rId21"/>
    <p:sldId id="32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317"/>
            <p14:sldId id="271"/>
            <p14:sldId id="318"/>
            <p14:sldId id="319"/>
            <p14:sldId id="320"/>
            <p14:sldId id="324"/>
            <p14:sldId id="322"/>
            <p14:sldId id="32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03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0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456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4723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77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74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46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080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01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  <p:sldLayoutId id="2147483663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Dictionaries and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  <a:cs typeface="ＭＳ Ｐゴシック" pitchFamily="-107" charset="-128"/>
              </a:rPr>
              <a:t>Access dictionary elements</a:t>
            </a: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 eaLnBrk="1" hangingPunct="1">
              <a:buFont typeface="Wingdings" pitchFamily="-107" charset="2"/>
              <a:buNone/>
            </a:pPr>
            <a:r>
              <a:rPr lang="en-US" dirty="0" smtClean="0">
                <a:ea typeface="Arial" pitchFamily="-107" charset="0"/>
                <a:cs typeface="Arial" pitchFamily="-107" charset="0"/>
              </a:rPr>
              <a:t>Access requires </a:t>
            </a:r>
            <a:r>
              <a:rPr lang="en-US" dirty="0" smtClean="0">
                <a:latin typeface="Courier New"/>
                <a:ea typeface="Arial" pitchFamily="-107" charset="0"/>
                <a:cs typeface="Courier New"/>
              </a:rPr>
              <a:t>[ ]</a:t>
            </a:r>
            <a:r>
              <a:rPr lang="en-US" dirty="0" smtClean="0">
                <a:ea typeface="Arial" pitchFamily="-107" charset="0"/>
                <a:cs typeface="Arial" pitchFamily="-107" charset="0"/>
              </a:rPr>
              <a:t>, but the </a:t>
            </a:r>
            <a:r>
              <a:rPr lang="en-US" i="1" dirty="0" smtClean="0">
                <a:ea typeface="Arial" pitchFamily="-107" charset="0"/>
                <a:cs typeface="Arial" pitchFamily="-107" charset="0"/>
              </a:rPr>
              <a:t>key</a:t>
            </a:r>
            <a:r>
              <a:rPr lang="en-US" dirty="0" smtClean="0">
                <a:ea typeface="Arial" pitchFamily="-107" charset="0"/>
                <a:cs typeface="Arial" pitchFamily="-107" charset="0"/>
              </a:rPr>
              <a:t> is the index!</a:t>
            </a:r>
          </a:p>
          <a:p>
            <a:pPr eaLnBrk="1" hangingPunct="1">
              <a:buFont typeface="Wingdings" pitchFamily="-107" charset="2"/>
              <a:buNone/>
            </a:pPr>
            <a:r>
              <a:rPr lang="en-US" dirty="0" err="1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={}</a:t>
            </a:r>
          </a:p>
          <a:p>
            <a:pPr lvl="1" eaLnBrk="1" hangingPunct="1"/>
            <a:r>
              <a:rPr lang="en-US" dirty="0" smtClean="0">
                <a:ea typeface="Arial" pitchFamily="-107" charset="0"/>
                <a:cs typeface="Arial" pitchFamily="-107" charset="0"/>
              </a:rPr>
              <a:t>an empty dictionary</a:t>
            </a:r>
            <a:r>
              <a:rPr lang="en-US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</a:t>
            </a:r>
          </a:p>
          <a:p>
            <a:pPr eaLnBrk="1" hangingPunct="1">
              <a:buFont typeface="Wingdings" pitchFamily="-107" charset="2"/>
              <a:buNone/>
            </a:pPr>
            <a:r>
              <a:rPr lang="en-US" dirty="0" err="1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[</a:t>
            </a:r>
            <a:r>
              <a:rPr lang="fr-FR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bill</a:t>
            </a:r>
            <a:r>
              <a:rPr lang="fr-FR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]=25</a:t>
            </a:r>
          </a:p>
          <a:p>
            <a:pPr lvl="1" eaLnBrk="1" hangingPunct="1"/>
            <a:r>
              <a:rPr lang="en-US" dirty="0" smtClean="0">
                <a:ea typeface="Arial" pitchFamily="-107" charset="0"/>
                <a:cs typeface="Arial" pitchFamily="-107" charset="0"/>
              </a:rPr>
              <a:t>added the pair </a:t>
            </a:r>
            <a:r>
              <a:rPr lang="fr-FR" dirty="0" smtClean="0">
                <a:ea typeface="Arial" pitchFamily="-107" charset="0"/>
                <a:cs typeface="Arial" pitchFamily="-107" charset="0"/>
              </a:rPr>
              <a:t>'</a:t>
            </a:r>
            <a:r>
              <a:rPr lang="en-US" dirty="0" smtClean="0">
                <a:ea typeface="Arial" pitchFamily="-107" charset="0"/>
                <a:cs typeface="Arial" pitchFamily="-107" charset="0"/>
              </a:rPr>
              <a:t>bill</a:t>
            </a:r>
            <a:r>
              <a:rPr lang="fr-FR" dirty="0" smtClean="0">
                <a:ea typeface="Arial" pitchFamily="-107" charset="0"/>
                <a:cs typeface="Arial" pitchFamily="-107" charset="0"/>
              </a:rPr>
              <a:t>'</a:t>
            </a:r>
            <a:r>
              <a:rPr lang="en-US" dirty="0" smtClean="0">
                <a:ea typeface="Arial" pitchFamily="-107" charset="0"/>
                <a:cs typeface="Arial" pitchFamily="-107" charset="0"/>
              </a:rPr>
              <a:t>:25</a:t>
            </a:r>
          </a:p>
          <a:p>
            <a:pPr eaLnBrk="1" hangingPunct="1">
              <a:buFont typeface="Wingdings" pitchFamily="-107" charset="2"/>
              <a:buNone/>
            </a:pP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print(</a:t>
            </a:r>
            <a:r>
              <a:rPr lang="en-US" dirty="0" err="1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[</a:t>
            </a:r>
            <a:r>
              <a:rPr lang="fr-FR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bill</a:t>
            </a:r>
            <a:r>
              <a:rPr lang="fr-FR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])</a:t>
            </a:r>
          </a:p>
          <a:p>
            <a:pPr lvl="1" eaLnBrk="1" hangingPunct="1"/>
            <a:r>
              <a:rPr lang="en-US" dirty="0" smtClean="0">
                <a:ea typeface="Arial" pitchFamily="-107" charset="0"/>
                <a:cs typeface="Arial" pitchFamily="-107" charset="0"/>
              </a:rPr>
              <a:t>prints </a:t>
            </a:r>
            <a:r>
              <a:rPr lang="en-US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25</a:t>
            </a:r>
            <a:endParaRPr lang="en-US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Like lists, dictionaries are a mutable data structure</a:t>
            </a:r>
          </a:p>
          <a:p>
            <a:pPr lvl="1"/>
            <a:r>
              <a:rPr lang="en-US" dirty="0" smtClean="0"/>
              <a:t>you can change the object via various operations, such as index assignment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my_dict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 = {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bill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:3, 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rich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:10}</a:t>
            </a:r>
          </a:p>
          <a:p>
            <a:pPr>
              <a:buNone/>
            </a:pP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my_dict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[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bill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])	</a:t>
            </a:r>
            <a:r>
              <a:rPr lang="en-US" sz="2800" dirty="0" smtClean="0">
                <a:solidFill>
                  <a:srgbClr val="419999"/>
                </a:solidFill>
                <a:latin typeface="Courier New"/>
                <a:cs typeface="Courier New"/>
              </a:rPr>
              <a:t># prints 2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my_dict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[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bill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] = 100</a:t>
            </a:r>
          </a:p>
          <a:p>
            <a:pPr>
              <a:buNone/>
            </a:pP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my_dict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[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bill</a:t>
            </a:r>
            <a:r>
              <a:rPr lang="fr-FR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660066"/>
                </a:solidFill>
                <a:latin typeface="Courier New"/>
                <a:cs typeface="Courier New"/>
              </a:rPr>
              <a:t>])	</a:t>
            </a:r>
            <a:r>
              <a:rPr lang="en-US" sz="2800" dirty="0" smtClean="0">
                <a:solidFill>
                  <a:srgbClr val="419999"/>
                </a:solidFill>
                <a:latin typeface="Courier New"/>
                <a:cs typeface="Courier New"/>
              </a:rPr>
              <a:t># prints 100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7" charset="-128"/>
                <a:cs typeface="ＭＳ Ｐゴシック" pitchFamily="-107" charset="-128"/>
              </a:rPr>
              <a:t>again, common operators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07" charset="2"/>
              <a:buNone/>
            </a:pP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Like others, dictionaries respond to these</a:t>
            </a:r>
          </a:p>
          <a:p>
            <a:pPr eaLnBrk="1" hangingPunct="1"/>
            <a:r>
              <a:rPr lang="en-US" dirty="0" err="1">
                <a:solidFill>
                  <a:srgbClr val="660066"/>
                </a:solidFill>
                <a:latin typeface="Courier New" pitchFamily="-107" charset="0"/>
                <a:ea typeface="ＭＳ Ｐゴシック" pitchFamily="-107" charset="-128"/>
                <a:cs typeface="ＭＳ Ｐゴシック" pitchFamily="-107" charset="-128"/>
              </a:rPr>
              <a:t>len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dirty="0" err="1" smtClean="0">
                <a:solidFill>
                  <a:srgbClr val="660066"/>
                </a:solidFill>
                <a:latin typeface="Courier New" pitchFamily="-107" charset="0"/>
                <a:ea typeface="ＭＳ Ｐゴシック" pitchFamily="-107" charset="-128"/>
                <a:cs typeface="ＭＳ Ｐゴシック" pitchFamily="-107" charset="-128"/>
              </a:rPr>
              <a:t>my_dict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ＭＳ Ｐゴシック" pitchFamily="-107" charset="-128"/>
                <a:cs typeface="ＭＳ Ｐゴシック" pitchFamily="-107" charset="-128"/>
              </a:rPr>
              <a:t>)</a:t>
            </a:r>
            <a:endParaRPr lang="en-US" dirty="0">
              <a:solidFill>
                <a:srgbClr val="660066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/>
            <a:r>
              <a:rPr lang="en-US" dirty="0"/>
              <a:t>number of </a:t>
            </a:r>
            <a:r>
              <a:rPr lang="en-US" dirty="0" err="1"/>
              <a:t>key:value</a:t>
            </a:r>
            <a:r>
              <a:rPr lang="en-US" dirty="0"/>
              <a:t> </a:t>
            </a:r>
            <a:r>
              <a:rPr lang="en-US" b="1" dirty="0"/>
              <a:t>pairs </a:t>
            </a:r>
            <a:r>
              <a:rPr lang="en-US" dirty="0"/>
              <a:t>in the dictionary</a:t>
            </a:r>
          </a:p>
          <a:p>
            <a:pPr eaLnBrk="1" hangingPunct="1"/>
            <a:r>
              <a:rPr lang="en-US" dirty="0">
                <a:solidFill>
                  <a:srgbClr val="660066"/>
                </a:solidFill>
                <a:latin typeface="Courier New" pitchFamily="-107" charset="0"/>
                <a:ea typeface="ＭＳ Ｐゴシック" pitchFamily="-107" charset="-128"/>
                <a:cs typeface="ＭＳ Ｐゴシック" pitchFamily="-107" charset="-128"/>
              </a:rPr>
              <a:t>element in </a:t>
            </a:r>
            <a:r>
              <a:rPr lang="en-US" dirty="0" err="1" smtClean="0">
                <a:solidFill>
                  <a:srgbClr val="660066"/>
                </a:solidFill>
                <a:latin typeface="Courier New" pitchFamily="-107" charset="0"/>
                <a:ea typeface="ＭＳ Ｐゴシック" pitchFamily="-107" charset="-128"/>
                <a:cs typeface="ＭＳ Ｐゴシック" pitchFamily="-107" charset="-128"/>
              </a:rPr>
              <a:t>my_dict</a:t>
            </a:r>
            <a:endParaRPr lang="en-US" dirty="0">
              <a:solidFill>
                <a:srgbClr val="660066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/>
            <a:r>
              <a:rPr lang="en-US" dirty="0" err="1"/>
              <a:t>boolean</a:t>
            </a:r>
            <a:r>
              <a:rPr lang="en-US" dirty="0"/>
              <a:t>, is </a:t>
            </a:r>
            <a:r>
              <a:rPr lang="en-US" dirty="0">
                <a:latin typeface="Courier New" pitchFamily="-107" charset="0"/>
              </a:rPr>
              <a:t>element</a:t>
            </a:r>
            <a:r>
              <a:rPr lang="en-US" dirty="0"/>
              <a:t> a </a:t>
            </a:r>
            <a:r>
              <a:rPr lang="en-US" b="1" u="sng" dirty="0"/>
              <a:t>key</a:t>
            </a:r>
            <a:r>
              <a:rPr lang="en-US" dirty="0"/>
              <a:t>  in the dictionary</a:t>
            </a:r>
          </a:p>
          <a:p>
            <a:pPr eaLnBrk="1" hangingPunct="1"/>
            <a:r>
              <a:rPr lang="en-US" dirty="0">
                <a:solidFill>
                  <a:srgbClr val="660066"/>
                </a:solidFill>
                <a:latin typeface="Courier New" pitchFamily="-107" charset="0"/>
                <a:ea typeface="ＭＳ Ｐゴシック" pitchFamily="-107" charset="-128"/>
                <a:cs typeface="ＭＳ Ｐゴシック" pitchFamily="-107" charset="-128"/>
              </a:rPr>
              <a:t>for key in </a:t>
            </a:r>
            <a:r>
              <a:rPr lang="en-US" dirty="0" err="1" smtClean="0">
                <a:solidFill>
                  <a:srgbClr val="660066"/>
                </a:solidFill>
                <a:latin typeface="Courier New" pitchFamily="-107" charset="0"/>
                <a:ea typeface="ＭＳ Ｐゴシック" pitchFamily="-107" charset="-128"/>
                <a:cs typeface="ＭＳ Ｐゴシック" pitchFamily="-107" charset="-128"/>
              </a:rPr>
              <a:t>my_dict</a:t>
            </a:r>
            <a:r>
              <a:rPr lang="en-US" dirty="0" smtClean="0">
                <a:solidFill>
                  <a:srgbClr val="660066"/>
                </a:solidFill>
                <a:latin typeface="Courier New" pitchFamily="-107" charset="0"/>
                <a:ea typeface="ＭＳ Ｐゴシック" pitchFamily="-107" charset="-128"/>
                <a:cs typeface="ＭＳ Ｐゴシック" pitchFamily="-107" charset="-128"/>
              </a:rPr>
              <a:t>:</a:t>
            </a:r>
            <a:endParaRPr lang="en-US" dirty="0">
              <a:solidFill>
                <a:srgbClr val="660066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/>
            <a:r>
              <a:rPr lang="en-US" dirty="0"/>
              <a:t>iterates through the </a:t>
            </a:r>
            <a:r>
              <a:rPr lang="en-US" b="1" dirty="0"/>
              <a:t>keys </a:t>
            </a:r>
            <a:r>
              <a:rPr lang="en-US" dirty="0"/>
              <a:t>of a dictionary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fewer methods</a:t>
            </a: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latin typeface="+mj-lt"/>
                <a:ea typeface="Courier New" pitchFamily="-107" charset="0"/>
                <a:cs typeface="Courier New" pitchFamily="-107" charset="0"/>
              </a:rPr>
              <a:t>Only 9 methods in total. Here are some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key </a:t>
            </a:r>
            <a:r>
              <a:rPr lang="en-US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in </a:t>
            </a:r>
            <a:r>
              <a:rPr lang="en-US" sz="2800" dirty="0" err="1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</a:t>
            </a:r>
            <a:r>
              <a:rPr lang="en-US" sz="2800" dirty="0" smtClean="0">
                <a:ea typeface="Arial" pitchFamily="-107" charset="0"/>
                <a:cs typeface="Arial" pitchFamily="-107" charset="0"/>
              </a:rPr>
              <a:t> </a:t>
            </a:r>
            <a:endParaRPr lang="en-US" sz="2800" dirty="0">
              <a:ea typeface="Arial" pitchFamily="-107" charset="0"/>
              <a:cs typeface="Arial" pitchFamily="-107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-107" charset="2"/>
              <a:buNone/>
            </a:pPr>
            <a:r>
              <a:rPr lang="en-US" sz="2400" dirty="0">
                <a:ea typeface="Arial" pitchFamily="-107" charset="0"/>
                <a:cs typeface="Arial" pitchFamily="-107" charset="0"/>
              </a:rPr>
              <a:t>does the key exist in the dictionary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Courier New" pitchFamily="-107" charset="0"/>
                <a:ea typeface="Arial" pitchFamily="-107" charset="0"/>
                <a:cs typeface="Arial" pitchFamily="-107" charset="0"/>
              </a:rPr>
              <a:t>my_dict.clear</a:t>
            </a:r>
            <a:r>
              <a:rPr lang="en-US" sz="2800" dirty="0">
                <a:latin typeface="Courier New" pitchFamily="-107" charset="0"/>
                <a:ea typeface="Arial" pitchFamily="-107" charset="0"/>
                <a:cs typeface="Arial" pitchFamily="-107" charset="0"/>
              </a:rPr>
              <a:t>()</a:t>
            </a:r>
            <a:r>
              <a:rPr lang="en-US" sz="2800" dirty="0">
                <a:ea typeface="Arial" pitchFamily="-107" charset="0"/>
                <a:cs typeface="Arial" pitchFamily="-107" charset="0"/>
              </a:rPr>
              <a:t> – empty the dictionary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my_dict.update</a:t>
            </a:r>
            <a:r>
              <a:rPr lang="en-US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</a:t>
            </a:r>
            <a:r>
              <a:rPr lang="en-US" sz="2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yourDict</a:t>
            </a:r>
            <a:r>
              <a:rPr lang="en-US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)</a:t>
            </a:r>
            <a:r>
              <a:rPr lang="en-US" sz="2800" dirty="0">
                <a:ea typeface="Arial" pitchFamily="-107" charset="0"/>
                <a:cs typeface="Arial" pitchFamily="-107" charset="0"/>
              </a:rPr>
              <a:t> – for each key in </a:t>
            </a:r>
            <a:r>
              <a:rPr lang="en-US" sz="2800" dirty="0" err="1">
                <a:latin typeface="Courier New" pitchFamily="-107" charset="0"/>
                <a:ea typeface="Arial" pitchFamily="-107" charset="0"/>
                <a:cs typeface="Arial" pitchFamily="-107" charset="0"/>
              </a:rPr>
              <a:t>yourDict</a:t>
            </a:r>
            <a:r>
              <a:rPr lang="en-US" sz="2800" dirty="0">
                <a:ea typeface="Arial" pitchFamily="-107" charset="0"/>
                <a:cs typeface="Arial" pitchFamily="-107" charset="0"/>
              </a:rPr>
              <a:t>, updates </a:t>
            </a:r>
            <a:r>
              <a:rPr lang="en-US" sz="2800" dirty="0" err="1" smtClean="0">
                <a:latin typeface="Courier New" pitchFamily="-107" charset="0"/>
                <a:ea typeface="Arial" pitchFamily="-107" charset="0"/>
                <a:cs typeface="Arial" pitchFamily="-107" charset="0"/>
              </a:rPr>
              <a:t>my_dict</a:t>
            </a:r>
            <a:r>
              <a:rPr lang="en-US" sz="2800" dirty="0" smtClean="0">
                <a:ea typeface="Arial" pitchFamily="-107" charset="0"/>
                <a:cs typeface="Arial" pitchFamily="-107" charset="0"/>
              </a:rPr>
              <a:t> </a:t>
            </a:r>
            <a:r>
              <a:rPr lang="en-US" sz="2800" dirty="0">
                <a:ea typeface="Arial" pitchFamily="-107" charset="0"/>
                <a:cs typeface="Arial" pitchFamily="-107" charset="0"/>
              </a:rPr>
              <a:t>with that key/value </a:t>
            </a:r>
            <a:r>
              <a:rPr lang="en-US" sz="2800" dirty="0" smtClean="0">
                <a:ea typeface="Arial" pitchFamily="-107" charset="0"/>
                <a:cs typeface="Arial" pitchFamily="-107" charset="0"/>
              </a:rPr>
              <a:t>pair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Courier New"/>
                <a:ea typeface="Arial" pitchFamily="-107" charset="0"/>
                <a:cs typeface="Courier New"/>
              </a:rPr>
              <a:t>my_dict.copy</a:t>
            </a:r>
            <a:r>
              <a:rPr lang="en-US" sz="2800" dirty="0" smtClean="0">
                <a:ea typeface="Arial" pitchFamily="-107" charset="0"/>
                <a:cs typeface="Arial" pitchFamily="-107" charset="0"/>
              </a:rPr>
              <a:t> - shallow copy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Courier New"/>
                <a:ea typeface="Arial" pitchFamily="-107" charset="0"/>
                <a:cs typeface="Courier New"/>
              </a:rPr>
              <a:t>my_dict.pop</a:t>
            </a:r>
            <a:r>
              <a:rPr lang="en-US" sz="2800" dirty="0" smtClean="0">
                <a:latin typeface="Courier New"/>
                <a:ea typeface="Arial" pitchFamily="-107" charset="0"/>
                <a:cs typeface="Courier New"/>
              </a:rPr>
              <a:t>(key)</a:t>
            </a:r>
            <a:r>
              <a:rPr lang="en-US" sz="2800" dirty="0" smtClean="0">
                <a:ea typeface="Arial" pitchFamily="-107" charset="0"/>
                <a:cs typeface="Arial" pitchFamily="-107" charset="0"/>
              </a:rPr>
              <a:t>– remove key, return value</a:t>
            </a:r>
            <a:endParaRPr lang="en-US" sz="2800" dirty="0">
              <a:ea typeface="Arial" pitchFamily="-107" charset="0"/>
              <a:cs typeface="Arial" pitchFamily="-107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content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my_dict.items</a:t>
            </a:r>
            <a:r>
              <a:rPr lang="en-US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()</a:t>
            </a:r>
            <a:r>
              <a:rPr lang="en-US" sz="2800" dirty="0">
                <a:ea typeface="Arial" pitchFamily="-107" charset="0"/>
                <a:cs typeface="Arial" pitchFamily="-107" charset="0"/>
              </a:rPr>
              <a:t> – all the key/value pairs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my_dict.keys</a:t>
            </a:r>
            <a:r>
              <a:rPr lang="en-US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()</a:t>
            </a:r>
            <a:r>
              <a:rPr lang="en-US" sz="2800" dirty="0">
                <a:ea typeface="Arial" pitchFamily="-107" charset="0"/>
                <a:cs typeface="Arial" pitchFamily="-107" charset="0"/>
              </a:rPr>
              <a:t> – all the keys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my_dict.values</a:t>
            </a:r>
            <a:r>
              <a:rPr lang="en-US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()</a:t>
            </a:r>
            <a:r>
              <a:rPr lang="en-US" sz="2800" dirty="0">
                <a:ea typeface="Arial" pitchFamily="-107" charset="0"/>
                <a:cs typeface="Arial" pitchFamily="-107" charset="0"/>
              </a:rPr>
              <a:t> – all the </a:t>
            </a:r>
            <a:r>
              <a:rPr lang="en-US" sz="2800" dirty="0" smtClean="0">
                <a:ea typeface="Arial" pitchFamily="-107" charset="0"/>
                <a:cs typeface="Arial" pitchFamily="-107" charset="0"/>
              </a:rPr>
              <a:t>values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Arial" pitchFamily="-107" charset="0"/>
              <a:cs typeface="Arial" pitchFamily="-107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ea typeface="Arial" pitchFamily="-107" charset="0"/>
                <a:cs typeface="Arial" pitchFamily="-107" charset="0"/>
              </a:rPr>
              <a:t>There return what is called a </a:t>
            </a:r>
            <a:r>
              <a:rPr lang="en-US" i="1" dirty="0" smtClean="0">
                <a:ea typeface="Arial" pitchFamily="-107" charset="0"/>
                <a:cs typeface="Arial" pitchFamily="-107" charset="0"/>
              </a:rPr>
              <a:t>dictionary view</a:t>
            </a:r>
            <a:r>
              <a:rPr lang="en-US" dirty="0" smtClean="0">
                <a:ea typeface="Arial" pitchFamily="-107" charset="0"/>
                <a:cs typeface="Arial" pitchFamily="-107" charset="0"/>
              </a:rPr>
              <a:t>.</a:t>
            </a:r>
            <a:endParaRPr lang="en-US" dirty="0">
              <a:ea typeface="Arial" pitchFamily="-107" charset="0"/>
              <a:cs typeface="Arial" pitchFamily="-107" charset="0"/>
            </a:endParaRPr>
          </a:p>
          <a:p>
            <a:r>
              <a:rPr lang="en-US" dirty="0" smtClean="0"/>
              <a:t>the order of the views corresponds</a:t>
            </a:r>
          </a:p>
          <a:p>
            <a:r>
              <a:rPr lang="en-US" dirty="0" smtClean="0"/>
              <a:t>are dynamically updated with changes</a:t>
            </a:r>
          </a:p>
          <a:p>
            <a:r>
              <a:rPr lang="en-US" dirty="0" smtClean="0"/>
              <a:t>are </a:t>
            </a:r>
            <a:r>
              <a:rPr lang="en-US" dirty="0" err="1" smtClean="0"/>
              <a:t>iterable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Views are </a:t>
            </a:r>
            <a:r>
              <a:rPr lang="en-US" dirty="0" err="1" smtClean="0">
                <a:ea typeface="ＭＳ Ｐゴシック" pitchFamily="-107" charset="-128"/>
                <a:cs typeface="ＭＳ Ｐゴシック" pitchFamily="-107" charset="-128"/>
              </a:rPr>
              <a:t>iterable</a:t>
            </a: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>
              <a:buFont typeface="Wingdings" pitchFamily="-107" charset="2"/>
              <a:buNone/>
            </a:pP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for key in </a:t>
            </a:r>
            <a:r>
              <a:rPr lang="en-US" sz="2800" dirty="0" err="1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</a:t>
            </a: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:</a:t>
            </a:r>
          </a:p>
          <a:p>
            <a:pPr eaLnBrk="1" hangingPunct="1">
              <a:buFont typeface="Wingdings" pitchFamily="-107" charset="2"/>
              <a:buNone/>
            </a:pP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print key</a:t>
            </a:r>
          </a:p>
          <a:p>
            <a:pPr lvl="1" eaLnBrk="1" hangingPunct="1"/>
            <a:r>
              <a:rPr lang="en-US" sz="2400" dirty="0" smtClean="0">
                <a:ea typeface="Arial" pitchFamily="-107" charset="0"/>
                <a:cs typeface="Arial" pitchFamily="-107" charset="0"/>
              </a:rPr>
              <a:t>prints all the keys</a:t>
            </a:r>
          </a:p>
          <a:p>
            <a:pPr eaLnBrk="1" hangingPunct="1">
              <a:buFont typeface="Wingdings" pitchFamily="-107" charset="2"/>
              <a:buNone/>
            </a:pP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for </a:t>
            </a:r>
            <a:r>
              <a:rPr lang="en-US" sz="2800" dirty="0" err="1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key,value</a:t>
            </a: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in </a:t>
            </a:r>
            <a:r>
              <a:rPr lang="en-US" sz="2800" dirty="0" err="1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my_dict.items</a:t>
            </a: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():</a:t>
            </a:r>
          </a:p>
          <a:p>
            <a:pPr eaLnBrk="1" hangingPunct="1">
              <a:buFont typeface="Wingdings" pitchFamily="-107" charset="2"/>
              <a:buNone/>
            </a:pP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print </a:t>
            </a:r>
            <a:r>
              <a:rPr lang="en-US" sz="2800" dirty="0" err="1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key,value</a:t>
            </a:r>
            <a:endParaRPr lang="en-US" sz="2800" dirty="0" smtClean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 lvl="1" eaLnBrk="1" hangingPunct="1"/>
            <a:r>
              <a:rPr lang="en-US" sz="2400" dirty="0" smtClean="0">
                <a:ea typeface="Arial" pitchFamily="-107" charset="0"/>
                <a:cs typeface="Arial" pitchFamily="-107" charset="0"/>
              </a:rPr>
              <a:t>prints all the key/value pairs</a:t>
            </a:r>
          </a:p>
          <a:p>
            <a:pPr eaLnBrk="1" hangingPunct="1">
              <a:buFont typeface="Wingdings" pitchFamily="-107" charset="2"/>
              <a:buNone/>
            </a:pP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for value in </a:t>
            </a:r>
            <a:r>
              <a:rPr lang="en-US" sz="2800" dirty="0" err="1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my_dict.values</a:t>
            </a: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():</a:t>
            </a:r>
          </a:p>
          <a:p>
            <a:pPr eaLnBrk="1" hangingPunct="1">
              <a:buFont typeface="Wingdings" pitchFamily="-107" charset="2"/>
              <a:buNone/>
            </a:pPr>
            <a:r>
              <a:rPr lang="en-US" sz="2800" dirty="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print value</a:t>
            </a:r>
          </a:p>
          <a:p>
            <a:pPr lvl="1" eaLnBrk="1" hangingPunct="1"/>
            <a:r>
              <a:rPr lang="en-US" sz="2400" dirty="0" smtClean="0">
                <a:ea typeface="Arial" pitchFamily="-107" charset="0"/>
                <a:cs typeface="Arial" pitchFamily="-107" charset="0"/>
              </a:rPr>
              <a:t>prints all the values</a:t>
            </a:r>
            <a:endParaRPr lang="en-US" sz="2400" dirty="0">
              <a:ea typeface="Arial" pitchFamily="-107" charset="0"/>
              <a:cs typeface="Arial" pitchFamily="-107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my_dict</a:t>
            </a:r>
            <a:r>
              <a:rPr lang="en-US" sz="2400" dirty="0" smtClean="0">
                <a:latin typeface="Courier New"/>
                <a:cs typeface="Courier New"/>
              </a:rPr>
              <a:t> = {'a':2, 3:['x', 'y'], '</a:t>
            </a:r>
            <a:r>
              <a:rPr lang="en-US" sz="2400" dirty="0" err="1" smtClean="0">
                <a:latin typeface="Courier New"/>
                <a:cs typeface="Courier New"/>
              </a:rPr>
              <a:t>joe</a:t>
            </a:r>
            <a:r>
              <a:rPr lang="en-US" sz="2400" dirty="0" smtClean="0">
                <a:latin typeface="Courier New"/>
                <a:cs typeface="Courier New"/>
              </a:rPr>
              <a:t>':'smith}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692754"/>
            <a:ext cx="9067801" cy="551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 of words in list</a:t>
            </a:r>
            <a:br>
              <a:rPr lang="en-US" dirty="0" smtClean="0"/>
            </a:br>
            <a:r>
              <a:rPr lang="tr-TR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ways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test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6694" b="-6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578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6694" b="-6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773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Data Structures</a:t>
            </a:r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have seen the list data structure and what it can be used for</a:t>
            </a:r>
          </a:p>
          <a:p>
            <a:r>
              <a:rPr lang="en-US" smtClean="0"/>
              <a:t>We will now examine two more advanced data structures, the Set and the Dictionary</a:t>
            </a:r>
          </a:p>
          <a:p>
            <a:r>
              <a:rPr lang="en-US" smtClean="0"/>
              <a:t>In particular, the dictionary is an important, very useful part of python, as well as generally useful to solve many problems.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get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method returns the value associated with a </a:t>
            </a:r>
            <a:r>
              <a:rPr lang="en-US" dirty="0" err="1" smtClean="0"/>
              <a:t>dict</a:t>
            </a:r>
            <a:r>
              <a:rPr lang="en-US" dirty="0" smtClean="0"/>
              <a:t> key or a default value provided as second argument. Below, the default is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5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Reminder, rules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err="1">
                <a:latin typeface="Arial" charset="0"/>
                <a:ea typeface="ＭＳ Ｐゴシック" charset="0"/>
              </a:rPr>
              <a:t>imporve</a:t>
            </a:r>
            <a:r>
              <a:rPr lang="en-US" sz="2400" dirty="0">
                <a:latin typeface="Arial" charset="0"/>
                <a:ea typeface="ＭＳ Ｐゴシック" charset="0"/>
              </a:rPr>
              <a:t>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function should do one thing.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3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dictionary?</a:t>
            </a:r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data structure terms, a dictionary is better termed an </a:t>
            </a:r>
            <a:r>
              <a:rPr lang="en-US" i="1" dirty="0" smtClean="0"/>
              <a:t>associative array,</a:t>
            </a:r>
            <a:r>
              <a:rPr lang="en-US" dirty="0" smtClean="0"/>
              <a:t> </a:t>
            </a:r>
            <a:r>
              <a:rPr lang="en-US" i="1" dirty="0" smtClean="0"/>
              <a:t>associative list </a:t>
            </a:r>
            <a:r>
              <a:rPr lang="en-US" dirty="0" smtClean="0"/>
              <a:t>or a </a:t>
            </a:r>
            <a:r>
              <a:rPr lang="en-US" i="1" dirty="0" smtClean="0"/>
              <a:t>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think if it as a list of pairs, where the first element of the pair, the </a:t>
            </a:r>
            <a:r>
              <a:rPr lang="en-US" b="1" i="1" dirty="0" smtClean="0"/>
              <a:t>key</a:t>
            </a:r>
            <a:r>
              <a:rPr lang="en-US" dirty="0" smtClean="0"/>
              <a:t>, is used to retrieve the second element, the </a:t>
            </a:r>
            <a:r>
              <a:rPr lang="en-US" b="1" i="1" dirty="0" smtClean="0"/>
              <a:t>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we </a:t>
            </a:r>
            <a:r>
              <a:rPr lang="en-US" b="1" i="1" dirty="0" smtClean="0"/>
              <a:t>map a key to a value</a:t>
            </a:r>
            <a:endParaRPr lang="en-US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Value pairs</a:t>
            </a:r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key acts as an index to find the associated value.</a:t>
            </a:r>
          </a:p>
          <a:p>
            <a:r>
              <a:rPr lang="en-US" dirty="0" smtClean="0"/>
              <a:t>Just like a dictionary, you look up a word by its spelling to find the associated definition</a:t>
            </a:r>
          </a:p>
          <a:p>
            <a:r>
              <a:rPr lang="en-US" dirty="0" smtClean="0"/>
              <a:t>A dictionary can be searched to locate the value associated with a key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  <a:cs typeface="ＭＳ Ｐゴシック" pitchFamily="-107" charset="-128"/>
              </a:rPr>
              <a:t>Python Dictionary</a:t>
            </a: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-107" charset="-128"/>
                <a:cs typeface="ＭＳ Ｐゴシック" pitchFamily="-107" charset="-128"/>
              </a:rPr>
              <a:t>Use the </a:t>
            </a:r>
            <a:r>
              <a:rPr lang="en-US" sz="2800" dirty="0" smtClean="0">
                <a:solidFill>
                  <a:srgbClr val="000090"/>
                </a:solidFill>
                <a:latin typeface="Courier New"/>
                <a:ea typeface="ＭＳ Ｐゴシック" pitchFamily="-107" charset="-128"/>
                <a:cs typeface="Courier New"/>
              </a:rPr>
              <a:t>{ } </a:t>
            </a:r>
            <a:r>
              <a:rPr lang="en-US" sz="2800" dirty="0" smtClean="0">
                <a:ea typeface="ＭＳ Ｐゴシック" pitchFamily="-107" charset="-128"/>
                <a:cs typeface="ＭＳ Ｐゴシック" pitchFamily="-107" charset="-128"/>
              </a:rPr>
              <a:t>marker to create a dictionary</a:t>
            </a:r>
          </a:p>
          <a:p>
            <a:pPr eaLnBrk="1" hangingPunct="1"/>
            <a:r>
              <a:rPr lang="en-US" sz="2800" dirty="0" smtClean="0">
                <a:ea typeface="ＭＳ Ｐゴシック" pitchFamily="-107" charset="-128"/>
                <a:cs typeface="ＭＳ Ｐゴシック" pitchFamily="-107" charset="-128"/>
              </a:rPr>
              <a:t>Use the </a:t>
            </a:r>
            <a:r>
              <a:rPr lang="en-US" sz="2800" dirty="0" smtClean="0">
                <a:solidFill>
                  <a:srgbClr val="000090"/>
                </a:solidFill>
                <a:latin typeface="Courier New"/>
                <a:ea typeface="ＭＳ Ｐゴシック" pitchFamily="-107" charset="-128"/>
                <a:cs typeface="Courier New"/>
              </a:rPr>
              <a:t>:</a:t>
            </a:r>
            <a:r>
              <a:rPr lang="en-US" sz="2800" dirty="0" smtClean="0">
                <a:ea typeface="ＭＳ Ｐゴシック" pitchFamily="-107" charset="-128"/>
                <a:cs typeface="ＭＳ Ｐゴシック" pitchFamily="-107" charset="-128"/>
              </a:rPr>
              <a:t> marker to indicate </a:t>
            </a:r>
            <a:r>
              <a:rPr lang="en-US" sz="2800" dirty="0" err="1" smtClean="0">
                <a:ea typeface="ＭＳ Ｐゴシック" pitchFamily="-107" charset="-128"/>
                <a:cs typeface="ＭＳ Ｐゴシック" pitchFamily="-107" charset="-128"/>
              </a:rPr>
              <a:t>key:value</a:t>
            </a:r>
            <a:r>
              <a:rPr lang="en-US" sz="2800" dirty="0" smtClean="0">
                <a:ea typeface="ＭＳ Ｐゴシック" pitchFamily="-107" charset="-128"/>
                <a:cs typeface="ＭＳ Ｐゴシック" pitchFamily="-107" charset="-128"/>
              </a:rPr>
              <a:t> pairs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contacts= {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bill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: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353-1234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, </a:t>
            </a: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rich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: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269-1234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,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err="1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jane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: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352-1234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print contacts</a:t>
            </a:r>
          </a:p>
          <a:p>
            <a:pPr>
              <a:buNone/>
            </a:pP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{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err="1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jane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: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352-1234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, </a:t>
            </a:r>
          </a:p>
          <a:p>
            <a:pPr>
              <a:buNone/>
            </a:pP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err="1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bill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: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353-1234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, </a:t>
            </a:r>
          </a:p>
          <a:p>
            <a:pPr>
              <a:buNone/>
            </a:pP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err="1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rich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: 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369-1234</a:t>
            </a:r>
            <a:r>
              <a:rPr lang="fr-FR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'</a:t>
            </a:r>
            <a:r>
              <a:rPr lang="it-IT" sz="2400" dirty="0" smtClean="0">
                <a:solidFill>
                  <a:srgbClr val="660066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  <a:endParaRPr lang="en-US" sz="2400" dirty="0">
              <a:solidFill>
                <a:srgbClr val="660066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2952" r="-12952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 and values</a:t>
            </a:r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Key must be immutable</a:t>
            </a:r>
          </a:p>
          <a:p>
            <a:pPr lvl="1"/>
            <a:r>
              <a:rPr lang="en-US" smtClean="0"/>
              <a:t>strings, integers, tuples are fine</a:t>
            </a:r>
          </a:p>
          <a:p>
            <a:pPr lvl="1"/>
            <a:r>
              <a:rPr lang="en-US" smtClean="0"/>
              <a:t>lists are NOT</a:t>
            </a:r>
          </a:p>
          <a:p>
            <a:r>
              <a:rPr lang="en-US" smtClean="0"/>
              <a:t>Value can be anything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but not a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collections but they are not sequences such as lists, strings or tuples</a:t>
            </a:r>
          </a:p>
          <a:p>
            <a:pPr lvl="1"/>
            <a:r>
              <a:rPr lang="en-US" dirty="0" smtClean="0"/>
              <a:t>there is no order to the elements of a dictionary</a:t>
            </a:r>
          </a:p>
          <a:p>
            <a:pPr lvl="1"/>
            <a:r>
              <a:rPr lang="en-US" dirty="0" smtClean="0"/>
              <a:t>in fact, the order (for example, when printed) might change as elements are added or deleted. </a:t>
            </a:r>
          </a:p>
          <a:p>
            <a:r>
              <a:rPr lang="en-US" dirty="0" smtClean="0"/>
              <a:t>So how to access dictionary elements?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2219</TotalTime>
  <Words>744</Words>
  <Application>Microsoft Office PowerPoint</Application>
  <PresentationFormat>Ekran Gösterisi (4:3)</PresentationFormat>
  <Paragraphs>99</Paragraphs>
  <Slides>21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template</vt:lpstr>
      <vt:lpstr>PowerPoint Sunusu</vt:lpstr>
      <vt:lpstr>More Data Structures</vt:lpstr>
      <vt:lpstr>Dictionaries</vt:lpstr>
      <vt:lpstr>What is a dictionary?</vt:lpstr>
      <vt:lpstr>Key Value pairs</vt:lpstr>
      <vt:lpstr>Python Dictionary</vt:lpstr>
      <vt:lpstr>PowerPoint Sunusu</vt:lpstr>
      <vt:lpstr>keys and values</vt:lpstr>
      <vt:lpstr>collections but not a sequence</vt:lpstr>
      <vt:lpstr>Access dictionary elements</vt:lpstr>
      <vt:lpstr>Dictionaries are mutable</vt:lpstr>
      <vt:lpstr>again, common operators</vt:lpstr>
      <vt:lpstr>fewer methods</vt:lpstr>
      <vt:lpstr>Dictionary content methods</vt:lpstr>
      <vt:lpstr>Views are iterable</vt:lpstr>
      <vt:lpstr>PowerPoint Sunusu</vt:lpstr>
      <vt:lpstr>Frequency of words in list 3 ways</vt:lpstr>
      <vt:lpstr>membership test</vt:lpstr>
      <vt:lpstr>exceptions</vt:lpstr>
      <vt:lpstr>get method</vt:lpstr>
      <vt:lpstr>Reminder, rules so far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PC</cp:lastModifiedBy>
  <cp:revision>69</cp:revision>
  <dcterms:created xsi:type="dcterms:W3CDTF">2012-03-21T18:49:41Z</dcterms:created>
  <dcterms:modified xsi:type="dcterms:W3CDTF">2017-12-11T13:39:20Z</dcterms:modified>
</cp:coreProperties>
</file>