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90" r:id="rId2"/>
    <p:sldId id="257" r:id="rId3"/>
    <p:sldId id="286" r:id="rId4"/>
    <p:sldId id="287" r:id="rId5"/>
    <p:sldId id="312" r:id="rId6"/>
    <p:sldId id="289" r:id="rId7"/>
    <p:sldId id="291" r:id="rId8"/>
    <p:sldId id="292" r:id="rId9"/>
    <p:sldId id="293" r:id="rId10"/>
    <p:sldId id="294" r:id="rId11"/>
    <p:sldId id="295" r:id="rId12"/>
    <p:sldId id="317" r:id="rId13"/>
    <p:sldId id="296" r:id="rId14"/>
    <p:sldId id="297" r:id="rId15"/>
    <p:sldId id="313" r:id="rId16"/>
    <p:sldId id="299" r:id="rId17"/>
    <p:sldId id="314" r:id="rId18"/>
    <p:sldId id="301" r:id="rId19"/>
    <p:sldId id="302" r:id="rId20"/>
    <p:sldId id="315" r:id="rId21"/>
    <p:sldId id="304" r:id="rId22"/>
    <p:sldId id="305" r:id="rId23"/>
    <p:sldId id="309" r:id="rId24"/>
    <p:sldId id="310" r:id="rId25"/>
    <p:sldId id="307" r:id="rId26"/>
    <p:sldId id="306" r:id="rId27"/>
    <p:sldId id="311" r:id="rId28"/>
    <p:sldId id="316" r:id="rId29"/>
    <p:sldId id="318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5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kesh Kumar" initials="RK" lastIdx="8" clrIdx="0">
    <p:extLst>
      <p:ext uri="{19B8F6BF-5375-455C-9EA6-DF929625EA0E}">
        <p15:presenceInfo xmlns:p15="http://schemas.microsoft.com/office/powerpoint/2012/main" userId="S-1-5-21-2752970185-40930380-1894245210-52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D4EAE4"/>
    <a:srgbClr val="001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65" autoAdjust="0"/>
    <p:restoredTop sz="86891" autoAdjust="0"/>
  </p:normalViewPr>
  <p:slideViewPr>
    <p:cSldViewPr>
      <p:cViewPr varScale="1">
        <p:scale>
          <a:sx n="77" d="100"/>
          <a:sy n="77" d="100"/>
        </p:scale>
        <p:origin x="1594" y="67"/>
      </p:cViewPr>
      <p:guideLst>
        <p:guide orient="horz" pos="100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08"/>
    </p:cViewPr>
  </p:sorterViewPr>
  <p:notesViewPr>
    <p:cSldViewPr>
      <p:cViewPr varScale="1">
        <p:scale>
          <a:sx n="54" d="100"/>
          <a:sy n="54" d="100"/>
        </p:scale>
        <p:origin x="179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C5D1914-9979-4928-BEEB-4586CCB160A9}"/>
              </a:ext>
            </a:extLst>
          </p:cNvPr>
          <p:cNvSpPr txBox="1"/>
          <p:nvPr userDrawn="1"/>
        </p:nvSpPr>
        <p:spPr>
          <a:xfrm>
            <a:off x="1502228" y="6429974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Copyright © 2022 Pearson Education, Ltd. All Rights Reserved.</a:t>
            </a:r>
          </a:p>
          <a:p>
            <a:pPr algn="ctr">
              <a:defRPr/>
            </a:pP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9F0ED46-ED41-4598-BC5D-77A94B216872}"/>
              </a:ext>
            </a:extLst>
          </p:cNvPr>
          <p:cNvSpPr txBox="1"/>
          <p:nvPr userDrawn="1"/>
        </p:nvSpPr>
        <p:spPr>
          <a:xfrm>
            <a:off x="1502228" y="6429974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Copyright © 2022 Pearson Education, Ltd. All Rights Reserved.</a:t>
            </a:r>
          </a:p>
          <a:p>
            <a:pPr algn="ctr">
              <a:defRPr/>
            </a:pP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457200" y="1457450"/>
            <a:ext cx="82296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291114" y="160194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2648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7200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300984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128658" y="3171876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57200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3299388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6128658" y="4764312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16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15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7929C19-A940-4FDA-BB74-83E573C05348}"/>
              </a:ext>
            </a:extLst>
          </p:cNvPr>
          <p:cNvSpPr txBox="1"/>
          <p:nvPr userDrawn="1"/>
        </p:nvSpPr>
        <p:spPr>
          <a:xfrm>
            <a:off x="1502228" y="6429974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Copyright © 2022 Pearson Education, Ltd. All Rights Reserved.</a:t>
            </a:r>
          </a:p>
          <a:p>
            <a:pPr algn="ctr">
              <a:defRPr/>
            </a:pP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256"/>
            <a:ext cx="8229600" cy="10972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9149"/>
            <a:ext cx="8229600" cy="424845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83944"/>
            <a:ext cx="8229600" cy="457200"/>
          </a:xfr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007FA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28600" y="1641144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288" y="1447800"/>
            <a:ext cx="3966312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288" y="2271712"/>
            <a:ext cx="3966312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240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8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71712"/>
            <a:ext cx="3962400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5124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5124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58730" y="4044721"/>
            <a:ext cx="3962400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4732563" y="4055609"/>
            <a:ext cx="3965124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510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" y="2756648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57200" y="3886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457200" y="5029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8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03514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447800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6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2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18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85750">
              <a:buClr>
                <a:srgbClr val="007FA3"/>
              </a:buClr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marL="256032" lvl="0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3FB0CCA-42FE-4F49-B329-D58EC7D36F62}"/>
              </a:ext>
            </a:extLst>
          </p:cNvPr>
          <p:cNvSpPr txBox="1"/>
          <p:nvPr userDrawn="1"/>
        </p:nvSpPr>
        <p:spPr>
          <a:xfrm>
            <a:off x="1502228" y="6429974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Copyright © 2022 Pearson Education, Ltd. All Rights Reserved.</a:t>
            </a:r>
          </a:p>
          <a:p>
            <a:pPr algn="ctr">
              <a:defRPr/>
            </a:pP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Shape 15" descr="Pearson Logo"/>
          <p:cNvPicPr preferRelativeResize="0"/>
          <p:nvPr userDrawn="1"/>
        </p:nvPicPr>
        <p:blipFill rotWithShape="1">
          <a:blip r:embed="rId20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6B42598-E17E-4AFA-A2E8-BF865C3E5BD4}"/>
              </a:ext>
            </a:extLst>
          </p:cNvPr>
          <p:cNvSpPr txBox="1"/>
          <p:nvPr userDrawn="1"/>
        </p:nvSpPr>
        <p:spPr>
          <a:xfrm>
            <a:off x="1502228" y="6429974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Copyright © 2022 Pearson Education, Ltd. All Rights Reserved.</a:t>
            </a:r>
          </a:p>
          <a:p>
            <a:pPr algn="ctr">
              <a:defRPr/>
            </a:pP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51" r:id="rId8"/>
    <p:sldLayoutId id="2147483654" r:id="rId9"/>
    <p:sldLayoutId id="2147483655" r:id="rId10"/>
    <p:sldLayoutId id="2147483662" r:id="rId11"/>
    <p:sldLayoutId id="2147483663" r:id="rId12"/>
    <p:sldLayoutId id="2147483664" r:id="rId13"/>
    <p:sldLayoutId id="2147483665" r:id="rId14"/>
    <p:sldLayoutId id="2147483668" r:id="rId15"/>
    <p:sldLayoutId id="2147483669" r:id="rId16"/>
    <p:sldLayoutId id="2147483670" r:id="rId17"/>
    <p:sldLayoutId id="2147483671" r:id="rId18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descr="Assembly Language for x86 Processors, "/>
          <p:cNvSpPr>
            <a:spLocks noGrp="1"/>
          </p:cNvSpPr>
          <p:nvPr>
            <p:ph type="title"/>
          </p:nvPr>
        </p:nvSpPr>
        <p:spPr>
          <a:xfrm>
            <a:off x="457200" y="215372"/>
            <a:ext cx="8458200" cy="623817"/>
          </a:xfrm>
        </p:spPr>
        <p:txBody>
          <a:bodyPr/>
          <a:lstStyle/>
          <a:p>
            <a:r>
              <a:rPr lang="en-US" dirty="0"/>
              <a:t>Starting out with Python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966930"/>
            <a:ext cx="8229600" cy="381000"/>
          </a:xfrm>
        </p:spPr>
        <p:txBody>
          <a:bodyPr/>
          <a:lstStyle/>
          <a:p>
            <a:r>
              <a:rPr lang="en-US" dirty="0"/>
              <a:t>Fifth Edition</a:t>
            </a:r>
            <a:r>
              <a:rPr lang="en-IN" dirty="0"/>
              <a:t>, Global Edition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Chapter 8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More About Strings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02228" y="6429974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Copyright © 2022 Pearson Education, Ltd. All Rights Reserved.</a:t>
            </a:r>
          </a:p>
          <a:p>
            <a:pPr algn="ctr">
              <a:defRPr/>
            </a:pP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 descr="Starting out with Python, Fifth edition, Global edition by Tony Gaddis">
            <a:extLst>
              <a:ext uri="{FF2B5EF4-FFF2-40B4-BE49-F238E27FC236}">
                <a16:creationId xmlns:a16="http://schemas.microsoft.com/office/drawing/2014/main" xmlns="" id="{95669074-6809-4667-8BA5-022FAC30F8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1"/>
            <a:ext cx="3813119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21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xmlns="" id="{8A1CE491-152E-436D-8F5B-4AEA1B8418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altLang="en-US" dirty="0"/>
              <a:t>Strings Are Immutable</a:t>
            </a:r>
            <a:r>
              <a:rPr lang="en-US" altLang="en-US" sz="2000" b="0" dirty="0"/>
              <a:t> (2 of 2)</a:t>
            </a:r>
            <a:endParaRPr lang="en-US" alt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C53CC88-EF12-4830-8381-0F7892BD878B}"/>
              </a:ext>
            </a:extLst>
          </p:cNvPr>
          <p:cNvSpPr/>
          <p:nvPr/>
        </p:nvSpPr>
        <p:spPr>
          <a:xfrm>
            <a:off x="2163275" y="3351206"/>
            <a:ext cx="4572000" cy="2923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00" b="1" dirty="0">
                <a:latin typeface="Verdana" panose="020B0604030504040204" pitchFamily="34" charset="0"/>
                <a:ea typeface="Verdana" panose="020B0604030504040204" pitchFamily="34" charset="0"/>
              </a:rPr>
              <a:t>Figure 8-4 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</a:rPr>
              <a:t>The string ‘Carmen’ assigned to name</a:t>
            </a:r>
            <a:endParaRPr lang="en-AU" sz="13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291" name="Picture 3" descr="Name = single quote Carmen single quote. name extends right to a box with text that reads, Carmen.">
            <a:extLst>
              <a:ext uri="{FF2B5EF4-FFF2-40B4-BE49-F238E27FC236}">
                <a16:creationId xmlns:a16="http://schemas.microsoft.com/office/drawing/2014/main" xmlns="" id="{C2D007A8-5552-4C1C-AADB-459DD46344BC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6479" y="1524000"/>
            <a:ext cx="4425882" cy="1440000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3215CE8-6ADE-4894-80AD-BF33FA06ED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858006"/>
            <a:ext cx="8229600" cy="427010"/>
          </a:xfrm>
        </p:spPr>
        <p:txBody>
          <a:bodyPr/>
          <a:lstStyle/>
          <a:p>
            <a:r>
              <a:rPr lang="en-US" b="1" dirty="0"/>
              <a:t>Figure 8-5 </a:t>
            </a:r>
            <a:r>
              <a:rPr lang="en-US" dirty="0"/>
              <a:t>The string ‘Carmen Brown’ assigned to name</a:t>
            </a:r>
            <a:endParaRPr lang="en-AU" dirty="0"/>
          </a:p>
        </p:txBody>
      </p:sp>
      <p:pic>
        <p:nvPicPr>
          <p:cNvPr id="5" name="Picture 4" descr="Name = name + single quote Brown single quote. name extends right to a box with text that reads, Carmen Brown. Another box above this box contains text that reads, Carmen.">
            <a:extLst>
              <a:ext uri="{FF2B5EF4-FFF2-40B4-BE49-F238E27FC236}">
                <a16:creationId xmlns:a16="http://schemas.microsoft.com/office/drawing/2014/main" xmlns="" id="{055FC014-7134-4E23-819F-D61AA9761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114800"/>
            <a:ext cx="3466195" cy="144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xmlns="" id="{B427F31F-9571-4240-BD8D-81B1F4955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</a:t>
            </a:r>
            <a:r>
              <a:rPr lang="en-US" altLang="en-US" dirty="0" smtClean="0"/>
              <a:t>Slicing</a:t>
            </a:r>
            <a:r>
              <a:rPr lang="tr-TR" altLang="en-US" sz="2000" dirty="0" smtClean="0"/>
              <a:t> </a:t>
            </a:r>
            <a:r>
              <a:rPr lang="en-US" altLang="en-US" sz="2000" b="0" dirty="0" smtClean="0"/>
              <a:t>(</a:t>
            </a:r>
            <a:r>
              <a:rPr lang="tr-TR" altLang="en-US" sz="2000" b="0" dirty="0" smtClean="0"/>
              <a:t>1</a:t>
            </a:r>
            <a:r>
              <a:rPr lang="en-US" altLang="en-US" sz="2000" b="0" dirty="0" smtClean="0"/>
              <a:t> </a:t>
            </a:r>
            <a:r>
              <a:rPr lang="en-US" altLang="en-US" sz="2000" b="0" dirty="0"/>
              <a:t>of 2)</a:t>
            </a:r>
            <a:endParaRPr lang="en-US" altLang="en-US" sz="2000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xmlns="" id="{E3FB282E-E8BE-41DA-A3B4-120E1387E0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dirty="0">
                <a:cs typeface="Courier New" panose="02070309020205020404" pitchFamily="49" charset="0"/>
              </a:rPr>
              <a:t>Slice</a:t>
            </a:r>
            <a:r>
              <a:rPr lang="en-US" altLang="en-US" dirty="0">
                <a:cs typeface="Courier New" panose="02070309020205020404" pitchFamily="49" charset="0"/>
              </a:rPr>
              <a:t>: span of items taken from a sequence, known as </a:t>
            </a:r>
            <a:r>
              <a:rPr lang="en-US" altLang="en-US" i="1" dirty="0">
                <a:cs typeface="Courier New" panose="02070309020205020404" pitchFamily="49" charset="0"/>
              </a:rPr>
              <a:t>substring</a:t>
            </a:r>
          </a:p>
          <a:p>
            <a:pPr lvl="1"/>
            <a:r>
              <a:rPr lang="en-US" altLang="en-US" dirty="0"/>
              <a:t>Slicing format: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Expression will return a string containing a copy of the characters from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 dirty="0">
                <a:cs typeface="Courier New" panose="02070309020205020404" pitchFamily="49" charset="0"/>
              </a:rPr>
              <a:t> up to, but not including,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altLang="en-US" i="1" dirty="0">
              <a:cs typeface="Courier New" panose="02070309020205020404" pitchFamily="49" charset="0"/>
            </a:endParaRP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If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 dirty="0">
                <a:cs typeface="Courier New" panose="02070309020205020404" pitchFamily="49" charset="0"/>
              </a:rPr>
              <a:t> not specified,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>
                <a:cs typeface="Courier New" panose="02070309020205020404" pitchFamily="49" charset="0"/>
              </a:rPr>
              <a:t> is used for start index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If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altLang="en-US" dirty="0">
                <a:cs typeface="Courier New" panose="02070309020205020404" pitchFamily="49" charset="0"/>
              </a:rPr>
              <a:t> not specified,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(string)</a:t>
            </a:r>
            <a:r>
              <a:rPr lang="en-US" altLang="en-US" dirty="0">
                <a:cs typeface="Courier New" panose="02070309020205020404" pitchFamily="49" charset="0"/>
              </a:rPr>
              <a:t> is used for end index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Slicing expressions can include a step value and negative indexes relative to end of string</a:t>
            </a:r>
            <a:endParaRPr lang="he-IL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xmlns="" id="{B427F31F-9571-4240-BD8D-81B1F4955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</a:t>
            </a:r>
            <a:r>
              <a:rPr lang="en-US" altLang="en-US" dirty="0" smtClean="0"/>
              <a:t>Slicing</a:t>
            </a:r>
            <a:r>
              <a:rPr lang="tr-TR" altLang="en-US" sz="2000" dirty="0" smtClean="0"/>
              <a:t> </a:t>
            </a:r>
            <a:r>
              <a:rPr lang="en-US" altLang="en-US" sz="2000" b="0" dirty="0" smtClean="0"/>
              <a:t>(</a:t>
            </a:r>
            <a:r>
              <a:rPr lang="tr-TR" altLang="en-US" sz="2000" b="0" dirty="0" smtClean="0"/>
              <a:t>2</a:t>
            </a:r>
            <a:r>
              <a:rPr lang="en-US" altLang="en-US" sz="2000" b="0" dirty="0" smtClean="0"/>
              <a:t> </a:t>
            </a:r>
            <a:r>
              <a:rPr lang="en-US" altLang="en-US" sz="2000" b="0" dirty="0"/>
              <a:t>of 2)</a:t>
            </a:r>
            <a:endParaRPr lang="en-US" altLang="en-US" sz="2000" dirty="0"/>
          </a:p>
        </p:txBody>
      </p:sp>
      <p:pic>
        <p:nvPicPr>
          <p:cNvPr id="5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00187"/>
            <a:ext cx="41243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57462"/>
            <a:ext cx="42291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Resi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475" y="2667000"/>
            <a:ext cx="44767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Resi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475" y="3686175"/>
            <a:ext cx="45910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792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xmlns="" id="{0E822401-9BB3-4095-889D-050B7A0A9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Testing, Searching, and Manipulating Strings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xmlns="" id="{C1084AD3-C742-41F8-B36A-715A728353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You can use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dirty="0"/>
              <a:t> operator to determine whether one string is contained in another string</a:t>
            </a:r>
          </a:p>
          <a:p>
            <a:pPr lvl="1"/>
            <a:r>
              <a:rPr lang="en-US" altLang="en-US" dirty="0"/>
              <a:t>General format: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string1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string2</a:t>
            </a:r>
          </a:p>
          <a:p>
            <a:pPr lvl="2"/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string1 </a:t>
            </a:r>
            <a:r>
              <a:rPr lang="en-US" altLang="en-US" dirty="0">
                <a:cs typeface="Courier New" panose="02070309020205020404" pitchFamily="49" charset="0"/>
              </a:rPr>
              <a:t>and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string2 </a:t>
            </a:r>
            <a:r>
              <a:rPr lang="en-US" altLang="en-US" dirty="0">
                <a:cs typeface="Courier New" panose="02070309020205020404" pitchFamily="49" charset="0"/>
              </a:rPr>
              <a:t>can be string literals or variables referencing strings</a:t>
            </a:r>
          </a:p>
          <a:p>
            <a:pPr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Similarly you can use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in</a:t>
            </a:r>
            <a:r>
              <a:rPr lang="en-US" altLang="en-US" dirty="0">
                <a:cs typeface="Courier New" panose="02070309020205020404" pitchFamily="49" charset="0"/>
              </a:rPr>
              <a:t> operator to determine whether one string is not contained in another string</a:t>
            </a:r>
            <a:endParaRPr lang="he-IL" altLang="en-US" dirty="0"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xmlns="" id="{06D1DFEA-8FF6-412D-B89E-2430A257A4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Methods</a:t>
            </a:r>
            <a:r>
              <a:rPr lang="en-US" altLang="en-US" sz="2000" b="0" dirty="0"/>
              <a:t> (1 of 7)</a:t>
            </a:r>
            <a:endParaRPr lang="en-US" altLang="en-US" sz="2000" dirty="0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xmlns="" id="{02986F4B-C805-44A6-8909-4EEDEB2D0F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Strings in Python have many types of methods, divided into different types of operations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General format: 							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>
              <a:cs typeface="Courier New" panose="02070309020205020404" pitchFamily="49" charset="0"/>
            </a:endParaRPr>
          </a:p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Some methods test a string for specific characteristics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Generally Boolean methods, that return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>
                <a:cs typeface="Courier New" panose="02070309020205020404" pitchFamily="49" charset="0"/>
              </a:rPr>
              <a:t> if a condition exists,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>
                <a:cs typeface="Courier New" panose="02070309020205020404" pitchFamily="49" charset="0"/>
              </a:rPr>
              <a:t> otherwise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F67182-33CB-421F-8511-49993E7D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Methods</a:t>
            </a:r>
            <a:r>
              <a:rPr lang="en-US" altLang="en-US" sz="2000" b="0" dirty="0"/>
              <a:t> (2 of 7)</a:t>
            </a:r>
            <a:endParaRPr lang="en-AU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D5F9939-29B1-48F7-80E1-E07B4DE07F07}"/>
              </a:ext>
            </a:extLst>
          </p:cNvPr>
          <p:cNvSpPr/>
          <p:nvPr/>
        </p:nvSpPr>
        <p:spPr>
          <a:xfrm>
            <a:off x="381000" y="1676400"/>
            <a:ext cx="3263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+mj-lt"/>
              </a:rPr>
              <a:t>Table 8-1 </a:t>
            </a:r>
            <a:r>
              <a:rPr lang="en-US" sz="1400" dirty="0">
                <a:latin typeface="+mj-lt"/>
              </a:rPr>
              <a:t>Some string testing methods</a:t>
            </a:r>
            <a:endParaRPr lang="en-AU" sz="1400" dirty="0">
              <a:latin typeface="+mj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4192D9C4-D8CA-4329-82AB-1F66EA5BDC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48431"/>
              </p:ext>
            </p:extLst>
          </p:nvPr>
        </p:nvGraphicFramePr>
        <p:xfrm>
          <a:off x="457200" y="2209800"/>
          <a:ext cx="8229600" cy="3429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xmlns="" val="350756923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xmlns="" val="37474179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AU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AU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4154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300" b="0" i="0" u="none" strike="noStrike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isalnum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AU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the string contains only alphabetic letters or digits and is at least one character in length. Returns false otherwise.</a:t>
                      </a:r>
                      <a:endParaRPr lang="en-AU" sz="1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9971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300" b="0" i="0" u="none" strike="noStrike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isalpha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AU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the string contains only alphabetic letters and is at least one character in length. Returns false otherwise.</a:t>
                      </a:r>
                      <a:endParaRPr lang="en-AU" sz="1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09351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300" b="0" i="0" u="none" strike="noStrike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isdigit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AU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the string contains only numeric digits and is at least one character in length. Returns false otherwise.</a:t>
                      </a:r>
                      <a:endParaRPr lang="en-AU" sz="1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4827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300" b="0" i="0" u="none" strike="noStrike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islower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AU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all of the alphabetic letters in the string are lowercase, and the string contains at least one alphabetic letter. Returns false otherwise.</a:t>
                      </a:r>
                      <a:endParaRPr lang="en-AU" sz="1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3651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300" b="0" i="0" u="none" strike="noStrike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isspace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AU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the string contains only whitespace characters and is at least one character in length. Returns false otherwise. (Whitespace characters are spaces, newlines (</a:t>
                      </a:r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\n</a:t>
                      </a:r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and tabs (</a:t>
                      </a:r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\t</a:t>
                      </a:r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en-AU" sz="1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0107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300" b="0" i="0" u="none" strike="noStrike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isupper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AU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all of the alphabetic letters in the string are uppercase, and the string contains at least one alphabetic letter. Returns false otherwise.</a:t>
                      </a:r>
                      <a:endParaRPr lang="en-AU" sz="13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6274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04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xmlns="" id="{9A8F170C-984A-4D76-93D3-6354638B53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Methods</a:t>
            </a:r>
            <a:r>
              <a:rPr lang="en-US" altLang="en-US" sz="2000" b="0" dirty="0"/>
              <a:t> (3 of 7)</a:t>
            </a:r>
            <a:endParaRPr lang="en-US" altLang="en-US" sz="2000" dirty="0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xmlns="" id="{C0504313-747D-428C-8ABA-233BC80DEF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Some methods return a copy of the string, to which modifications have been made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Simulate strings as mutable objects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String comparisons are case-sensitive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Uppercase characters are distinguished from lowercase characters</a:t>
            </a:r>
          </a:p>
          <a:p>
            <a:pPr lvl="1"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en-US" altLang="en-US" dirty="0">
                <a:cs typeface="Courier New" panose="02070309020205020404" pitchFamily="49" charset="0"/>
              </a:rPr>
              <a:t>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en-US" altLang="en-US" dirty="0">
                <a:cs typeface="Courier New" panose="02070309020205020404" pitchFamily="49" charset="0"/>
              </a:rPr>
              <a:t> methods can be used for making case-insensitive string comparisons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16D791-06FA-4AB3-9F95-C6C14ADF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Methods</a:t>
            </a:r>
            <a:r>
              <a:rPr lang="en-US" altLang="en-US" sz="2000" b="0" dirty="0"/>
              <a:t> (4 of 7)</a:t>
            </a:r>
            <a:endParaRPr lang="en-AU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CB1A093-0E32-4707-908A-C36D9003D8EC}"/>
              </a:ext>
            </a:extLst>
          </p:cNvPr>
          <p:cNvSpPr/>
          <p:nvPr/>
        </p:nvSpPr>
        <p:spPr>
          <a:xfrm>
            <a:off x="381000" y="1443558"/>
            <a:ext cx="32042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+mj-lt"/>
              </a:rPr>
              <a:t>Table 8-2 </a:t>
            </a:r>
            <a:r>
              <a:rPr lang="en-US" sz="1400" dirty="0">
                <a:latin typeface="+mj-lt"/>
              </a:rPr>
              <a:t>String Modification Methods</a:t>
            </a:r>
            <a:endParaRPr lang="en-AU" sz="1400" dirty="0">
              <a:latin typeface="+mj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C6AF0D1A-E6BE-49AA-AEB7-25523249D3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167755"/>
              </p:ext>
            </p:extLst>
          </p:nvPr>
        </p:nvGraphicFramePr>
        <p:xfrm>
          <a:off x="457200" y="1828800"/>
          <a:ext cx="8229600" cy="4404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209838677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xmlns="" val="142916459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AU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AU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AU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0419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lower()</a:t>
                      </a:r>
                      <a:endParaRPr lang="en-AU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copy of the string with all alphabetic letters converted to lowercase. Any character that is already lowercase, or is not an alphabetic letter, is 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unchanged.</a:t>
                      </a:r>
                      <a:endParaRPr lang="en-AU" sz="1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89875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300" b="0" i="0" u="none" strike="noStrike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lstrip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AU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copy of the string with all leading whitespace characters removed. Leading whitespace characters are spaces, newlines (</a:t>
                      </a:r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\n</a:t>
                      </a:r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and tabs (</a:t>
                      </a:r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\t</a:t>
                      </a:r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that appear at the beginning of the string.</a:t>
                      </a:r>
                      <a:endParaRPr lang="en-AU" sz="1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1130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300" b="0" i="0" u="none" strike="noStrike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lstrip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AU" sz="13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AU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3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sz="13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 is a string containing a character. Returns a copy of the string with all instances of </a:t>
                      </a:r>
                      <a:r>
                        <a:rPr lang="en-US" sz="13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sz="13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that appear at the beginning of the string removed.</a:t>
                      </a:r>
                      <a:endParaRPr lang="en-AU" sz="1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0711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300" b="0" i="0" u="none" strike="noStrike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rstrip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AU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copy of the string with all trailing whitespace characters removed. Trailing whitespace characters are spaces, newlines (</a:t>
                      </a:r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\n</a:t>
                      </a:r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and tabs (</a:t>
                      </a:r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\t</a:t>
                      </a:r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that appear at the end of the string.</a:t>
                      </a:r>
                      <a:endParaRPr lang="en-AU" sz="1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53258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300" b="0" i="0" u="none" strike="noStrike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rstrip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AU" sz="13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AU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3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sz="13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 is a string containing a character. The method returns a copy of the string with all instances of </a:t>
                      </a:r>
                      <a:r>
                        <a:rPr lang="en-US" sz="13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sz="13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that appear at the end of the 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removed.</a:t>
                      </a:r>
                      <a:endParaRPr lang="en-AU" sz="1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9170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strip()</a:t>
                      </a:r>
                      <a:endParaRPr lang="en-AU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copy of the string with all leading and trailing whitespace characters 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removed.</a:t>
                      </a:r>
                      <a:endParaRPr lang="en-AU" sz="1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2381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strip(</a:t>
                      </a:r>
                      <a:r>
                        <a:rPr lang="en-AU" sz="13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AU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copy of the string with all instances of </a:t>
                      </a:r>
                      <a:r>
                        <a:rPr lang="en-US" sz="13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sz="13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that appear at the beginning and the end of the string removed.</a:t>
                      </a:r>
                      <a:endParaRPr lang="en-AU" sz="1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6290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upper()</a:t>
                      </a:r>
                      <a:endParaRPr lang="en-AU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copy of the string with all alphabetic letters converted to uppercase. Any character that is already uppercase, or is not an alphabetic letter, is unchanged.</a:t>
                      </a:r>
                      <a:endParaRPr lang="en-AU" sz="13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715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384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xmlns="" id="{14840570-7BD4-4825-B48A-587B0CDCCF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Methods</a:t>
            </a:r>
            <a:r>
              <a:rPr lang="en-US" altLang="en-US" sz="2000" b="0" dirty="0"/>
              <a:t> (5 of 7)</a:t>
            </a:r>
            <a:endParaRPr lang="en-US" altLang="en-US" sz="2000" dirty="0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xmlns="" id="{743BBEE0-FAE8-4AE7-BDB0-EB95708EE4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Programs commonly need to search for substrings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Several methods to accomplish this:</a:t>
            </a:r>
          </a:p>
          <a:p>
            <a:pPr lvl="1" eaLnBrk="1" hangingPunct="1"/>
            <a:r>
              <a:rPr lang="en-US" alt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endswith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>
                <a:cs typeface="Courier New" panose="02070309020205020404" pitchFamily="49" charset="0"/>
              </a:rPr>
              <a:t>: checks if the string ends with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endParaRPr lang="en-US" altLang="en-US" dirty="0">
              <a:cs typeface="Courier New" panose="02070309020205020404" pitchFamily="49" charset="0"/>
            </a:endParaRP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Returns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>
                <a:cs typeface="Courier New" panose="02070309020205020404" pitchFamily="49" charset="0"/>
              </a:rPr>
              <a:t> 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lvl="1" eaLnBrk="1" hangingPunct="1"/>
            <a:r>
              <a:rPr lang="en-US" alt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>
                <a:cs typeface="Courier New" panose="02070309020205020404" pitchFamily="49" charset="0"/>
              </a:rPr>
              <a:t>: checks if the string starts with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Returns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>
                <a:cs typeface="Courier New" panose="02070309020205020404" pitchFamily="49" charset="0"/>
              </a:rPr>
              <a:t> 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altLang="en-US" dirty="0"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xmlns="" id="{AAF947B3-ECF0-4B6D-A2BD-520A467AF7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Methods</a:t>
            </a:r>
            <a:r>
              <a:rPr lang="en-US" altLang="en-US" sz="2000" b="0" dirty="0"/>
              <a:t> (6 of 7)</a:t>
            </a:r>
            <a:endParaRPr lang="en-US" altLang="en-US" sz="2000" dirty="0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xmlns="" id="{777A5F3D-E948-4802-B066-DD9A93E18F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Several methods to accomplish this (cont’d):</a:t>
            </a:r>
          </a:p>
          <a:p>
            <a:pPr lvl="1" eaLnBrk="1" hangingPunct="1"/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find(</a:t>
            </a:r>
            <a:r>
              <a:rPr lang="en-US" altLang="en-US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>
                <a:cs typeface="Courier New" panose="02070309020205020404" pitchFamily="49" charset="0"/>
              </a:rPr>
              <a:t>: searches for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dirty="0">
                <a:cs typeface="Courier New" panose="02070309020205020404" pitchFamily="49" charset="0"/>
              </a:rPr>
              <a:t>  within the string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Returns lowest index of the substring, or if the substring is not contained in the string, returns -1</a:t>
            </a:r>
          </a:p>
          <a:p>
            <a:pPr lvl="1" eaLnBrk="1" hangingPunct="1"/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replace(</a:t>
            </a:r>
            <a:r>
              <a:rPr lang="en-US" altLang="en-US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i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new_string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>
                <a:cs typeface="Courier New" panose="02070309020205020404" pitchFamily="49" charset="0"/>
              </a:rPr>
              <a:t>: 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Returns a copy of the string where every occurrence of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dirty="0">
                <a:cs typeface="Courier New" panose="02070309020205020404" pitchFamily="49" charset="0"/>
              </a:rPr>
              <a:t> is replaced with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new_string</a:t>
            </a:r>
            <a:endParaRPr lang="en-US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9F4E577-1F7A-40A0-B298-BE73BFB82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Topics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DF43A45-D18B-4A55-AF5F-06D47B42F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String Operations</a:t>
            </a:r>
          </a:p>
          <a:p>
            <a:r>
              <a:rPr lang="en-US" dirty="0"/>
              <a:t>String Slicing</a:t>
            </a:r>
          </a:p>
          <a:p>
            <a:r>
              <a:rPr lang="en-US" dirty="0"/>
              <a:t>Testing, Searching, and Manipulating Strings</a:t>
            </a:r>
            <a:endParaRPr lang="en-A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C9FCAB-7DB8-419A-A36E-BA097C62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Methods</a:t>
            </a:r>
            <a:r>
              <a:rPr lang="en-US" altLang="en-US" sz="2000" b="0" dirty="0"/>
              <a:t> (7 of 7)</a:t>
            </a:r>
            <a:endParaRPr lang="en-AU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DD46973C-9254-4CC7-BF02-62C5BCC35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491342"/>
              </p:ext>
            </p:extLst>
          </p:nvPr>
        </p:nvGraphicFramePr>
        <p:xfrm>
          <a:off x="457200" y="2590800"/>
          <a:ext cx="8229600" cy="2606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xmlns="" val="1323895398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xmlns="" val="42016069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AU" sz="15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AU" sz="15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5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AU" sz="15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05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b="0" i="0" u="none" strike="noStrike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endswith</a:t>
                      </a:r>
                      <a:r>
                        <a:rPr lang="en-AU" sz="14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(substring)</a:t>
                      </a:r>
                      <a:endParaRPr lang="en-A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substring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 is a string. The method returns true if the string ends with 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substring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AU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70424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find(</a:t>
                      </a:r>
                      <a:r>
                        <a:rPr lang="en-AU" sz="14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substring</a:t>
                      </a:r>
                      <a:r>
                        <a:rPr lang="en-AU" sz="14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A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substring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 is a string. The method returns the lowest index in the string where 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substring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found. If 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substring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not found, the method returns −1.</a:t>
                      </a:r>
                      <a:endParaRPr lang="en-AU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9962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replace(</a:t>
                      </a:r>
                      <a:r>
                        <a:rPr lang="en-AU" sz="14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old, new</a:t>
                      </a:r>
                      <a:r>
                        <a:rPr lang="en-AU" sz="14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A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old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arguments are both strings. The method returns a copy of the string with all instances of 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old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replaced by 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AU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7586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b="0" i="0" u="none" strike="noStrike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startswith</a:t>
                      </a:r>
                      <a:r>
                        <a:rPr lang="en-AU" sz="14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AU" sz="14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substring</a:t>
                      </a:r>
                      <a:r>
                        <a:rPr lang="en-AU" sz="14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A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substring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 is a string. The method returns true if the string starts with 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substring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AU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376812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FD0BA4A-D542-4DCE-80C7-28960A97DE92}"/>
              </a:ext>
            </a:extLst>
          </p:cNvPr>
          <p:cNvSpPr/>
          <p:nvPr/>
        </p:nvSpPr>
        <p:spPr>
          <a:xfrm>
            <a:off x="381000" y="1981200"/>
            <a:ext cx="32827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+mj-lt"/>
              </a:rPr>
              <a:t>Table 8-3 </a:t>
            </a:r>
            <a:r>
              <a:rPr lang="en-US" sz="1400" dirty="0">
                <a:latin typeface="+mj-lt"/>
              </a:rPr>
              <a:t>Search and replace methods</a:t>
            </a:r>
            <a:endParaRPr lang="en-AU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7510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xmlns="" id="{3AAF52CC-16CE-48A3-86D3-2B2406222B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Repetition Operator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xmlns="" id="{9A2FC001-A23C-4851-8B84-7976D98EAC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dirty="0"/>
              <a:t>Repetition operator</a:t>
            </a:r>
            <a:r>
              <a:rPr lang="en-US" altLang="en-US" dirty="0"/>
              <a:t>: makes multiple copies of a string and joins them together</a:t>
            </a:r>
          </a:p>
          <a:p>
            <a:pPr lvl="1"/>
            <a:r>
              <a:rPr lang="en-US" altLang="en-US" dirty="0"/>
              <a:t>The * symbol is a repetition operator when applied to a string and an integer</a:t>
            </a:r>
          </a:p>
          <a:p>
            <a:pPr lvl="2"/>
            <a:r>
              <a:rPr lang="en-US" altLang="en-US" dirty="0"/>
              <a:t>String is left operand; number is right</a:t>
            </a:r>
          </a:p>
          <a:p>
            <a:pPr lvl="1"/>
            <a:r>
              <a:rPr lang="en-US" altLang="en-US" dirty="0"/>
              <a:t>General format: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string_to_copy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Variable references a new string which contains multiple copies of the original string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xmlns="" id="{55FE60BE-0E34-4D90-A385-74C92A5E1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Splitting a String</a:t>
            </a:r>
            <a:r>
              <a:rPr lang="en-US" altLang="en-US" sz="2000" b="0" dirty="0"/>
              <a:t> (1 of 2)</a:t>
            </a:r>
            <a:endParaRPr lang="en-US" altLang="en-US" sz="2000" dirty="0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xmlns="" id="{31E718CF-ABB7-4020-A042-930689E34C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u="sng" dirty="0"/>
              <a:t> method</a:t>
            </a:r>
            <a:r>
              <a:rPr lang="en-US" altLang="en-US" dirty="0"/>
              <a:t>: returns a list containing the words in the string</a:t>
            </a:r>
          </a:p>
          <a:p>
            <a:pPr lvl="1" eaLnBrk="1" hangingPunct="1"/>
            <a:r>
              <a:rPr lang="en-US" altLang="en-US" dirty="0"/>
              <a:t>By default, uses space as separator</a:t>
            </a:r>
          </a:p>
          <a:p>
            <a:pPr lvl="1" eaLnBrk="1" hangingPunct="1"/>
            <a:r>
              <a:rPr lang="en-US" altLang="en-US" dirty="0"/>
              <a:t>Can specify a different separator by passing it as an argument to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dirty="0"/>
              <a:t> method</a:t>
            </a:r>
            <a:endParaRPr lang="he-IL" altLang="en-US" dirty="0"/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xmlns="" id="{228385BA-E53F-4F6A-8041-ACD72F288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Splitting a String</a:t>
            </a:r>
            <a:r>
              <a:rPr lang="en-US" altLang="en-US" sz="2000" b="0" dirty="0"/>
              <a:t> (2 of 2)</a:t>
            </a:r>
            <a:endParaRPr lang="en-US" altLang="en-US" sz="2000" dirty="0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xmlns="" id="{283D1A0E-1557-4076-A3A4-AFF56ADF4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  <a:defRPr/>
            </a:pPr>
            <a:r>
              <a:rPr lang="en-US" altLang="en-US" dirty="0">
                <a:latin typeface="+mj-lt"/>
                <a:cs typeface="Courier New" panose="02070309020205020404" pitchFamily="49" charset="0"/>
              </a:rPr>
              <a:t>Examples:</a:t>
            </a:r>
            <a:endParaRPr lang="he-IL" altLang="en-US" dirty="0">
              <a:latin typeface="+mj-lt"/>
            </a:endParaRPr>
          </a:p>
          <a:p>
            <a:pPr>
              <a:buFontTx/>
              <a:buChar char="•"/>
              <a:defRPr/>
            </a:pPr>
            <a:endParaRPr lang="en-US" altLang="en-US" sz="24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26B80B2-8B3C-4726-A30D-CC4DE680EEE3}"/>
              </a:ext>
            </a:extLst>
          </p:cNvPr>
          <p:cNvSpPr txBox="1"/>
          <p:nvPr/>
        </p:nvSpPr>
        <p:spPr>
          <a:xfrm>
            <a:off x="1676400" y="2286000"/>
            <a:ext cx="5545138" cy="1631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Consolas" panose="020B0609020204030204" pitchFamily="49" charset="0"/>
              </a:rPr>
              <a:t>&gt;&gt;&gt; </a:t>
            </a:r>
            <a:r>
              <a:rPr lang="en-US" sz="2000" dirty="0" err="1">
                <a:latin typeface="Consolas" panose="020B0609020204030204" pitchFamily="49" charset="0"/>
              </a:rPr>
              <a:t>my_string</a:t>
            </a:r>
            <a:r>
              <a:rPr lang="en-US" sz="2000" dirty="0">
                <a:latin typeface="Consolas" panose="020B0609020204030204" pitchFamily="49" charset="0"/>
              </a:rPr>
              <a:t> = 'One two three four'</a:t>
            </a:r>
          </a:p>
          <a:p>
            <a:pPr>
              <a:defRPr/>
            </a:pPr>
            <a:r>
              <a:rPr lang="en-US" sz="2000" dirty="0">
                <a:latin typeface="Consolas" panose="020B0609020204030204" pitchFamily="49" charset="0"/>
              </a:rPr>
              <a:t>&gt;&gt;&gt; </a:t>
            </a:r>
            <a:r>
              <a:rPr lang="en-US" sz="2000" dirty="0" err="1">
                <a:latin typeface="Consolas" panose="020B0609020204030204" pitchFamily="49" charset="0"/>
              </a:rPr>
              <a:t>word_list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my_string.split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>
              <a:defRPr/>
            </a:pPr>
            <a:r>
              <a:rPr lang="en-US" sz="2000" dirty="0">
                <a:latin typeface="Consolas" panose="020B0609020204030204" pitchFamily="49" charset="0"/>
              </a:rPr>
              <a:t>&gt;&gt;&gt; </a:t>
            </a:r>
            <a:r>
              <a:rPr lang="en-US" sz="2000" dirty="0" err="1">
                <a:latin typeface="Consolas" panose="020B0609020204030204" pitchFamily="49" charset="0"/>
              </a:rPr>
              <a:t>word_list</a:t>
            </a:r>
            <a:endParaRPr lang="en-US" sz="2000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2000" dirty="0">
                <a:latin typeface="Consolas" panose="020B0609020204030204" pitchFamily="49" charset="0"/>
              </a:rPr>
              <a:t>['One', 'two', 'three', 'four']</a:t>
            </a:r>
          </a:p>
          <a:p>
            <a:pPr>
              <a:defRPr/>
            </a:pPr>
            <a:r>
              <a:rPr lang="en-US" sz="2000" dirty="0">
                <a:latin typeface="Consolas" panose="020B0609020204030204" pitchFamily="49" charset="0"/>
              </a:rPr>
              <a:t>&gt;&gt;&gt;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B043BBE-A0F2-43EC-9094-E073DE519592}"/>
              </a:ext>
            </a:extLst>
          </p:cNvPr>
          <p:cNvSpPr txBox="1"/>
          <p:nvPr/>
        </p:nvSpPr>
        <p:spPr>
          <a:xfrm>
            <a:off x="1676400" y="4312348"/>
            <a:ext cx="5545138" cy="1631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Consolas" panose="020B0609020204030204" pitchFamily="49" charset="0"/>
              </a:rPr>
              <a:t>&gt;&gt;&gt; </a:t>
            </a:r>
            <a:r>
              <a:rPr lang="en-US" sz="2000" dirty="0" err="1">
                <a:latin typeface="Consolas" panose="020B0609020204030204" pitchFamily="49" charset="0"/>
              </a:rPr>
              <a:t>my_string</a:t>
            </a:r>
            <a:r>
              <a:rPr lang="en-US" sz="2000" dirty="0">
                <a:latin typeface="Consolas" panose="020B0609020204030204" pitchFamily="49" charset="0"/>
              </a:rPr>
              <a:t> = '1/2/3/4/5'</a:t>
            </a:r>
          </a:p>
          <a:p>
            <a:pPr>
              <a:defRPr/>
            </a:pPr>
            <a:r>
              <a:rPr lang="en-US" sz="2000" dirty="0">
                <a:latin typeface="Consolas" panose="020B0609020204030204" pitchFamily="49" charset="0"/>
              </a:rPr>
              <a:t>&gt;&gt;&gt; </a:t>
            </a:r>
            <a:r>
              <a:rPr lang="en-US" sz="2000" dirty="0" err="1">
                <a:latin typeface="Consolas" panose="020B0609020204030204" pitchFamily="49" charset="0"/>
              </a:rPr>
              <a:t>number_list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my_string.split</a:t>
            </a:r>
            <a:r>
              <a:rPr lang="en-US" sz="2000" dirty="0">
                <a:latin typeface="Consolas" panose="020B0609020204030204" pitchFamily="49" charset="0"/>
              </a:rPr>
              <a:t>('/')</a:t>
            </a:r>
          </a:p>
          <a:p>
            <a:pPr>
              <a:defRPr/>
            </a:pPr>
            <a:r>
              <a:rPr lang="en-US" sz="2000" dirty="0">
                <a:latin typeface="Consolas" panose="020B0609020204030204" pitchFamily="49" charset="0"/>
              </a:rPr>
              <a:t>&gt;&gt;&gt; </a:t>
            </a:r>
            <a:r>
              <a:rPr lang="en-US" sz="2000" dirty="0" err="1">
                <a:latin typeface="Consolas" panose="020B0609020204030204" pitchFamily="49" charset="0"/>
              </a:rPr>
              <a:t>number_list</a:t>
            </a:r>
            <a:endParaRPr lang="en-US" sz="2000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2000" dirty="0">
                <a:latin typeface="Consolas" panose="020B0609020204030204" pitchFamily="49" charset="0"/>
              </a:rPr>
              <a:t>['1', '2', '3', '4', '5']</a:t>
            </a:r>
          </a:p>
          <a:p>
            <a:pPr>
              <a:defRPr/>
            </a:pPr>
            <a:r>
              <a:rPr lang="en-US" sz="2000" dirty="0">
                <a:latin typeface="Consolas" panose="020B0609020204030204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xmlns="" id="{A848F825-0548-476B-B543-5EEE68E9B2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Tokens</a:t>
            </a:r>
            <a:r>
              <a:rPr lang="en-US" altLang="en-US" sz="2000" b="0" dirty="0"/>
              <a:t> (1 of 4)</a:t>
            </a:r>
            <a:endParaRPr lang="en-US" altLang="en-US" sz="2000" dirty="0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xmlns="" id="{67110C95-A0B9-407F-AF0D-74AC152B58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Sometimes a string contains substrings that are separated by a special character</a:t>
            </a:r>
          </a:p>
          <a:p>
            <a:pPr lvl="1"/>
            <a:r>
              <a:rPr lang="en-US" altLang="en-US" sz="2400" dirty="0"/>
              <a:t>Example: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sz="2400" dirty="0"/>
              <a:t>This string contains the substrings </a:t>
            </a:r>
            <a:r>
              <a:rPr lang="en-US" altLang="en-US" sz="2400" i="1" dirty="0"/>
              <a:t>peach</a:t>
            </a:r>
            <a:r>
              <a:rPr lang="en-US" altLang="en-US" sz="2400" dirty="0"/>
              <a:t>, </a:t>
            </a:r>
            <a:r>
              <a:rPr lang="en-US" altLang="en-US" sz="2400" i="1" dirty="0"/>
              <a:t>raspberry</a:t>
            </a:r>
            <a:r>
              <a:rPr lang="en-US" altLang="en-US" sz="2400" dirty="0"/>
              <a:t>, </a:t>
            </a:r>
            <a:r>
              <a:rPr lang="en-US" altLang="en-US" sz="2400" i="1" dirty="0"/>
              <a:t>strawberry</a:t>
            </a:r>
            <a:r>
              <a:rPr lang="en-US" altLang="en-US" sz="2400" dirty="0"/>
              <a:t>, and </a:t>
            </a:r>
            <a:r>
              <a:rPr lang="en-US" altLang="en-US" sz="2400" i="1" dirty="0"/>
              <a:t>vanilla</a:t>
            </a:r>
          </a:p>
          <a:p>
            <a:pPr lvl="1"/>
            <a:r>
              <a:rPr lang="en-US" altLang="en-US" sz="2400" dirty="0"/>
              <a:t>The substrings are separated by the space character</a:t>
            </a:r>
          </a:p>
          <a:p>
            <a:pPr lvl="1"/>
            <a:r>
              <a:rPr lang="en-US" altLang="en-US" sz="2400" dirty="0"/>
              <a:t>The substrings are known as </a:t>
            </a:r>
            <a:r>
              <a:rPr lang="en-US" altLang="en-US" sz="2400" i="1" dirty="0"/>
              <a:t>tokens</a:t>
            </a:r>
            <a:r>
              <a:rPr lang="en-US" altLang="en-US" sz="2400" dirty="0"/>
              <a:t> and the separating character is known as the </a:t>
            </a:r>
            <a:r>
              <a:rPr lang="en-US" altLang="en-US" sz="2400" i="1" dirty="0"/>
              <a:t>delimiter</a:t>
            </a:r>
          </a:p>
        </p:txBody>
      </p:sp>
      <p:sp>
        <p:nvSpPr>
          <p:cNvPr id="25604" name="TextBox 1">
            <a:extLst>
              <a:ext uri="{FF2B5EF4-FFF2-40B4-BE49-F238E27FC236}">
                <a16:creationId xmlns:a16="http://schemas.microsoft.com/office/drawing/2014/main" xmlns="" id="{2308DFC2-E98A-46DD-A9A3-60AFE435E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0813" y="3048000"/>
            <a:ext cx="68210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'peach raspberry strawberry vanilla'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xmlns="" id="{4815E767-80A9-4B80-9C61-CD2043D3ED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Tokens</a:t>
            </a:r>
            <a:r>
              <a:rPr lang="en-US" altLang="en-US" sz="2000" b="0" dirty="0"/>
              <a:t> (2 of 4)</a:t>
            </a:r>
            <a:endParaRPr lang="en-US" altLang="en-US" sz="2000" dirty="0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xmlns="" id="{FB947B95-C009-43AC-9A2E-D2C6044B97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Example: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sz="2400" dirty="0">
                <a:latin typeface="+mj-lt"/>
              </a:rPr>
              <a:t>This string contains the tokens 17, 92, 81, 12, 46, and 5</a:t>
            </a:r>
          </a:p>
          <a:p>
            <a:pPr lvl="1"/>
            <a:r>
              <a:rPr lang="en-US" altLang="en-US" sz="2400" dirty="0">
                <a:latin typeface="+mj-lt"/>
              </a:rPr>
              <a:t>The delimiter is the ; character</a:t>
            </a:r>
            <a:endParaRPr lang="en-US" altLang="en-US" sz="2400" i="1" dirty="0">
              <a:latin typeface="+mj-lt"/>
            </a:endParaRPr>
          </a:p>
        </p:txBody>
      </p:sp>
      <p:sp>
        <p:nvSpPr>
          <p:cNvPr id="26628" name="TextBox 1">
            <a:extLst>
              <a:ext uri="{FF2B5EF4-FFF2-40B4-BE49-F238E27FC236}">
                <a16:creationId xmlns:a16="http://schemas.microsoft.com/office/drawing/2014/main" xmlns="" id="{D27D1219-014F-487B-B7F5-B7F02DA27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0813" y="2209800"/>
            <a:ext cx="35028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'17;92;81;12;46;5'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xmlns="" id="{0745D0D3-82D4-437F-8AD1-D32378F71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Tokens</a:t>
            </a:r>
            <a:r>
              <a:rPr lang="en-US" altLang="en-US" sz="2000" b="0" dirty="0"/>
              <a:t> (3 of 4)</a:t>
            </a:r>
            <a:endParaRPr lang="en-US" altLang="en-US" sz="2000" dirty="0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xmlns="" id="{C76CFBF4-53E2-493A-A685-722A42245E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i="1" dirty="0">
                <a:latin typeface="+mj-lt"/>
                <a:cs typeface="Courier New" panose="02070309020205020404" pitchFamily="49" charset="0"/>
              </a:rPr>
              <a:t>Tokenizing</a:t>
            </a:r>
            <a:r>
              <a:rPr lang="en-US" altLang="en-US" dirty="0">
                <a:latin typeface="+mj-lt"/>
              </a:rPr>
              <a:t> is the process of breaking a string into tokens</a:t>
            </a:r>
          </a:p>
          <a:p>
            <a:pPr>
              <a:buFontTx/>
              <a:buChar char="•"/>
            </a:pPr>
            <a:r>
              <a:rPr lang="en-US" altLang="en-US" dirty="0">
                <a:latin typeface="+mj-lt"/>
              </a:rPr>
              <a:t>When you tokenize a string, you extract the tokens and store them as individual items</a:t>
            </a:r>
          </a:p>
          <a:p>
            <a:pPr>
              <a:buFontTx/>
              <a:buChar char="•"/>
            </a:pPr>
            <a:r>
              <a:rPr lang="en-US" altLang="en-US" dirty="0">
                <a:latin typeface="+mj-lt"/>
              </a:rPr>
              <a:t>In Python you can use the split method to tokenize a string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xmlns="" id="{60EBCBC3-64F0-4A35-8B4F-D5378E7A8B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Tokens</a:t>
            </a:r>
            <a:r>
              <a:rPr lang="en-US" altLang="en-US" sz="2000" b="0" dirty="0"/>
              <a:t> (4 of 4)</a:t>
            </a:r>
            <a:endParaRPr lang="en-US" altLang="en-US" sz="2000" dirty="0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xmlns="" id="{B1772182-69A2-43B7-B9B5-337C21CF4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>
              <a:buFontTx/>
              <a:buChar char="•"/>
              <a:defRPr/>
            </a:pPr>
            <a:r>
              <a:rPr lang="en-US" altLang="en-US" dirty="0">
                <a:latin typeface="+mj-lt"/>
                <a:cs typeface="Courier New" panose="02070309020205020404" pitchFamily="49" charset="0"/>
              </a:rPr>
              <a:t>Examples:</a:t>
            </a:r>
            <a:endParaRPr lang="he-IL" altLang="en-US" dirty="0">
              <a:latin typeface="+mj-lt"/>
            </a:endParaRPr>
          </a:p>
          <a:p>
            <a:pPr>
              <a:buFontTx/>
              <a:buChar char="•"/>
              <a:defRPr/>
            </a:pPr>
            <a:endParaRPr lang="en-US" altLang="en-US" sz="24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B3FE334-314D-439E-AB01-7D01F2EF8B63}"/>
              </a:ext>
            </a:extLst>
          </p:cNvPr>
          <p:cNvSpPr txBox="1"/>
          <p:nvPr/>
        </p:nvSpPr>
        <p:spPr>
          <a:xfrm>
            <a:off x="838200" y="2227263"/>
            <a:ext cx="7543800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str = 'peach raspberry strawberry vanilla'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tokens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str.split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tokens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['peach', 'raspberry', 'strawberry', 'vanilla']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9A996C3-4E69-4A36-8075-052EA819EF1D}"/>
              </a:ext>
            </a:extLst>
          </p:cNvPr>
          <p:cNvSpPr txBox="1"/>
          <p:nvPr/>
        </p:nvSpPr>
        <p:spPr>
          <a:xfrm>
            <a:off x="838200" y="4572000"/>
            <a:ext cx="7162800" cy="1630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my_address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'www.example.com'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tokens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my_address.split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('.')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tokens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['www', 'example', 'com']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u="sng" dirty="0"/>
              <a:t>Soru:</a:t>
            </a:r>
            <a:r>
              <a:rPr lang="tr-TR" dirty="0"/>
              <a:t> </a:t>
            </a:r>
            <a:r>
              <a:rPr lang="tr-TR" dirty="0"/>
              <a:t>Girilen bir metnin </a:t>
            </a:r>
            <a:r>
              <a:rPr lang="tr-TR" dirty="0" err="1"/>
              <a:t>palindrome</a:t>
            </a:r>
            <a:r>
              <a:rPr lang="tr-TR" dirty="0"/>
              <a:t> olup olmadığını bulan algoritma: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98549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u="sng" dirty="0"/>
              <a:t>Soru:</a:t>
            </a:r>
            <a:r>
              <a:rPr lang="tr-TR" dirty="0"/>
              <a:t> </a:t>
            </a:r>
            <a:r>
              <a:rPr lang="tr-TR" dirty="0"/>
              <a:t>Girilen bir metindeki </a:t>
            </a:r>
            <a:r>
              <a:rPr lang="tr-TR" dirty="0" err="1" smtClean="0"/>
              <a:t>Türkçe’de</a:t>
            </a:r>
            <a:r>
              <a:rPr lang="tr-TR" dirty="0" smtClean="0"/>
              <a:t> yer </a:t>
            </a:r>
            <a:r>
              <a:rPr lang="tr-TR" dirty="0"/>
              <a:t>alan 29 harfin tekrar </a:t>
            </a:r>
            <a:r>
              <a:rPr lang="tr-TR" dirty="0" smtClean="0"/>
              <a:t>sayılarını, küçük-büyük harf ayrımı olmadan (</a:t>
            </a:r>
            <a:r>
              <a:rPr lang="tr-TR" dirty="0" err="1" smtClean="0"/>
              <a:t>case-insensitive</a:t>
            </a:r>
            <a:r>
              <a:rPr lang="tr-TR" dirty="0" smtClean="0"/>
              <a:t>) bulan algoritma</a:t>
            </a:r>
            <a:r>
              <a:rPr lang="tr-TR" dirty="0"/>
              <a:t>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3872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xmlns="" id="{1AFC59E1-D39D-4CAB-BD85-170EE67DB8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Basic String Operations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xmlns="" id="{6FCBC890-9931-42FE-AE6B-76864056F0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Many types of programs perform operations on strings</a:t>
            </a:r>
          </a:p>
          <a:p>
            <a:pPr>
              <a:buFontTx/>
              <a:buChar char="•"/>
            </a:pPr>
            <a:r>
              <a:rPr lang="en-US" altLang="en-US" dirty="0"/>
              <a:t>In Python, many tools for examining and manipulating strings</a:t>
            </a:r>
          </a:p>
          <a:p>
            <a:pPr lvl="1"/>
            <a:r>
              <a:rPr lang="en-US" altLang="en-US" dirty="0"/>
              <a:t>Strings are sequences, so many of the tools that work with sequences work with strings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xmlns="" id="{2807A75B-8B66-409F-ABFB-35715D3351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  <a:endParaRPr lang="he-IL" altLang="en-US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xmlns="" id="{DD284FA2-D37F-4535-8053-D1DF56898F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This chapter covered:</a:t>
            </a:r>
          </a:p>
          <a:p>
            <a:pPr lvl="1" eaLnBrk="1" hangingPunct="1"/>
            <a:r>
              <a:rPr lang="en-US" altLang="en-US" dirty="0"/>
              <a:t>String operations, including:</a:t>
            </a:r>
          </a:p>
          <a:p>
            <a:pPr lvl="2"/>
            <a:r>
              <a:rPr lang="en-US" altLang="en-US" dirty="0"/>
              <a:t>Methods for iterating over strings</a:t>
            </a:r>
          </a:p>
          <a:p>
            <a:pPr lvl="2"/>
            <a:r>
              <a:rPr lang="en-US" altLang="en-US" dirty="0"/>
              <a:t>Repetition and concatenation operators</a:t>
            </a:r>
          </a:p>
          <a:p>
            <a:pPr lvl="2"/>
            <a:r>
              <a:rPr lang="en-US" altLang="en-US" dirty="0"/>
              <a:t>Strings as immutable objects</a:t>
            </a:r>
          </a:p>
          <a:p>
            <a:pPr lvl="2"/>
            <a:r>
              <a:rPr lang="en-US" altLang="en-US" dirty="0"/>
              <a:t>Slicing strings and testing strings</a:t>
            </a:r>
          </a:p>
          <a:p>
            <a:pPr lvl="2"/>
            <a:r>
              <a:rPr lang="en-US" altLang="en-US" dirty="0"/>
              <a:t>String methods</a:t>
            </a:r>
          </a:p>
          <a:p>
            <a:pPr lvl="2"/>
            <a:r>
              <a:rPr lang="en-US" altLang="en-US" dirty="0"/>
              <a:t>Splitting a string</a:t>
            </a:r>
            <a:endParaRPr lang="he-IL" altLang="en-US" dirty="0"/>
          </a:p>
          <a:p>
            <a:pPr lvl="1" eaLnBrk="1" hangingPunct="1"/>
            <a:endParaRPr lang="he-IL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xmlns="" id="{8D9050D3-CB74-4C68-9EB5-9EFAAC09E1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Accessing the Individual Characters in a String</a:t>
            </a:r>
            <a:r>
              <a:rPr lang="en-US" altLang="en-US" sz="2000" b="0" dirty="0"/>
              <a:t> (1 of 4)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xmlns="" id="{6604EB90-BEF7-4A5D-8209-C7DD151A1D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To access an individual character in a string: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Use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>
                <a:cs typeface="Courier New" panose="02070309020205020404" pitchFamily="49" charset="0"/>
              </a:rPr>
              <a:t> loop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Format: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Useful when need to iterate over the whole string, such as to count the occurrences of a specific character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Use indexing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Each character has an index specifying its position in the string, starting at 0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Format: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2AEBD56-4406-415E-988B-50FB9B449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Accessing the Individual Characters in a String</a:t>
            </a:r>
            <a:r>
              <a:rPr lang="en-US" altLang="en-US" sz="2000" b="0" dirty="0"/>
              <a:t> (2 of 4)</a:t>
            </a:r>
            <a:endParaRPr lang="en-AU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D1F5E8A-A0F5-4D9E-8367-6451E57068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920200"/>
            <a:ext cx="8229600" cy="364816"/>
          </a:xfrm>
        </p:spPr>
        <p:txBody>
          <a:bodyPr/>
          <a:lstStyle/>
          <a:p>
            <a:r>
              <a:rPr lang="en-US" b="1" dirty="0"/>
              <a:t>Figure 8-1 </a:t>
            </a:r>
            <a:r>
              <a:rPr lang="en-US" dirty="0"/>
              <a:t>Iterating over the string 'Juliet'</a:t>
            </a:r>
            <a:endParaRPr lang="en-AU" dirty="0"/>
          </a:p>
        </p:txBody>
      </p:sp>
      <p:pic>
        <p:nvPicPr>
          <p:cNvPr id="6" name="Picture 3" descr="The six iterations of a loop.">
            <a:extLst>
              <a:ext uri="{FF2B5EF4-FFF2-40B4-BE49-F238E27FC236}">
                <a16:creationId xmlns:a16="http://schemas.microsoft.com/office/drawing/2014/main" xmlns="" id="{D77A972F-1EBC-4DF3-A63C-42724DE8D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28800" y="1447800"/>
            <a:ext cx="5354774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84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xmlns="" id="{EF8787AA-3E99-4D92-B741-81CC53DE99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Accessing the Individual Characters in a String</a:t>
            </a:r>
            <a:r>
              <a:rPr lang="en-US" altLang="en-US" sz="2000" b="0" dirty="0"/>
              <a:t> (3 of 4)</a:t>
            </a:r>
            <a:endParaRPr lang="en-US" alt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E87839A-0AD2-4481-B0FC-47BFB68724A6}"/>
              </a:ext>
            </a:extLst>
          </p:cNvPr>
          <p:cNvSpPr/>
          <p:nvPr/>
        </p:nvSpPr>
        <p:spPr>
          <a:xfrm>
            <a:off x="3179560" y="3378384"/>
            <a:ext cx="241893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300" b="1" dirty="0">
                <a:latin typeface="Verdana" panose="020B0604030504040204" pitchFamily="34" charset="0"/>
                <a:ea typeface="Verdana" panose="020B0604030504040204" pitchFamily="34" charset="0"/>
              </a:rPr>
              <a:t>Figure 8-2 </a:t>
            </a:r>
            <a:r>
              <a:rPr lang="en-AU" sz="1300" dirty="0">
                <a:latin typeface="Verdana" panose="020B0604030504040204" pitchFamily="34" charset="0"/>
                <a:ea typeface="Verdana" panose="020B0604030504040204" pitchFamily="34" charset="0"/>
              </a:rPr>
              <a:t>String indexes</a:t>
            </a:r>
          </a:p>
        </p:txBody>
      </p:sp>
      <p:pic>
        <p:nvPicPr>
          <p:cNvPr id="8195" name="Picture 5" descr="Single quote Roses are red single quote. Each individual in the string is assigned a number as follows. R, 0. o, 1. s, 2. e, 3. s, 4. Space, 5. a, 6. r, 7. e, 8. Space, 9. r, 10. e, 11. d, 12.">
            <a:extLst>
              <a:ext uri="{FF2B5EF4-FFF2-40B4-BE49-F238E27FC236}">
                <a16:creationId xmlns:a16="http://schemas.microsoft.com/office/drawing/2014/main" xmlns="" id="{D3545A9A-84AD-4452-AEC7-3839BD991323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2937" y="1905000"/>
            <a:ext cx="5672178" cy="1306513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DEA4A80-F13D-4F26-9D38-60420DEF24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867400"/>
            <a:ext cx="8229600" cy="417616"/>
          </a:xfrm>
        </p:spPr>
        <p:txBody>
          <a:bodyPr/>
          <a:lstStyle/>
          <a:p>
            <a:r>
              <a:rPr lang="en-US" b="1" dirty="0"/>
              <a:t>Figure 8-3 </a:t>
            </a:r>
            <a:r>
              <a:rPr lang="en-US" dirty="0"/>
              <a:t>Getting a copy of a character from a string</a:t>
            </a:r>
            <a:endParaRPr lang="en-AU" dirty="0"/>
          </a:p>
        </p:txBody>
      </p:sp>
      <p:pic>
        <p:nvPicPr>
          <p:cNvPr id="8196" name="Picture 6" descr="An illustration depicts a string and c h variable. My underscore string extends right to a box with text that reads, single quote Roses are red single quote. c h extends right to a box with text that reads, single quote a single quote.">
            <a:extLst>
              <a:ext uri="{FF2B5EF4-FFF2-40B4-BE49-F238E27FC236}">
                <a16:creationId xmlns:a16="http://schemas.microsoft.com/office/drawing/2014/main" xmlns="" id="{4A07811D-7188-4E5C-87AA-8418ED42C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09334" y="4232965"/>
            <a:ext cx="5515781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xmlns="" id="{6743CAB8-6B13-429B-B0AB-CA19A7DF26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Accessing the Individual Characters in a String</a:t>
            </a:r>
            <a:r>
              <a:rPr lang="en-US" altLang="en-US" sz="2000" b="0" dirty="0"/>
              <a:t> (4 of 4)</a:t>
            </a:r>
            <a:endParaRPr lang="en-US" altLang="en-US" sz="2000" dirty="0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xmlns="" id="{47F29D7F-4370-4F6A-A843-311EC128DE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altLang="en-US" dirty="0">
                <a:cs typeface="Courier New" panose="02070309020205020404" pitchFamily="49" charset="0"/>
              </a:rPr>
              <a:t> exception will occur if: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You try to use an index that is out of range for the string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Likely to happen when loop iterates beyond the end of the string</a:t>
            </a:r>
          </a:p>
          <a:p>
            <a:pPr>
              <a:buFontTx/>
              <a:buChar char="•"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>
                <a:cs typeface="Courier New" panose="02070309020205020404" pitchFamily="49" charset="0"/>
              </a:rPr>
              <a:t> function can be used to obtain the length of a string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Useful to prevent loops from iterating beyond the end of a string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xmlns="" id="{F537A445-2275-4E2B-B752-9E4ADAE74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Concatenation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xmlns="" id="{24D91CB6-B3DE-48AC-A572-6842B21504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dirty="0">
                <a:cs typeface="Courier New" panose="02070309020205020404" pitchFamily="49" charset="0"/>
              </a:rPr>
              <a:t>Concatenation</a:t>
            </a:r>
            <a:r>
              <a:rPr lang="en-US" altLang="en-US" dirty="0">
                <a:cs typeface="Courier New" panose="02070309020205020404" pitchFamily="49" charset="0"/>
              </a:rPr>
              <a:t>: appending one string to the end of another string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Use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dirty="0">
                <a:cs typeface="Courier New" panose="02070309020205020404" pitchFamily="49" charset="0"/>
              </a:rPr>
              <a:t> operator to produce a string that is a combination of its operands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The augmented assignment operator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altLang="en-US" dirty="0">
                <a:cs typeface="Courier New" panose="02070309020205020404" pitchFamily="49" charset="0"/>
              </a:rPr>
              <a:t> can also be used to concatenate strings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The operand on the left side of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altLang="en-US" dirty="0">
                <a:cs typeface="Courier New" panose="02070309020205020404" pitchFamily="49" charset="0"/>
              </a:rPr>
              <a:t> operator must be an existing variable; otherwise, an exception is raised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xmlns="" id="{984A81B4-BD9A-414F-B1DD-48B3A1CDAC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Strings Are Immutable</a:t>
            </a:r>
            <a:r>
              <a:rPr lang="en-US" altLang="en-US" sz="2000" b="0" dirty="0"/>
              <a:t> (1 of 2)</a:t>
            </a:r>
            <a:endParaRPr lang="en-US" altLang="en-US" sz="2000" dirty="0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xmlns="" id="{D6BE8659-4801-44A5-9BB0-519950765E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Strings are immutable</a:t>
            </a:r>
          </a:p>
          <a:p>
            <a:pPr lvl="1"/>
            <a:r>
              <a:rPr lang="en-US" altLang="en-US" dirty="0"/>
              <a:t>Once they are created, they cannot be changed</a:t>
            </a:r>
          </a:p>
          <a:p>
            <a:pPr lvl="2"/>
            <a:r>
              <a:rPr lang="en-US" altLang="en-US" dirty="0"/>
              <a:t>Concatenation doesn’t actually change the existing string, but rather creates a new string and assigns the new string to the previously used variable</a:t>
            </a:r>
          </a:p>
          <a:p>
            <a:pPr lvl="1"/>
            <a:r>
              <a:rPr lang="en-US" altLang="en-US" dirty="0"/>
              <a:t>Cannot use an expression of the form </a:t>
            </a:r>
          </a:p>
          <a:p>
            <a:pPr lvl="1"/>
            <a:r>
              <a:rPr lang="en-US" altLang="en-US" dirty="0"/>
              <a:t>	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new_character</a:t>
            </a:r>
            <a:endParaRPr lang="en-US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Statement of this type will raise an exception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8584</TotalTime>
  <Words>1686</Words>
  <Application>Microsoft Office PowerPoint</Application>
  <PresentationFormat>Ekran Gösterisi (4:3)</PresentationFormat>
  <Paragraphs>195</Paragraphs>
  <Slides>30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7" baseType="lpstr">
      <vt:lpstr>Arial</vt:lpstr>
      <vt:lpstr>Consolas</vt:lpstr>
      <vt:lpstr>Courier New</vt:lpstr>
      <vt:lpstr>Times New Roman</vt:lpstr>
      <vt:lpstr>Verdana</vt:lpstr>
      <vt:lpstr>Wingdings</vt:lpstr>
      <vt:lpstr>508 Lecture</vt:lpstr>
      <vt:lpstr>Starting out with Python</vt:lpstr>
      <vt:lpstr>Topics</vt:lpstr>
      <vt:lpstr>Basic String Operations</vt:lpstr>
      <vt:lpstr>Accessing the Individual Characters in a String (1 of 4)</vt:lpstr>
      <vt:lpstr>Accessing the Individual Characters in a String (2 of 4)</vt:lpstr>
      <vt:lpstr>Accessing the Individual Characters in a String (3 of 4)</vt:lpstr>
      <vt:lpstr>Accessing the Individual Characters in a String (4 of 4)</vt:lpstr>
      <vt:lpstr>String Concatenation</vt:lpstr>
      <vt:lpstr>Strings Are Immutable (1 of 2)</vt:lpstr>
      <vt:lpstr>Strings Are Immutable (2 of 2)</vt:lpstr>
      <vt:lpstr>String Slicing (1 of 2)</vt:lpstr>
      <vt:lpstr>String Slicing (2 of 2)</vt:lpstr>
      <vt:lpstr>Testing, Searching, and Manipulating Strings</vt:lpstr>
      <vt:lpstr>String Methods (1 of 7)</vt:lpstr>
      <vt:lpstr>String Methods (2 of 7)</vt:lpstr>
      <vt:lpstr>String Methods (3 of 7)</vt:lpstr>
      <vt:lpstr>String Methods (4 of 7)</vt:lpstr>
      <vt:lpstr>String Methods (5 of 7)</vt:lpstr>
      <vt:lpstr>String Methods (6 of 7)</vt:lpstr>
      <vt:lpstr>String Methods (7 of 7)</vt:lpstr>
      <vt:lpstr>The Repetition Operator</vt:lpstr>
      <vt:lpstr>Splitting a String (1 of 2)</vt:lpstr>
      <vt:lpstr>Splitting a String (2 of 2)</vt:lpstr>
      <vt:lpstr>String Tokens (1 of 4)</vt:lpstr>
      <vt:lpstr>String Tokens (2 of 4)</vt:lpstr>
      <vt:lpstr>String Tokens (3 of 4)</vt:lpstr>
      <vt:lpstr>String Tokens (4 of 4)</vt:lpstr>
      <vt:lpstr>Örnek</vt:lpstr>
      <vt:lpstr>Örnek</vt:lpstr>
      <vt:lpstr>Summary</vt:lpstr>
    </vt:vector>
  </TitlesOfParts>
  <Company>SPi-Global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Starting out with Python, Fifth Edition</dc:title>
  <dc:subject>Computer Science</dc:subject>
  <dc:creator>Tony Gaddis</dc:creator>
  <cp:keywords>Computer program language</cp:keywords>
  <cp:lastModifiedBy>ozgur.gumus</cp:lastModifiedBy>
  <cp:revision>667</cp:revision>
  <dcterms:created xsi:type="dcterms:W3CDTF">2014-07-14T20:04:21Z</dcterms:created>
  <dcterms:modified xsi:type="dcterms:W3CDTF">2022-01-05T20:20:37Z</dcterms:modified>
  <cp:category>IT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682740</vt:lpwstr>
  </property>
  <property fmtid="{D5CDD505-2E9C-101B-9397-08002B2CF9AE}" pid="3" name="Offisync_UpdateToken">
    <vt:lpwstr>1</vt:lpwstr>
  </property>
  <property fmtid="{D5CDD505-2E9C-101B-9397-08002B2CF9AE}" pid="4" name="Jive_VersionGuid">
    <vt:lpwstr>7b502893-ac4a-4309-967d-6eb652f6b574</vt:lpwstr>
  </property>
  <property fmtid="{D5CDD505-2E9C-101B-9397-08002B2CF9AE}" pid="5" name="Offisync_ProviderInitializationData">
    <vt:lpwstr>https://neo.pearson.com</vt:lpwstr>
  </property>
  <property fmtid="{D5CDD505-2E9C-101B-9397-08002B2CF9AE}" pid="6" name="Offisync_ServerID">
    <vt:lpwstr>7e960520-0e88-4f05-9fa0-24079b61e486</vt:lpwstr>
  </property>
  <property fmtid="{D5CDD505-2E9C-101B-9397-08002B2CF9AE}" pid="7" name="Jive_LatestUserAccountName">
    <vt:lpwstr>sumit.gupta</vt:lpwstr>
  </property>
</Properties>
</file>