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90" r:id="rId2"/>
    <p:sldId id="257" r:id="rId3"/>
    <p:sldId id="334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91" r:id="rId15"/>
    <p:sldId id="273" r:id="rId16"/>
    <p:sldId id="286" r:id="rId17"/>
    <p:sldId id="274" r:id="rId18"/>
    <p:sldId id="275" r:id="rId19"/>
    <p:sldId id="276" r:id="rId20"/>
    <p:sldId id="277" r:id="rId21"/>
    <p:sldId id="278" r:id="rId22"/>
    <p:sldId id="287" r:id="rId23"/>
    <p:sldId id="292" r:id="rId24"/>
    <p:sldId id="339" r:id="rId25"/>
    <p:sldId id="279" r:id="rId26"/>
    <p:sldId id="320" r:id="rId27"/>
    <p:sldId id="338" r:id="rId28"/>
    <p:sldId id="322" r:id="rId29"/>
    <p:sldId id="319" r:id="rId30"/>
    <p:sldId id="280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296" r:id="rId41"/>
    <p:sldId id="295" r:id="rId42"/>
    <p:sldId id="297" r:id="rId43"/>
    <p:sldId id="340" r:id="rId44"/>
    <p:sldId id="28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Kumar" initials="RK" lastIdx="8" clrIdx="0">
    <p:extLst>
      <p:ext uri="{19B8F6BF-5375-455C-9EA6-DF929625EA0E}">
        <p15:presenceInfo xmlns:p15="http://schemas.microsoft.com/office/powerpoint/2012/main" userId="S-1-5-21-2752970185-40930380-1894245210-5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5" autoAdjust="0"/>
    <p:restoredTop sz="86891" autoAdjust="0"/>
  </p:normalViewPr>
  <p:slideViewPr>
    <p:cSldViewPr>
      <p:cViewPr varScale="1">
        <p:scale>
          <a:sx n="77" d="100"/>
          <a:sy n="77" d="100"/>
        </p:scale>
        <p:origin x="1594" y="67"/>
      </p:cViewPr>
      <p:guideLst>
        <p:guide orient="horz" pos="100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C5D1914-9979-4928-BEEB-4586CCB160A9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9F0ED46-ED41-4598-BC5D-77A94B216872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7929C19-A940-4FDA-BB74-83E573C05348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10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6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2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3FB0CCA-42FE-4F49-B329-D58EC7D36F62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0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6B42598-E17E-4AFA-A2E8-BF865C3E5BD4}"/>
              </a:ext>
            </a:extLst>
          </p:cNvPr>
          <p:cNvSpPr txBox="1"/>
          <p:nvPr userDrawn="1"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623817"/>
          </a:xfrm>
        </p:spPr>
        <p:txBody>
          <a:bodyPr/>
          <a:lstStyle/>
          <a:p>
            <a:r>
              <a:rPr lang="en-US" dirty="0"/>
              <a:t>Starting out with Python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966930"/>
            <a:ext cx="8229600" cy="381000"/>
          </a:xfrm>
        </p:spPr>
        <p:txBody>
          <a:bodyPr/>
          <a:lstStyle/>
          <a:p>
            <a:r>
              <a:rPr lang="en-US" dirty="0"/>
              <a:t>Fifth Edition</a:t>
            </a:r>
            <a:r>
              <a:rPr lang="en-IN" dirty="0"/>
              <a:t>, Global Edition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Input, Processing, and Output</a:t>
            </a:r>
            <a:endParaRPr lang="en-CA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2228" y="642997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Copyright © 2022 Pearson Education, Ltd. All Rights Reserved.</a:t>
            </a:r>
          </a:p>
          <a:p>
            <a:pPr algn="ctr">
              <a:defRPr/>
            </a:pPr>
            <a:endParaRPr lang="en-US" alt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 descr="Starting out with Python, Fifth edition, Global edition by Tony Gaddis">
            <a:extLst>
              <a:ext uri="{FF2B5EF4-FFF2-40B4-BE49-F238E27FC236}">
                <a16:creationId xmlns="" xmlns:a16="http://schemas.microsoft.com/office/drawing/2014/main" id="{25765500-DB3E-41EE-9A8E-EABD1B2B82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1"/>
            <a:ext cx="381311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="" xmlns:a16="http://schemas.microsoft.com/office/drawing/2014/main" id="{66D77C9F-D2CF-4619-9C5C-5B52792EFF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Naming Rules</a:t>
            </a:r>
            <a:endParaRPr lang="he-IL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="" xmlns:a16="http://schemas.microsoft.com/office/drawing/2014/main" id="{8A14F22E-8A9C-4012-8612-B518E5A9D9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Rules for naming variables in Python:</a:t>
            </a:r>
          </a:p>
          <a:p>
            <a:pPr lvl="1" eaLnBrk="1" hangingPunct="1"/>
            <a:r>
              <a:rPr lang="en-US" altLang="en-US" sz="2400" dirty="0"/>
              <a:t>Variable name cannot be a Python key word </a:t>
            </a:r>
          </a:p>
          <a:p>
            <a:pPr lvl="1" eaLnBrk="1" hangingPunct="1"/>
            <a:r>
              <a:rPr lang="en-US" altLang="en-US" sz="2400" dirty="0"/>
              <a:t>Variable name cannot contain spaces</a:t>
            </a:r>
          </a:p>
          <a:p>
            <a:pPr lvl="1" eaLnBrk="1" hangingPunct="1"/>
            <a:r>
              <a:rPr lang="en-US" altLang="en-US" sz="2400" dirty="0"/>
              <a:t>First character must be a letter or an underscore</a:t>
            </a:r>
          </a:p>
          <a:p>
            <a:pPr lvl="1" eaLnBrk="1" hangingPunct="1"/>
            <a:r>
              <a:rPr lang="en-US" altLang="en-US" sz="2400" dirty="0"/>
              <a:t>After first character may use letters, digits, or underscores</a:t>
            </a:r>
          </a:p>
          <a:p>
            <a:pPr lvl="1" eaLnBrk="1" hangingPunct="1"/>
            <a:r>
              <a:rPr lang="en-US" altLang="en-US" sz="2400" dirty="0"/>
              <a:t>Variable names are case sensitive</a:t>
            </a:r>
          </a:p>
          <a:p>
            <a:pPr eaLnBrk="1" hangingPunct="1"/>
            <a:r>
              <a:rPr lang="en-US" altLang="en-US" dirty="0"/>
              <a:t>Variable name should reflect its use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="" xmlns:a16="http://schemas.microsoft.com/office/drawing/2014/main" id="{103188C2-9FEB-4962-8866-1F482BDFF1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Displaying Multiple Items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/>
              <a:t> Function</a:t>
            </a:r>
            <a:endParaRPr lang="he-IL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="" xmlns:a16="http://schemas.microsoft.com/office/drawing/2014/main" id="{6C3A7AF6-F734-462E-81B6-20FA7C8447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allows one to display multiple items with a single call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  <a:p>
            <a:pPr lvl="1" eaLnBrk="1" hangingPunct="1"/>
            <a:r>
              <a:rPr lang="en-US" altLang="en-US" dirty="0"/>
              <a:t>Items are separated by commas when passed as arguments</a:t>
            </a:r>
          </a:p>
          <a:p>
            <a:pPr lvl="1" eaLnBrk="1" hangingPunct="1"/>
            <a:r>
              <a:rPr lang="en-US" altLang="en-US" dirty="0"/>
              <a:t>Arguments displayed in the order they are passed to the function</a:t>
            </a:r>
          </a:p>
          <a:p>
            <a:pPr lvl="1" eaLnBrk="1" hangingPunct="1"/>
            <a:r>
              <a:rPr lang="en-US" altLang="en-US" dirty="0"/>
              <a:t>Items are automatically separated by a space when displayed on screen</a:t>
            </a:r>
            <a:endParaRPr lang="he-IL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="" xmlns:a16="http://schemas.microsoft.com/office/drawing/2014/main" id="{E99F6E76-D55C-4BBC-BB0A-6815034B5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Reassignment</a:t>
            </a:r>
            <a:endParaRPr lang="he-IL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="" xmlns:a16="http://schemas.microsoft.com/office/drawing/2014/main" id="{44082D29-4D1B-4A7B-9FF2-18D0C66B92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Variables can reference different values while program is running</a:t>
            </a:r>
          </a:p>
          <a:p>
            <a:pPr eaLnBrk="1" hangingPunct="1"/>
            <a:r>
              <a:rPr lang="en-US" altLang="en-US" u="sng" dirty="0"/>
              <a:t>Garbage collection</a:t>
            </a:r>
            <a:r>
              <a:rPr lang="en-US" altLang="en-US" dirty="0"/>
              <a:t>: removal of values that are no longer referenced by variables</a:t>
            </a:r>
          </a:p>
          <a:p>
            <a:pPr lvl="1" eaLnBrk="1" hangingPunct="1"/>
            <a:r>
              <a:rPr lang="en-US" altLang="en-US" sz="2400" dirty="0"/>
              <a:t>Carried out by Python interpreter</a:t>
            </a:r>
          </a:p>
          <a:p>
            <a:pPr eaLnBrk="1" hangingPunct="1"/>
            <a:r>
              <a:rPr lang="en-US" altLang="en-US" dirty="0"/>
              <a:t>A variable can refer to item of any type</a:t>
            </a:r>
          </a:p>
          <a:p>
            <a:pPr lvl="1" eaLnBrk="1" hangingPunct="1"/>
            <a:r>
              <a:rPr lang="en-US" altLang="en-US" sz="2400" dirty="0"/>
              <a:t>Variable that has been assigned to one type can be reassigned to another type</a:t>
            </a:r>
            <a:endParaRPr lang="he-IL" altLang="en-US" sz="2400" dirty="0"/>
          </a:p>
          <a:p>
            <a:pPr lvl="1"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="" xmlns:a16="http://schemas.microsoft.com/office/drawing/2014/main" id="{41A476F1-821E-4417-876B-5152F0DD2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Numeric Data Types, Literals, and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/>
              <a:t> Data Type</a:t>
            </a:r>
            <a:endParaRPr lang="he-IL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="" xmlns:a16="http://schemas.microsoft.com/office/drawing/2014/main" id="{02317E92-E56A-4A58-8250-350E7411BD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Data types</a:t>
            </a:r>
            <a:r>
              <a:rPr lang="en-US" altLang="en-US" dirty="0"/>
              <a:t>: categorize value in memory</a:t>
            </a:r>
          </a:p>
          <a:p>
            <a:pPr lvl="1" eaLnBrk="1" hangingPunct="1"/>
            <a:r>
              <a:rPr lang="en-US" altLang="en-US" sz="2400" dirty="0"/>
              <a:t>e.g., int for integer, float for real number, str used for storing strings in memory</a:t>
            </a:r>
          </a:p>
          <a:p>
            <a:pPr eaLnBrk="1" hangingPunct="1"/>
            <a:r>
              <a:rPr lang="en-US" altLang="en-US" u="sng" dirty="0"/>
              <a:t>Numeric literal</a:t>
            </a:r>
            <a:r>
              <a:rPr lang="en-US" altLang="en-US" dirty="0"/>
              <a:t>: number written in a program</a:t>
            </a:r>
          </a:p>
          <a:p>
            <a:pPr lvl="1" eaLnBrk="1" hangingPunct="1"/>
            <a:r>
              <a:rPr lang="en-US" altLang="en-US" sz="2400" dirty="0"/>
              <a:t>No decimal point considered int, otherwise, considered float</a:t>
            </a:r>
          </a:p>
          <a:p>
            <a:pPr eaLnBrk="1" hangingPunct="1"/>
            <a:r>
              <a:rPr lang="en-US" altLang="en-US" dirty="0"/>
              <a:t>Some operations behave differently depending on data type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="" xmlns:a16="http://schemas.microsoft.com/office/drawing/2014/main" id="{3983F465-5C44-4A5C-B37A-A47E60D65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Reassigning a Variable to a Different Type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="" xmlns:a16="http://schemas.microsoft.com/office/drawing/2014/main" id="{96EE2E2B-F165-4274-83C9-665BCC3220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b="0" dirty="0"/>
              <a:t>A variable in Python can refer to items of any type</a:t>
            </a:r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09D19E2-4B75-4CDC-BB12-1654A09CE0AD}"/>
              </a:ext>
            </a:extLst>
          </p:cNvPr>
          <p:cNvSpPr/>
          <p:nvPr/>
        </p:nvSpPr>
        <p:spPr>
          <a:xfrm>
            <a:off x="2438400" y="3946977"/>
            <a:ext cx="3934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Figure 2-7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The variable x references an integer</a:t>
            </a:r>
            <a:endParaRPr lang="en-A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484" name="Picture 2" descr="A variable, x, references the integer value, 99.">
            <a:extLst>
              <a:ext uri="{FF2B5EF4-FFF2-40B4-BE49-F238E27FC236}">
                <a16:creationId xmlns="" xmlns:a16="http://schemas.microsoft.com/office/drawing/2014/main" id="{5812F093-19F2-4874-A0DB-97B602414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58875" y="2667000"/>
            <a:ext cx="6826250" cy="975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5F7780-1BD2-4FE5-8A15-26C606171F64}"/>
              </a:ext>
            </a:extLst>
          </p:cNvPr>
          <p:cNvSpPr/>
          <p:nvPr/>
        </p:nvSpPr>
        <p:spPr>
          <a:xfrm>
            <a:off x="2438400" y="5890128"/>
            <a:ext cx="37339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Figure 2-8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The variable x references a string</a:t>
            </a:r>
            <a:endParaRPr lang="en-A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 descr="A variable, x, an integer value, 99, and a statement, take me to your leader, are present. The variable, x, references the statement, take me to your leader. ">
            <a:extLst>
              <a:ext uri="{FF2B5EF4-FFF2-40B4-BE49-F238E27FC236}">
                <a16:creationId xmlns="" xmlns:a16="http://schemas.microsoft.com/office/drawing/2014/main" id="{A501C883-D881-42D4-8E0A-BB691E47F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41" y="4517052"/>
            <a:ext cx="4219200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="" xmlns:a16="http://schemas.microsoft.com/office/drawing/2014/main" id="{7B40E18F-CDE4-417A-A8C7-AD7BC9081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Input from the Keyboard</a:t>
            </a:r>
            <a:endParaRPr lang="he-IL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="" xmlns:a16="http://schemas.microsoft.com/office/drawing/2014/main" id="{CDDB46C0-537B-4EFE-9A1E-36AB0057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Most programs need to read input from the user</a:t>
            </a:r>
          </a:p>
          <a:p>
            <a:pPr eaLnBrk="1" hangingPunct="1">
              <a:defRPr/>
            </a:pPr>
            <a:r>
              <a:rPr lang="en-US" dirty="0"/>
              <a:t>Built-in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dirty="0"/>
              <a:t> function reads input from keyboard</a:t>
            </a:r>
          </a:p>
          <a:p>
            <a:pPr lvl="1" eaLnBrk="1" hangingPunct="1">
              <a:defRPr/>
            </a:pPr>
            <a:r>
              <a:rPr lang="en-US" sz="2400" dirty="0"/>
              <a:t>Returns the data as a string</a:t>
            </a:r>
          </a:p>
          <a:p>
            <a:pPr lvl="1" eaLnBrk="1" hangingPunct="1">
              <a:defRPr/>
            </a:pPr>
            <a:r>
              <a:rPr lang="en-US" sz="2400" dirty="0"/>
              <a:t>Format: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input(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prompt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 eaLnBrk="1" hangingPunct="1"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prompt </a:t>
            </a:r>
            <a:r>
              <a:rPr lang="en-US" sz="2000" dirty="0">
                <a:latin typeface="+mj-lt"/>
                <a:cs typeface="Courier New" pitchFamily="49" charset="0"/>
              </a:rPr>
              <a:t>is typically a string instructing user to enter a value</a:t>
            </a:r>
          </a:p>
          <a:p>
            <a:pPr lvl="1" eaLnBrk="1" hangingPunct="1">
              <a:defRPr/>
            </a:pPr>
            <a:r>
              <a:rPr lang="en-US" sz="2400" dirty="0">
                <a:latin typeface="+mj-lt"/>
                <a:cs typeface="Courier New" pitchFamily="49" charset="0"/>
              </a:rPr>
              <a:t>Does not automatically display a space after the prompt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="" xmlns:a16="http://schemas.microsoft.com/office/drawing/2014/main" id="{3901F27A-1C69-4825-9817-8FA1B158A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Numbers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/>
              <a:t> Function</a:t>
            </a:r>
            <a:endParaRPr lang="he-IL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1F4BA5-F9EF-4F31-81C5-25E3F7BBA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dirty="0"/>
              <a:t>function always returns a string</a:t>
            </a:r>
          </a:p>
          <a:p>
            <a:pPr eaLnBrk="1" hangingPunct="1">
              <a:defRPr/>
            </a:pPr>
            <a:r>
              <a:rPr lang="en-US" dirty="0"/>
              <a:t>Built-in functions convert between data types</a:t>
            </a:r>
          </a:p>
          <a:p>
            <a:pPr lvl="1" eaLnBrk="1" hangingPunct="1"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int(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/>
              <a:t> converts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/>
              <a:t> to an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int</a:t>
            </a:r>
          </a:p>
          <a:p>
            <a:pPr lvl="1" eaLnBrk="1" hangingPunct="1"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float(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/>
              <a:t> converts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/>
              <a:t> to 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lvl="1" eaLnBrk="1" hangingPunct="1">
              <a:defRPr/>
            </a:pPr>
            <a:r>
              <a:rPr lang="en-US" sz="2400" u="sng" dirty="0">
                <a:latin typeface="+mj-lt"/>
                <a:cs typeface="Courier New" pitchFamily="49" charset="0"/>
              </a:rPr>
              <a:t>Nested function call</a:t>
            </a:r>
            <a:r>
              <a:rPr lang="en-US" sz="2400" dirty="0">
                <a:latin typeface="+mj-lt"/>
                <a:cs typeface="Courier New" pitchFamily="49" charset="0"/>
              </a:rPr>
              <a:t>: general format: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function1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function2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argument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lvl="2" eaLnBrk="1" hangingPunct="1">
              <a:defRPr/>
            </a:pPr>
            <a:r>
              <a:rPr lang="en-US" sz="2000" dirty="0">
                <a:latin typeface="+mj-lt"/>
                <a:cs typeface="Courier New" pitchFamily="49" charset="0"/>
              </a:rPr>
              <a:t>value returned by function2 is passed to function1</a:t>
            </a:r>
          </a:p>
          <a:p>
            <a:pPr lvl="1" eaLnBrk="1" hangingPunct="1">
              <a:defRPr/>
            </a:pPr>
            <a:r>
              <a:rPr lang="en-US" sz="2400" dirty="0">
                <a:latin typeface="+mj-lt"/>
                <a:cs typeface="Courier New" pitchFamily="49" charset="0"/>
              </a:rPr>
              <a:t>Type conversion only works if item is valid numeric value, otherwise, throws exception</a:t>
            </a:r>
            <a:endParaRPr lang="he-IL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="" xmlns:a16="http://schemas.microsoft.com/office/drawing/2014/main" id="{C5EE4C02-C7E7-4DD3-BCBE-7AF3F9722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Performing Calculations</a:t>
            </a:r>
            <a:endParaRPr lang="he-IL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51CE02-1B70-4BB5-A0D1-944A0ACBC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Math expression: performs calculation and gives a value</a:t>
            </a:r>
          </a:p>
          <a:p>
            <a:pPr lvl="1"/>
            <a:r>
              <a:rPr lang="en-US" altLang="en-US" u="sng" dirty="0"/>
              <a:t>Math operator</a:t>
            </a:r>
            <a:r>
              <a:rPr lang="en-US" altLang="en-US" dirty="0"/>
              <a:t>: tool for performing calculation</a:t>
            </a:r>
          </a:p>
          <a:p>
            <a:pPr lvl="1"/>
            <a:r>
              <a:rPr lang="en-US" altLang="en-US" u="sng" dirty="0"/>
              <a:t>Operands</a:t>
            </a:r>
            <a:r>
              <a:rPr lang="en-US" altLang="en-US" dirty="0"/>
              <a:t>: values surrounding operator</a:t>
            </a:r>
          </a:p>
          <a:p>
            <a:pPr lvl="2"/>
            <a:r>
              <a:rPr lang="en-US" altLang="en-US" sz="2000" dirty="0"/>
              <a:t>Variables can be used as operands</a:t>
            </a:r>
          </a:p>
          <a:p>
            <a:pPr lvl="1"/>
            <a:r>
              <a:rPr lang="en-US" altLang="en-US" dirty="0"/>
              <a:t>Resulting value typically assigned to variable</a:t>
            </a:r>
          </a:p>
          <a:p>
            <a:r>
              <a:rPr lang="en-US" altLang="en-US" dirty="0"/>
              <a:t>Two types of division: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/>
              <a:t> operator performs floating point division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dirty="0"/>
              <a:t> operator performs integer division</a:t>
            </a:r>
          </a:p>
          <a:p>
            <a:pPr lvl="2"/>
            <a:r>
              <a:rPr lang="en-US" altLang="en-US" sz="2000" dirty="0"/>
              <a:t>Positive results truncated, negative rounded away from zero</a:t>
            </a:r>
            <a:endParaRPr lang="en-A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="" xmlns:a16="http://schemas.microsoft.com/office/drawing/2014/main" id="{C85B6D40-B5DB-4A2F-B1C1-2BA68FC67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Operator  Precedence and Grouping with Parentheses</a:t>
            </a:r>
            <a:endParaRPr lang="he-IL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A7C791-61BB-459B-8C64-6D3D695FC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Python operator precedence:</a:t>
            </a:r>
          </a:p>
          <a:p>
            <a:pPr marL="971550" lvl="1" indent="-514350">
              <a:buFontTx/>
              <a:buAutoNum type="arabicPeriod"/>
              <a:defRPr/>
            </a:pPr>
            <a:r>
              <a:rPr lang="en-US" altLang="en-US" dirty="0"/>
              <a:t>Operations enclosed in parentheses</a:t>
            </a:r>
          </a:p>
          <a:p>
            <a:pPr marL="1371600" lvl="2" indent="-514350">
              <a:defRPr/>
            </a:pPr>
            <a:r>
              <a:rPr lang="en-US" altLang="en-US" sz="2000" dirty="0"/>
              <a:t>Forces operations to be performed before others</a:t>
            </a:r>
          </a:p>
          <a:p>
            <a:pPr marL="971550" lvl="1" indent="-514350">
              <a:buFontTx/>
              <a:buAutoNum type="arabicPeriod"/>
              <a:defRPr/>
            </a:pPr>
            <a:r>
              <a:rPr lang="en-US" altLang="en-US" dirty="0"/>
              <a:t>Exponentiation (**)</a:t>
            </a:r>
          </a:p>
          <a:p>
            <a:pPr marL="971550" lvl="1" indent="-514350">
              <a:buFontTx/>
              <a:buAutoNum type="arabicPeriod"/>
              <a:defRPr/>
            </a:pPr>
            <a:r>
              <a:rPr lang="en-US" altLang="en-US" dirty="0"/>
              <a:t>Multiplication (*), division (/ and //), and remainder (%)</a:t>
            </a:r>
          </a:p>
          <a:p>
            <a:pPr marL="971550" lvl="1" indent="-514350">
              <a:buFontTx/>
              <a:buAutoNum type="arabicPeriod"/>
              <a:defRPr/>
            </a:pPr>
            <a:r>
              <a:rPr lang="en-US" altLang="en-US" dirty="0"/>
              <a:t>Addition (+) and subtraction (-)</a:t>
            </a:r>
          </a:p>
          <a:p>
            <a:pPr>
              <a:defRPr/>
            </a:pPr>
            <a:r>
              <a:rPr lang="en-US" altLang="en-US" dirty="0"/>
              <a:t>Higher precedence performed first</a:t>
            </a:r>
          </a:p>
          <a:p>
            <a:pPr lvl="1">
              <a:defRPr/>
            </a:pPr>
            <a:r>
              <a:rPr lang="en-US" altLang="en-US" dirty="0"/>
              <a:t>Same precedence operators execute from left to right</a:t>
            </a:r>
            <a:endParaRPr lang="en-A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="" xmlns:a16="http://schemas.microsoft.com/office/drawing/2014/main" id="{6465EF28-358F-4780-9B63-CE1ABFDAC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Exponent Operator and the Remainder Operator</a:t>
            </a:r>
            <a:endParaRPr lang="he-IL" alt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="" xmlns:a16="http://schemas.microsoft.com/office/drawing/2014/main" id="{2C226AE6-CBD3-4DAA-800E-F22EBD118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dirty="0"/>
              <a:t>Exponent operator (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u="sng" dirty="0"/>
              <a:t>)</a:t>
            </a:r>
            <a:r>
              <a:rPr lang="en-US" dirty="0"/>
              <a:t>: Raises a number to a power</a:t>
            </a:r>
          </a:p>
          <a:p>
            <a:pPr lvl="1"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 ** y = x</a:t>
            </a:r>
            <a:r>
              <a:rPr lang="en-US" baseline="30000" dirty="0">
                <a:latin typeface="Courier New" pitchFamily="49" charset="0"/>
                <a:cs typeface="Courier New" pitchFamily="49" charset="0"/>
              </a:rPr>
              <a:t>y</a:t>
            </a:r>
            <a:endParaRPr lang="en-US" baseline="30000" dirty="0"/>
          </a:p>
          <a:p>
            <a:pPr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Remainder operator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>
                <a:latin typeface="+mj-lt"/>
                <a:cs typeface="Courier New" pitchFamily="49" charset="0"/>
              </a:rPr>
              <a:t>): Performs division and returns the remainder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a.k.a. modulus operator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4%2=0, 5%2=1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Typically used to convert times and distances, and to detect odd or even numbers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="" xmlns:a16="http://schemas.microsoft.com/office/drawing/2014/main" id="{AE2E6CFE-22B1-4CB5-A87A-25876786F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Topics</a:t>
            </a:r>
            <a:r>
              <a:rPr lang="en-US" altLang="en-US" sz="2000" b="0" dirty="0"/>
              <a:t> (1 of 2)</a:t>
            </a:r>
            <a:endParaRPr lang="he-IL" altLang="en-US" sz="20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4DEC2B-3C11-44DA-A6EB-9DDCB1040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altLang="en-US" dirty="0" smtClean="0"/>
              <a:t>Input</a:t>
            </a:r>
            <a:r>
              <a:rPr lang="en-US" altLang="en-US" dirty="0"/>
              <a:t>, Processing, and Output</a:t>
            </a:r>
          </a:p>
          <a:p>
            <a:r>
              <a:rPr lang="en-US" altLang="en-US" dirty="0"/>
              <a:t>Displaying Output with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Function</a:t>
            </a:r>
          </a:p>
          <a:p>
            <a:r>
              <a:rPr lang="en-US" altLang="en-US" dirty="0"/>
              <a:t>Comments </a:t>
            </a:r>
          </a:p>
          <a:p>
            <a:r>
              <a:rPr lang="en-US" altLang="en-US" dirty="0"/>
              <a:t>Variables</a:t>
            </a:r>
          </a:p>
          <a:p>
            <a:r>
              <a:rPr lang="en-US" altLang="en-US" dirty="0"/>
              <a:t>Reading Input from the Keyboard</a:t>
            </a:r>
          </a:p>
          <a:p>
            <a:r>
              <a:rPr lang="en-US" altLang="en-US" dirty="0"/>
              <a:t>Performing Calculations</a:t>
            </a:r>
          </a:p>
          <a:p>
            <a:r>
              <a:rPr lang="en-US" altLang="en-US" dirty="0"/>
              <a:t>String Concatenation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="" xmlns:a16="http://schemas.microsoft.com/office/drawing/2014/main" id="{548873C1-9274-49CA-822E-1D7D8FB51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Converting Math Formulas to Programming Statements</a:t>
            </a:r>
            <a:endParaRPr lang="he-IL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A62427-2B24-42B1-A351-6877A5C85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Operator required for any mathematical operation </a:t>
            </a:r>
          </a:p>
          <a:p>
            <a:r>
              <a:rPr lang="en-US" altLang="en-US" dirty="0"/>
              <a:t>When converting mathematical expression to programming statement:</a:t>
            </a:r>
          </a:p>
          <a:p>
            <a:pPr lvl="1"/>
            <a:r>
              <a:rPr lang="en-US" altLang="en-US" dirty="0"/>
              <a:t>May need to add multiplication operators</a:t>
            </a:r>
          </a:p>
          <a:p>
            <a:pPr lvl="1"/>
            <a:r>
              <a:rPr lang="en-US" altLang="en-US" dirty="0"/>
              <a:t>May need to insert parentheses</a:t>
            </a:r>
            <a:endParaRPr lang="en-A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="" xmlns:a16="http://schemas.microsoft.com/office/drawing/2014/main" id="{13B35C8F-1333-4E7C-8CB4-D44908B34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Mixed-Type Expressions and Data Type Conversion</a:t>
            </a:r>
            <a:endParaRPr lang="he-IL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1DFF87-0E06-4FFC-80F1-8C42412CA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type resulting from math operation depends on data types of operands</a:t>
            </a:r>
          </a:p>
          <a:p>
            <a:pPr lvl="1"/>
            <a:r>
              <a:rPr lang="en-US" altLang="en-US" dirty="0"/>
              <a:t>Two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values: result is an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lvl="1"/>
            <a:r>
              <a:rPr lang="en-US" altLang="en-US" dirty="0"/>
              <a:t>Two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/>
              <a:t> values: result is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/>
              <a:t>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temporarily converted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/>
              <a:t>, result of the operation is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2"/>
            <a:r>
              <a:rPr lang="en-US" altLang="en-US" sz="2000" dirty="0"/>
              <a:t>Mixed-type expression</a:t>
            </a:r>
          </a:p>
          <a:p>
            <a:pPr lvl="1"/>
            <a:r>
              <a:rPr lang="en-US" altLang="en-US" dirty="0"/>
              <a:t>Type conversion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/>
              <a:t>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causes truncation of fractional part</a:t>
            </a:r>
            <a:endParaRPr lang="en-A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="" xmlns:a16="http://schemas.microsoft.com/office/drawing/2014/main" id="{4093D08A-3C5F-43BE-9D5E-F98D254A0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Breaking Long Statements into Multiple Lines</a:t>
            </a:r>
            <a:r>
              <a:rPr lang="en-US" altLang="en-US" sz="2000" b="0" dirty="0"/>
              <a:t> (1 of 2)</a:t>
            </a:r>
            <a:endParaRPr lang="he-IL" altLang="en-US" sz="2000" dirty="0"/>
          </a:p>
        </p:txBody>
      </p:sp>
      <p:sp>
        <p:nvSpPr>
          <p:cNvPr id="28675" name="Content Placeholder 4">
            <a:extLst>
              <a:ext uri="{FF2B5EF4-FFF2-40B4-BE49-F238E27FC236}">
                <a16:creationId xmlns="" xmlns:a16="http://schemas.microsoft.com/office/drawing/2014/main" id="{392A6BB8-C56B-44E4-BC93-9162F471B2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Long statements cannot be viewed on screen without scrolling and cannot be printed without cutting off</a:t>
            </a:r>
          </a:p>
          <a:p>
            <a:pPr eaLnBrk="1" hangingPunct="1"/>
            <a:r>
              <a:rPr lang="en-US" altLang="en-US" u="sng" dirty="0"/>
              <a:t>Multiline continuation character (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u="sng" dirty="0"/>
              <a:t>)</a:t>
            </a:r>
            <a:r>
              <a:rPr lang="en-US" altLang="en-US" dirty="0"/>
              <a:t>: Allows to break a statement into multiple lines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endParaRPr lang="en-US" altLang="en-US" sz="2800" dirty="0"/>
          </a:p>
          <a:p>
            <a:pPr marL="1092200" lvl="2" indent="-177800"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var1 * 2 + var2 * 3 + \</a:t>
            </a:r>
          </a:p>
          <a:p>
            <a:pPr marL="1092200" lvl="2" indent="-177800"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var3 * 4 + var4 * 5</a:t>
            </a:r>
            <a:r>
              <a:rPr lang="en-US" altLang="en-US" dirty="0"/>
              <a:t>				</a:t>
            </a: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="" xmlns:a16="http://schemas.microsoft.com/office/drawing/2014/main" id="{F784606E-84BC-4B66-9FAB-8EF4FDCB2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Breaking Long Statements into Multiple Lines</a:t>
            </a:r>
            <a:r>
              <a:rPr lang="en-US" altLang="en-US" sz="2000" b="0" dirty="0"/>
              <a:t> (2 of 2)</a:t>
            </a:r>
            <a:endParaRPr lang="he-IL" altLang="en-US" sz="2000" dirty="0"/>
          </a:p>
        </p:txBody>
      </p:sp>
      <p:sp>
        <p:nvSpPr>
          <p:cNvPr id="29699" name="Content Placeholder 4">
            <a:extLst>
              <a:ext uri="{FF2B5EF4-FFF2-40B4-BE49-F238E27FC236}">
                <a16:creationId xmlns="" xmlns:a16="http://schemas.microsoft.com/office/drawing/2014/main" id="{CD838D5B-09A3-408E-A364-076E131586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Any part of a statement that is enclosed in parentheses can be broken without the line continuation character.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endParaRPr lang="en-US" altLang="en-US" sz="2800" dirty="0"/>
          </a:p>
          <a:p>
            <a:pPr marL="1092200" lvl="2" indent="-177800"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print("Monday's sales are",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monday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092200" lvl="2" indent="-177800"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"and Tuesday's sales are",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tuesday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092200" lvl="2" indent="-177800"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"and Wednesday's sales are", Wednesday)</a:t>
            </a:r>
          </a:p>
          <a:p>
            <a:pPr marL="1092200" lvl="2" indent="-177800" eaLnBrk="1" hangingPunct="1"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2200" lvl="2" indent="-177800"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total = (value1 + value2 +</a:t>
            </a:r>
          </a:p>
          <a:p>
            <a:pPr marL="1092200" lvl="2" indent="-177800"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value3 + value4 +</a:t>
            </a:r>
          </a:p>
          <a:p>
            <a:pPr marL="1092200" lvl="2" indent="-177800"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value5 + value6)</a:t>
            </a:r>
            <a:r>
              <a:rPr lang="en-US" altLang="en-US" dirty="0"/>
              <a:t>				</a:t>
            </a: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/>
              <a:t>Soru:</a:t>
            </a:r>
            <a:r>
              <a:rPr lang="tr-TR" dirty="0"/>
              <a:t> Girilen iki basamaklı bir tam sayının birler basamağını, onlar basamağını, basamaklarının sayı değerleri toplamını ve basamaklarının yer değiştirmesi sonucunda oluşan yeni sayıyı ekrana yazdırın: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79431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="" xmlns:a16="http://schemas.microsoft.com/office/drawing/2014/main" id="{AAE88E86-1DC0-45D5-81F8-7C3D8F9F08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Concatenation</a:t>
            </a:r>
            <a:r>
              <a:rPr lang="en-US" altLang="en-US" sz="2000" b="0" dirty="0"/>
              <a:t> (1 of 2)</a:t>
            </a:r>
            <a:endParaRPr lang="he-IL" altLang="en-US" sz="2000" dirty="0"/>
          </a:p>
        </p:txBody>
      </p:sp>
      <p:sp>
        <p:nvSpPr>
          <p:cNvPr id="30723" name="Content Placeholder 2">
            <a:extLst>
              <a:ext uri="{FF2B5EF4-FFF2-40B4-BE49-F238E27FC236}">
                <a16:creationId xmlns="" xmlns:a16="http://schemas.microsoft.com/office/drawing/2014/main" id="{30ABC984-DF90-45A9-BA65-B1A181B501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pPr eaLnBrk="1" hangingPunct="1"/>
            <a:r>
              <a:rPr lang="en-US" altLang="en-US" dirty="0"/>
              <a:t>To append one string to the end of another string</a:t>
            </a:r>
          </a:p>
          <a:p>
            <a:pPr eaLnBrk="1" hangingPunct="1"/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/>
              <a:t> operator to concatenate strings</a:t>
            </a:r>
          </a:p>
        </p:txBody>
      </p:sp>
      <p:sp>
        <p:nvSpPr>
          <p:cNvPr id="30724" name="TextBox 1">
            <a:extLst>
              <a:ext uri="{FF2B5EF4-FFF2-40B4-BE49-F238E27FC236}">
                <a16:creationId xmlns="" xmlns:a16="http://schemas.microsoft.com/office/drawing/2014/main" id="{F68E5642-1665-485D-91DB-2BC25675E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438211"/>
            <a:ext cx="7086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message = 'Hello ' + 'world'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print(message)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 	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="" xmlns:a16="http://schemas.microsoft.com/office/drawing/2014/main" id="{F06A734B-8002-40CD-B44B-D29CD1B8F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Concatenation</a:t>
            </a:r>
            <a:r>
              <a:rPr lang="en-US" altLang="en-US" sz="2000" b="0" dirty="0"/>
              <a:t> (2 of 2)</a:t>
            </a:r>
            <a:endParaRPr lang="he-IL" altLang="en-US" sz="20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="" xmlns:a16="http://schemas.microsoft.com/office/drawing/2014/main" id="{AF091F3C-7BF8-4B6F-A0A1-0B1FB51DA8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You can use string concatenation to break up a long string literal</a:t>
            </a:r>
          </a:p>
        </p:txBody>
      </p:sp>
      <p:sp>
        <p:nvSpPr>
          <p:cNvPr id="31748" name="TextBox 1">
            <a:extLst>
              <a:ext uri="{FF2B5EF4-FFF2-40B4-BE49-F238E27FC236}">
                <a16:creationId xmlns="" xmlns:a16="http://schemas.microsoft.com/office/drawing/2014/main" id="{CE024DE6-8BEF-437C-9215-89CC7BD35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971800"/>
            <a:ext cx="7086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the amount of ' 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'sales for each day and ' 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'press Enter.')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9FA716A-B4EE-430A-953B-D05A26EDBC93}"/>
              </a:ext>
            </a:extLst>
          </p:cNvPr>
          <p:cNvSpPr txBox="1"/>
          <p:nvPr/>
        </p:nvSpPr>
        <p:spPr>
          <a:xfrm>
            <a:off x="1747838" y="4495800"/>
            <a:ext cx="56388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This statement will display the following:</a:t>
            </a:r>
          </a:p>
        </p:txBody>
      </p:sp>
      <p:sp>
        <p:nvSpPr>
          <p:cNvPr id="31749" name="TextBox 4">
            <a:extLst>
              <a:ext uri="{FF2B5EF4-FFF2-40B4-BE49-F238E27FC236}">
                <a16:creationId xmlns="" xmlns:a16="http://schemas.microsoft.com/office/drawing/2014/main" id="{44E95D83-3881-48F0-B32D-30691E2FD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543550"/>
            <a:ext cx="8218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amount of sales for each day and press Enter.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3562B6-B144-4AA7-A920-F2E6F6C0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72"/>
            <a:ext cx="8382000" cy="1097280"/>
          </a:xfrm>
        </p:spPr>
        <p:txBody>
          <a:bodyPr/>
          <a:lstStyle/>
          <a:p>
            <a:r>
              <a:rPr lang="en-US" altLang="en-US" dirty="0"/>
              <a:t>Implicit String Literal Concatenation</a:t>
            </a:r>
            <a:r>
              <a:rPr lang="en-US" altLang="en-US" sz="2000" b="0" dirty="0"/>
              <a:t> (1 of 2)</a:t>
            </a:r>
            <a:endParaRPr lang="en-AU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008F86-EDA6-41F8-B12E-957BCBB3C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97280"/>
          </a:xfrm>
        </p:spPr>
        <p:txBody>
          <a:bodyPr/>
          <a:lstStyle/>
          <a:p>
            <a:r>
              <a:rPr lang="en-US" altLang="en-US" dirty="0"/>
              <a:t>Two or more string literals written adjacent to each other are implicitly concatenated into a single string</a:t>
            </a:r>
            <a:endParaRPr lang="en-US" dirty="0"/>
          </a:p>
          <a:p>
            <a:endParaRPr lang="en-AU" dirty="0"/>
          </a:p>
        </p:txBody>
      </p:sp>
      <p:sp>
        <p:nvSpPr>
          <p:cNvPr id="4" name="TextBox 1">
            <a:extLst>
              <a:ext uri="{FF2B5EF4-FFF2-40B4-BE49-F238E27FC236}">
                <a16:creationId xmlns="" xmlns:a16="http://schemas.microsoft.com/office/drawing/2014/main" id="{1DF649C4-5094-4BC9-9559-A7116D06C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62312"/>
            <a:ext cx="708660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'one' 'two' 'three'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onetwothree</a:t>
            </a:r>
            <a:endParaRPr lang="en-US" alt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535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Box 1">
            <a:extLst>
              <a:ext uri="{FF2B5EF4-FFF2-40B4-BE49-F238E27FC236}">
                <a16:creationId xmlns="" xmlns:a16="http://schemas.microsoft.com/office/drawing/2014/main" id="{EA923577-AB69-41BD-9F0B-70DF18EAD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33600"/>
            <a:ext cx="7086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the amount of 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'sales for each day and 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'press Enter.')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81635C8-35C9-48B1-AA86-89A9A8A0C9F6}"/>
              </a:ext>
            </a:extLst>
          </p:cNvPr>
          <p:cNvSpPr txBox="1"/>
          <p:nvPr/>
        </p:nvSpPr>
        <p:spPr>
          <a:xfrm>
            <a:off x="1747838" y="3657600"/>
            <a:ext cx="56388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This statement will display the following:</a:t>
            </a:r>
          </a:p>
        </p:txBody>
      </p:sp>
      <p:sp>
        <p:nvSpPr>
          <p:cNvPr id="33796" name="TextBox 4">
            <a:extLst>
              <a:ext uri="{FF2B5EF4-FFF2-40B4-BE49-F238E27FC236}">
                <a16:creationId xmlns="" xmlns:a16="http://schemas.microsoft.com/office/drawing/2014/main" id="{A3D5DC09-3154-41C4-9869-0149F72C8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43413"/>
            <a:ext cx="8218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amount of sales for each day and press Enter.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7FB3075-0BBC-40CF-B338-E000BD75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72"/>
            <a:ext cx="8305800" cy="1097280"/>
          </a:xfrm>
        </p:spPr>
        <p:txBody>
          <a:bodyPr/>
          <a:lstStyle/>
          <a:p>
            <a:r>
              <a:rPr lang="en-US" altLang="en-US" dirty="0"/>
              <a:t>Implicit String Literal Concatenation</a:t>
            </a:r>
            <a:r>
              <a:rPr lang="en-US" altLang="en-US" sz="2000" b="0" dirty="0"/>
              <a:t> (2 of 2)</a:t>
            </a:r>
            <a:endParaRPr lang="en-AU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="" xmlns:a16="http://schemas.microsoft.com/office/drawing/2014/main" id="{FE0A7C56-1A5B-4892-8B6A-7569E0E0C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More About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Function</a:t>
            </a:r>
            <a:r>
              <a:rPr lang="en-US" altLang="en-US" sz="2000" dirty="0"/>
              <a:t> </a:t>
            </a:r>
            <a:r>
              <a:rPr lang="en-US" altLang="en-US" sz="2000" b="0" dirty="0"/>
              <a:t>(1 of 2)</a:t>
            </a:r>
            <a:endParaRPr lang="he-IL" altLang="en-US" sz="2000" b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E3AEB6D-189C-4A33-B900-1FF8746E4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dirty="0"/>
              <a:t>function displays line of output </a:t>
            </a:r>
          </a:p>
          <a:p>
            <a:pPr lvl="1"/>
            <a:r>
              <a:rPr lang="en-US" altLang="en-US" dirty="0"/>
              <a:t>Newline character at end of printed data</a:t>
            </a:r>
          </a:p>
          <a:p>
            <a:pPr lvl="1"/>
            <a:r>
              <a:rPr lang="en-US" altLang="en-US" dirty="0"/>
              <a:t>Special argument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end='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dirty="0"/>
              <a:t> causes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to place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 dirty="0"/>
              <a:t> at end of data instead of newline character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function uses space as item separator</a:t>
            </a:r>
          </a:p>
          <a:p>
            <a:pPr lvl="1"/>
            <a:r>
              <a:rPr lang="en-US" altLang="en-US" dirty="0"/>
              <a:t>Special argument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dirty="0"/>
              <a:t> causes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to use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 dirty="0"/>
              <a:t> as item separator</a:t>
            </a:r>
            <a:endParaRPr lang="en-A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="" xmlns:a16="http://schemas.microsoft.com/office/drawing/2014/main" id="{AE2E6CFE-22B1-4CB5-A87A-25876786F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Topics</a:t>
            </a:r>
            <a:r>
              <a:rPr lang="en-US" altLang="en-US" sz="2000" b="0" dirty="0"/>
              <a:t> (2 of 2)</a:t>
            </a:r>
            <a:endParaRPr lang="he-IL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4DEC2B-3C11-44DA-A6EB-9DDCB1040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More About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Function</a:t>
            </a:r>
          </a:p>
          <a:p>
            <a:r>
              <a:rPr lang="en-US" altLang="en-US" dirty="0"/>
              <a:t>Displaying Formatted Output</a:t>
            </a:r>
          </a:p>
          <a:p>
            <a:r>
              <a:rPr lang="en-US" altLang="en-US" dirty="0"/>
              <a:t>Named </a:t>
            </a:r>
            <a:r>
              <a:rPr lang="en-US" altLang="en-US" dirty="0" smtClean="0"/>
              <a:t>Constants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9265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="" xmlns:a16="http://schemas.microsoft.com/office/drawing/2014/main" id="{5ABBECD7-7C63-4F82-A761-6390BF4D3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About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Function</a:t>
            </a:r>
            <a:r>
              <a:rPr lang="en-US" altLang="en-US" sz="2000" dirty="0"/>
              <a:t> </a:t>
            </a:r>
            <a:r>
              <a:rPr lang="en-US" altLang="en-US" sz="2000" b="0" dirty="0"/>
              <a:t>(2 of 2)</a:t>
            </a:r>
            <a:endParaRPr lang="he-IL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6D60A0-970B-47A6-90CA-243460000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Special characters appearing in string literal </a:t>
            </a:r>
          </a:p>
          <a:p>
            <a:pPr lvl="1"/>
            <a:r>
              <a:rPr lang="en-US" altLang="en-US" dirty="0"/>
              <a:t>Preceded by backslash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sz="2000" dirty="0"/>
              <a:t>Examples: newline (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000" dirty="0"/>
              <a:t>), horizontal tab (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dirty="0"/>
              <a:t>Treated as commands embedded in string</a:t>
            </a:r>
            <a:endParaRPr lang="en-AU" dirty="0"/>
          </a:p>
        </p:txBody>
      </p:sp>
      <p:pic>
        <p:nvPicPr>
          <p:cNvPr id="4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792480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6250" y="55626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 eaLnBrk="1" hangingPunct="1">
              <a:buFontTx/>
              <a:buNone/>
              <a:defRPr/>
            </a:pPr>
            <a:r>
              <a:rPr lang="en-US" altLang="en-US" sz="1800" kern="0" dirty="0"/>
              <a:t>Table 2-8 Some of Python’s escape characters</a:t>
            </a:r>
            <a:endParaRPr lang="he-IL" altLang="en-US" sz="1800" kern="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>
            <a:extLst>
              <a:ext uri="{FF2B5EF4-FFF2-40B4-BE49-F238E27FC236}">
                <a16:creationId xmlns="" xmlns:a16="http://schemas.microsoft.com/office/drawing/2014/main" id="{58FBCEFF-8822-4F47-AB12-1492C7D007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f-string is a special type of string literal that is prefixed with the letter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dirty="0"/>
              <a:t>F-strings support placeholders for variables</a:t>
            </a:r>
          </a:p>
        </p:txBody>
      </p:sp>
      <p:sp>
        <p:nvSpPr>
          <p:cNvPr id="36868" name="TextBox 3">
            <a:extLst>
              <a:ext uri="{FF2B5EF4-FFF2-40B4-BE49-F238E27FC236}">
                <a16:creationId xmlns="" xmlns:a16="http://schemas.microsoft.com/office/drawing/2014/main" id="{17272E10-0C98-4F55-85AF-8B267F44C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162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print(f'Hello world')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36869" name="TextBox 4">
            <a:extLst>
              <a:ext uri="{FF2B5EF4-FFF2-40B4-BE49-F238E27FC236}">
                <a16:creationId xmlns="" xmlns:a16="http://schemas.microsoft.com/office/drawing/2014/main" id="{6EF447CF-52F3-4CC1-B5E3-6E8F706CE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81513"/>
            <a:ext cx="6700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'Johnny'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{name}.')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Hello Johnny.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CF5557-50DC-4482-B4A8-55139973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72"/>
            <a:ext cx="7391400" cy="1097280"/>
          </a:xfrm>
        </p:spPr>
        <p:txBody>
          <a:bodyPr/>
          <a:lstStyle/>
          <a:p>
            <a:r>
              <a:rPr lang="en-US" altLang="en-US" dirty="0"/>
              <a:t>Displaying Formatted Output with F-strings</a:t>
            </a:r>
            <a:r>
              <a:rPr lang="en-US" altLang="en-US" sz="2000" b="0" dirty="0"/>
              <a:t> (1 of 8)</a:t>
            </a:r>
            <a:endParaRPr lang="en-AU" sz="2000" b="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>
            <a:extLst>
              <a:ext uri="{FF2B5EF4-FFF2-40B4-BE49-F238E27FC236}">
                <a16:creationId xmlns="" xmlns:a16="http://schemas.microsoft.com/office/drawing/2014/main" id="{CD406154-63EC-4FAA-AD08-AB266B2B3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Placeholders can also be expressions that are evaluated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</p:txBody>
      </p:sp>
      <p:sp>
        <p:nvSpPr>
          <p:cNvPr id="37892" name="TextBox 3">
            <a:extLst>
              <a:ext uri="{FF2B5EF4-FFF2-40B4-BE49-F238E27FC236}">
                <a16:creationId xmlns="" xmlns:a16="http://schemas.microsoft.com/office/drawing/2014/main" id="{A33C5D6E-DE39-4BC6-927D-05BDD41CB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819400"/>
            <a:ext cx="6858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print(f'The value is {10 + 2}.')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The value is 12.</a:t>
            </a:r>
          </a:p>
        </p:txBody>
      </p:sp>
      <p:sp>
        <p:nvSpPr>
          <p:cNvPr id="37893" name="TextBox 4">
            <a:extLst>
              <a:ext uri="{FF2B5EF4-FFF2-40B4-BE49-F238E27FC236}">
                <a16:creationId xmlns="" xmlns:a16="http://schemas.microsoft.com/office/drawing/2014/main" id="{A1EB58A9-5144-4B64-96E5-20F07689E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241800"/>
            <a:ext cx="7162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val = 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print(f'The value is {val + 2}.')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The value is 12.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68CD45-349E-423F-BAE6-397F051D7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72"/>
            <a:ext cx="7315200" cy="1097280"/>
          </a:xfrm>
        </p:spPr>
        <p:txBody>
          <a:bodyPr/>
          <a:lstStyle/>
          <a:p>
            <a:r>
              <a:rPr lang="en-US" altLang="en-US" dirty="0"/>
              <a:t>Displaying Formatted Output with F-strings</a:t>
            </a:r>
            <a:r>
              <a:rPr lang="en-US" altLang="en-US" sz="2000" b="0" dirty="0"/>
              <a:t> (2 of 8)</a:t>
            </a:r>
            <a:endParaRPr lang="en-AU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>
            <a:extLst>
              <a:ext uri="{FF2B5EF4-FFF2-40B4-BE49-F238E27FC236}">
                <a16:creationId xmlns="" xmlns:a16="http://schemas.microsoft.com/office/drawing/2014/main" id="{EC4774B9-9E6C-45C7-8027-D41BE23D3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Format specifiers can be used with placeholders</a:t>
            </a:r>
          </a:p>
          <a:p>
            <a:pPr marL="0" indent="0" eaLnBrk="1" hangingPunct="1">
              <a:buNone/>
              <a:defRPr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  <a:defRPr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.2f</a:t>
            </a:r>
            <a:r>
              <a:rPr lang="en-US" altLang="en-US" dirty="0">
                <a:cs typeface="Courier New" panose="02070309020205020404" pitchFamily="49" charset="0"/>
              </a:rPr>
              <a:t> means:</a:t>
            </a:r>
          </a:p>
          <a:p>
            <a:pPr lvl="1" eaLnBrk="1" hangingPunct="1">
              <a:defRPr/>
            </a:pPr>
            <a:r>
              <a:rPr lang="en-US" altLang="en-US" sz="2000" dirty="0">
                <a:cs typeface="Courier New" panose="02070309020205020404" pitchFamily="49" charset="0"/>
              </a:rPr>
              <a:t>round the value to 2 decimal places</a:t>
            </a:r>
          </a:p>
          <a:p>
            <a:pPr lvl="1" eaLnBrk="1" hangingPunct="1">
              <a:defRPr/>
            </a:pPr>
            <a:r>
              <a:rPr lang="en-US" altLang="en-US" sz="2000" dirty="0">
                <a:cs typeface="Courier New" panose="02070309020205020404" pitchFamily="49" charset="0"/>
              </a:rPr>
              <a:t>display the value as a floating-point number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</p:txBody>
      </p:sp>
      <p:sp>
        <p:nvSpPr>
          <p:cNvPr id="38916" name="TextBox 3">
            <a:extLst>
              <a:ext uri="{FF2B5EF4-FFF2-40B4-BE49-F238E27FC236}">
                <a16:creationId xmlns="" xmlns:a16="http://schemas.microsoft.com/office/drawing/2014/main" id="{D0A430C4-91C9-40ED-BCCE-16D53BDE5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38400"/>
            <a:ext cx="6858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 num = 123.456789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 print(f'{num:.2f}')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123.46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E8C3E61-A728-4622-905E-440634DC4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72"/>
            <a:ext cx="7315200" cy="1097280"/>
          </a:xfrm>
        </p:spPr>
        <p:txBody>
          <a:bodyPr/>
          <a:lstStyle/>
          <a:p>
            <a:r>
              <a:rPr lang="en-US" altLang="en-US" dirty="0"/>
              <a:t>Displaying Formatted Output with F-strings</a:t>
            </a:r>
            <a:r>
              <a:rPr lang="en-US" altLang="en-US" sz="2000" b="0" dirty="0"/>
              <a:t> (3 of 8)</a:t>
            </a:r>
            <a:endParaRPr lang="en-AU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="" xmlns:a16="http://schemas.microsoft.com/office/drawing/2014/main" id="{4D993121-7E15-4A93-A937-6DEDB6A97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5372"/>
            <a:ext cx="7315200" cy="1097280"/>
          </a:xfrm>
        </p:spPr>
        <p:txBody>
          <a:bodyPr/>
          <a:lstStyle/>
          <a:p>
            <a:r>
              <a:rPr lang="en-US" altLang="en-US" dirty="0"/>
              <a:t>Displaying Formatted Output with F-strings</a:t>
            </a:r>
            <a:r>
              <a:rPr lang="en-US" altLang="en-US" sz="2000" b="0" dirty="0"/>
              <a:t> (4 of 8)</a:t>
            </a:r>
            <a:endParaRPr lang="he-IL" altLang="en-US" sz="20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="" xmlns:a16="http://schemas.microsoft.com/office/drawing/2014/main" id="{BBAC6485-A46C-4674-917B-6145B2B2D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Other examples: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</p:txBody>
      </p:sp>
      <p:sp>
        <p:nvSpPr>
          <p:cNvPr id="39940" name="TextBox 3">
            <a:extLst>
              <a:ext uri="{FF2B5EF4-FFF2-40B4-BE49-F238E27FC236}">
                <a16:creationId xmlns="" xmlns:a16="http://schemas.microsoft.com/office/drawing/2014/main" id="{8CF09302-8848-4129-910B-8DFF469F3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68580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 num = 1000000.00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 print(f'{num:,.2f}')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1,000,000.00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discount = 0.5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print(f'{discount:.0%}')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50%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="" xmlns:a16="http://schemas.microsoft.com/office/drawing/2014/main" id="{59F988D2-2E62-434F-94F3-660F21AD0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5372"/>
            <a:ext cx="7391400" cy="1097280"/>
          </a:xfrm>
        </p:spPr>
        <p:txBody>
          <a:bodyPr/>
          <a:lstStyle/>
          <a:p>
            <a:r>
              <a:rPr lang="en-US" altLang="en-US" dirty="0"/>
              <a:t>Displaying Formatted Output with F-strings</a:t>
            </a:r>
            <a:r>
              <a:rPr lang="en-US" altLang="en-US" sz="2000" b="0" dirty="0"/>
              <a:t> (5 of 8)</a:t>
            </a:r>
            <a:endParaRPr lang="he-IL" altLang="en-US" sz="20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="" xmlns:a16="http://schemas.microsoft.com/office/drawing/2014/main" id="{EB464967-C932-4EA5-B624-181BB415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Other examples: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</p:txBody>
      </p:sp>
      <p:sp>
        <p:nvSpPr>
          <p:cNvPr id="40964" name="TextBox 3">
            <a:extLst>
              <a:ext uri="{FF2B5EF4-FFF2-40B4-BE49-F238E27FC236}">
                <a16:creationId xmlns="" xmlns:a16="http://schemas.microsoft.com/office/drawing/2014/main" id="{AC534943-AA3D-49A8-AEAA-2FF0905C6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68580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 num = 123456789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 print(f'{num:,d}')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123,456,789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num = 12345.6789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print(f'{num:.2e}')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1.23e+04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="" xmlns:a16="http://schemas.microsoft.com/office/drawing/2014/main" id="{D452D517-A488-41E5-BBBD-E5E5064BD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5372"/>
            <a:ext cx="7391400" cy="1097280"/>
          </a:xfrm>
        </p:spPr>
        <p:txBody>
          <a:bodyPr/>
          <a:lstStyle/>
          <a:p>
            <a:r>
              <a:rPr lang="en-US" altLang="en-US" dirty="0"/>
              <a:t>Displaying Formatted Output with F-strings</a:t>
            </a:r>
            <a:r>
              <a:rPr lang="en-US" altLang="en-US" sz="2000" b="0" dirty="0"/>
              <a:t> (6 of 8)</a:t>
            </a:r>
            <a:endParaRPr lang="he-IL" altLang="en-US" sz="20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="" xmlns:a16="http://schemas.microsoft.com/office/drawing/2014/main" id="{E82874ED-DC8C-45B2-8A63-7649A4B94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Specifying a minimum field width: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</p:txBody>
      </p:sp>
      <p:sp>
        <p:nvSpPr>
          <p:cNvPr id="41988" name="TextBox 3">
            <a:extLst>
              <a:ext uri="{FF2B5EF4-FFF2-40B4-BE49-F238E27FC236}">
                <a16:creationId xmlns="" xmlns:a16="http://schemas.microsoft.com/office/drawing/2014/main" id="{BEF0ED45-F3EF-4238-BC2C-EBE33CA4C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09800"/>
            <a:ext cx="7543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num = 12345.6789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f'The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number is {num:12,.2f}')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 is   12,345.68</a:t>
            </a:r>
          </a:p>
        </p:txBody>
      </p:sp>
      <p:grpSp>
        <p:nvGrpSpPr>
          <p:cNvPr id="41989" name="Group 21">
            <a:extLst>
              <a:ext uri="{FF2B5EF4-FFF2-40B4-BE49-F238E27FC236}">
                <a16:creationId xmlns="" xmlns:a16="http://schemas.microsoft.com/office/drawing/2014/main" id="{2E751FDD-53BC-42E9-B22F-240B1513D73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267200"/>
            <a:ext cx="5181600" cy="461963"/>
            <a:chOff x="1524000" y="4019729"/>
            <a:chExt cx="5181600" cy="461665"/>
          </a:xfrm>
        </p:grpSpPr>
        <p:sp>
          <p:nvSpPr>
            <p:cNvPr id="41996" name="TextBox 1">
              <a:extLst>
                <a:ext uri="{FF2B5EF4-FFF2-40B4-BE49-F238E27FC236}">
                  <a16:creationId xmlns="" xmlns:a16="http://schemas.microsoft.com/office/drawing/2014/main" id="{10AD3F6C-60F0-4F73-B0D5-E3EC96A03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4019729"/>
              <a:ext cx="518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 number is   12,345.68</a:t>
              </a:r>
            </a:p>
          </p:txBody>
        </p:sp>
        <p:grpSp>
          <p:nvGrpSpPr>
            <p:cNvPr id="41997" name="Group 8">
              <a:extLst>
                <a:ext uri="{FF2B5EF4-FFF2-40B4-BE49-F238E27FC236}">
                  <a16:creationId xmlns="" xmlns:a16="http://schemas.microsoft.com/office/drawing/2014/main" id="{EF2CDC70-DD67-49E0-9600-B7D10734C6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522" y="4098161"/>
              <a:ext cx="2201144" cy="304800"/>
              <a:chOff x="3410712" y="4038600"/>
              <a:chExt cx="1618488" cy="3048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="" xmlns:a16="http://schemas.microsoft.com/office/drawing/2014/main" id="{2722FFC0-0377-466E-84DF-49F032036BAC}"/>
                  </a:ext>
                </a:extLst>
              </p:cNvPr>
              <p:cNvSpPr/>
              <p:nvPr/>
            </p:nvSpPr>
            <p:spPr bwMode="auto">
              <a:xfrm>
                <a:off x="3410788" y="4037905"/>
                <a:ext cx="1617849" cy="306189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="" xmlns:a16="http://schemas.microsoft.com/office/drawing/2014/main" id="{F8D98E01-9D7B-4400-BC35-36C2CC4381BA}"/>
                  </a:ext>
                </a:extLst>
              </p:cNvPr>
              <p:cNvCxnSpPr/>
              <p:nvPr/>
            </p:nvCxnSpPr>
            <p:spPr bwMode="auto">
              <a:xfrm>
                <a:off x="4895567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="" xmlns:a16="http://schemas.microsoft.com/office/drawing/2014/main" id="{D72C4E3D-A5E8-434C-9982-9B834EA1A67B}"/>
                  </a:ext>
                </a:extLst>
              </p:cNvPr>
              <p:cNvCxnSpPr/>
              <p:nvPr/>
            </p:nvCxnSpPr>
            <p:spPr bwMode="auto">
              <a:xfrm>
                <a:off x="4755493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EAE36114-EB6D-486B-9556-C70782FF272C}"/>
                  </a:ext>
                </a:extLst>
              </p:cNvPr>
              <p:cNvCxnSpPr/>
              <p:nvPr/>
            </p:nvCxnSpPr>
            <p:spPr bwMode="auto">
              <a:xfrm>
                <a:off x="4635264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="" xmlns:a16="http://schemas.microsoft.com/office/drawing/2014/main" id="{FE421C34-5BBA-43D8-83F1-4FBB9A2FAF61}"/>
                  </a:ext>
                </a:extLst>
              </p:cNvPr>
              <p:cNvCxnSpPr/>
              <p:nvPr/>
            </p:nvCxnSpPr>
            <p:spPr bwMode="auto">
              <a:xfrm>
                <a:off x="4489354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="" xmlns:a16="http://schemas.microsoft.com/office/drawing/2014/main" id="{390E6964-EAC9-433A-A406-11E1ECC28C4B}"/>
                  </a:ext>
                </a:extLst>
              </p:cNvPr>
              <p:cNvCxnSpPr/>
              <p:nvPr/>
            </p:nvCxnSpPr>
            <p:spPr bwMode="auto">
              <a:xfrm>
                <a:off x="4349280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="" xmlns:a16="http://schemas.microsoft.com/office/drawing/2014/main" id="{C4C585F9-9599-47B7-95D1-17EADB021A2D}"/>
                  </a:ext>
                </a:extLst>
              </p:cNvPr>
              <p:cNvCxnSpPr/>
              <p:nvPr/>
            </p:nvCxnSpPr>
            <p:spPr bwMode="auto">
              <a:xfrm>
                <a:off x="4210374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="" xmlns:a16="http://schemas.microsoft.com/office/drawing/2014/main" id="{2CC7A634-8171-4A5D-95B1-8F632D62314C}"/>
                  </a:ext>
                </a:extLst>
              </p:cNvPr>
              <p:cNvCxnSpPr/>
              <p:nvPr/>
            </p:nvCxnSpPr>
            <p:spPr bwMode="auto">
              <a:xfrm>
                <a:off x="4076137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="" xmlns:a16="http://schemas.microsoft.com/office/drawing/2014/main" id="{6BCC0941-0FDC-48D1-8A35-42844AAA0BDF}"/>
                  </a:ext>
                </a:extLst>
              </p:cNvPr>
              <p:cNvCxnSpPr/>
              <p:nvPr/>
            </p:nvCxnSpPr>
            <p:spPr bwMode="auto">
              <a:xfrm>
                <a:off x="3937231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="" xmlns:a16="http://schemas.microsoft.com/office/drawing/2014/main" id="{25CC43C9-CEA1-420E-AF9F-36B854416B2F}"/>
                  </a:ext>
                </a:extLst>
              </p:cNvPr>
              <p:cNvCxnSpPr/>
              <p:nvPr/>
            </p:nvCxnSpPr>
            <p:spPr bwMode="auto">
              <a:xfrm>
                <a:off x="3797158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="" xmlns:a16="http://schemas.microsoft.com/office/drawing/2014/main" id="{600CCC1F-4188-4350-967B-27703A0D94D0}"/>
                  </a:ext>
                </a:extLst>
              </p:cNvPr>
              <p:cNvCxnSpPr/>
              <p:nvPr/>
            </p:nvCxnSpPr>
            <p:spPr bwMode="auto">
              <a:xfrm>
                <a:off x="3664088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="" xmlns:a16="http://schemas.microsoft.com/office/drawing/2014/main" id="{D2DAF50A-CAA2-428E-97BC-EC9D400E6A95}"/>
                  </a:ext>
                </a:extLst>
              </p:cNvPr>
              <p:cNvCxnSpPr/>
              <p:nvPr/>
            </p:nvCxnSpPr>
            <p:spPr bwMode="auto">
              <a:xfrm>
                <a:off x="3536854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1990" name="TextBox 22">
            <a:extLst>
              <a:ext uri="{FF2B5EF4-FFF2-40B4-BE49-F238E27FC236}">
                <a16:creationId xmlns="" xmlns:a16="http://schemas.microsoft.com/office/drawing/2014/main" id="{42F88801-7A61-4EB0-8DB5-20D88EBF8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825" y="3475038"/>
            <a:ext cx="1806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chemeClr val="accent2"/>
                </a:solidFill>
              </a:rPr>
              <a:t>Field width = 12</a:t>
            </a:r>
          </a:p>
        </p:txBody>
      </p:sp>
      <p:sp>
        <p:nvSpPr>
          <p:cNvPr id="41991" name="Left Brace 23">
            <a:extLst>
              <a:ext uri="{FF2B5EF4-FFF2-40B4-BE49-F238E27FC236}">
                <a16:creationId xmlns="" xmlns:a16="http://schemas.microsoft.com/office/drawing/2014/main" id="{9F6F95F2-BA78-4D38-9598-D1F34F371F4B}"/>
              </a:ext>
            </a:extLst>
          </p:cNvPr>
          <p:cNvSpPr>
            <a:spLocks/>
          </p:cNvSpPr>
          <p:nvPr/>
        </p:nvSpPr>
        <p:spPr bwMode="auto">
          <a:xfrm rot="-5400000">
            <a:off x="6399213" y="2819400"/>
            <a:ext cx="152400" cy="38100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cxnSp>
        <p:nvCxnSpPr>
          <p:cNvPr id="41992" name="Straight Arrow Connector 25">
            <a:extLst>
              <a:ext uri="{FF2B5EF4-FFF2-40B4-BE49-F238E27FC236}">
                <a16:creationId xmlns="" xmlns:a16="http://schemas.microsoft.com/office/drawing/2014/main" id="{6B4E4A41-8048-4692-9293-967F4B4CAE1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78588" y="3094038"/>
            <a:ext cx="0" cy="381000"/>
          </a:xfrm>
          <a:prstGeom prst="straightConnector1">
            <a:avLst/>
          </a:prstGeom>
          <a:noFill/>
          <a:ln w="12700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3" name="Left Brace 28">
            <a:extLst>
              <a:ext uri="{FF2B5EF4-FFF2-40B4-BE49-F238E27FC236}">
                <a16:creationId xmlns="" xmlns:a16="http://schemas.microsoft.com/office/drawing/2014/main" id="{899BA8F5-6E95-4176-BBA0-F22F8209A857}"/>
              </a:ext>
            </a:extLst>
          </p:cNvPr>
          <p:cNvSpPr>
            <a:spLocks/>
          </p:cNvSpPr>
          <p:nvPr/>
        </p:nvSpPr>
        <p:spPr bwMode="auto">
          <a:xfrm rot="-5400000">
            <a:off x="4897438" y="3741737"/>
            <a:ext cx="222250" cy="2200275"/>
          </a:xfrm>
          <a:prstGeom prst="leftBrace">
            <a:avLst>
              <a:gd name="adj1" fmla="val 8296"/>
              <a:gd name="adj2" fmla="val 50000"/>
            </a:avLst>
          </a:prstGeom>
          <a:noFill/>
          <a:ln w="127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41994" name="TextBox 29">
            <a:extLst>
              <a:ext uri="{FF2B5EF4-FFF2-40B4-BE49-F238E27FC236}">
                <a16:creationId xmlns="" xmlns:a16="http://schemas.microsoft.com/office/drawing/2014/main" id="{A4CC0F32-B1CC-412E-B1A6-375EA8A92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150" y="5381625"/>
            <a:ext cx="1806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chemeClr val="accent2"/>
                </a:solidFill>
              </a:rPr>
              <a:t>Field width = 12</a:t>
            </a:r>
          </a:p>
        </p:txBody>
      </p:sp>
      <p:cxnSp>
        <p:nvCxnSpPr>
          <p:cNvPr id="41995" name="Straight Arrow Connector 30">
            <a:extLst>
              <a:ext uri="{FF2B5EF4-FFF2-40B4-BE49-F238E27FC236}">
                <a16:creationId xmlns="" xmlns:a16="http://schemas.microsoft.com/office/drawing/2014/main" id="{49C995CA-8319-4620-A611-4129CEF8CD9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14913" y="5000625"/>
            <a:ext cx="0" cy="381000"/>
          </a:xfrm>
          <a:prstGeom prst="straightConnector1">
            <a:avLst/>
          </a:prstGeom>
          <a:noFill/>
          <a:ln w="12700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="" xmlns:a16="http://schemas.microsoft.com/office/drawing/2014/main" id="{335E2AD2-A809-40C2-A80F-6E6E68F00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5372"/>
            <a:ext cx="7391400" cy="1097280"/>
          </a:xfrm>
        </p:spPr>
        <p:txBody>
          <a:bodyPr/>
          <a:lstStyle/>
          <a:p>
            <a:r>
              <a:rPr lang="en-US" altLang="en-US" dirty="0"/>
              <a:t>Displaying Formatted Output with F-strings</a:t>
            </a:r>
            <a:r>
              <a:rPr lang="en-US" altLang="en-US" sz="2000" b="0" dirty="0"/>
              <a:t> (7 of 8)</a:t>
            </a:r>
            <a:endParaRPr lang="he-IL" altLang="en-US" sz="20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="" xmlns:a16="http://schemas.microsoft.com/office/drawing/2014/main" id="{4830C4ED-3360-4008-8444-57FB2DEEE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Aligning values within a field</a:t>
            </a:r>
          </a:p>
          <a:p>
            <a:pPr lvl="1" eaLnBrk="1" hangingPunct="1">
              <a:defRPr/>
            </a:pPr>
            <a:r>
              <a:rPr lang="en-US" altLang="en-US" sz="2000" dirty="0"/>
              <a:t>Use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dirty="0"/>
              <a:t> for left alignment</a:t>
            </a:r>
          </a:p>
          <a:p>
            <a:pPr lvl="1" eaLnBrk="1" hangingPunct="1">
              <a:defRPr/>
            </a:pPr>
            <a:r>
              <a:rPr lang="en-US" altLang="en-US" sz="2000" dirty="0"/>
              <a:t>Use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000" dirty="0"/>
              <a:t> for right alignment</a:t>
            </a:r>
          </a:p>
          <a:p>
            <a:pPr lvl="1" eaLnBrk="1" hangingPunct="1">
              <a:defRPr/>
            </a:pPr>
            <a:r>
              <a:rPr lang="en-US" altLang="en-US" sz="2000" dirty="0"/>
              <a:t>Use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altLang="en-US" sz="2000" dirty="0"/>
              <a:t> for center alignment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defRPr/>
            </a:pPr>
            <a:r>
              <a:rPr lang="en-US" altLang="en-US" dirty="0"/>
              <a:t>Examples:</a:t>
            </a:r>
          </a:p>
          <a:p>
            <a:pPr lvl="1" eaLnBrk="1" hangingPunct="1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print(f'{num:&lt;20.2f}')</a:t>
            </a:r>
          </a:p>
          <a:p>
            <a:pPr lvl="1" eaLnBrk="1" hangingPunct="1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print(f'{num:&gt;20.2f}') </a:t>
            </a:r>
          </a:p>
          <a:p>
            <a:pPr lvl="1" eaLnBrk="1" hangingPunct="1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print(f'{num:^20.2f}')</a:t>
            </a:r>
            <a:endParaRPr lang="en-US" altLang="en-US" sz="2000" dirty="0"/>
          </a:p>
          <a:p>
            <a:pPr eaLnBrk="1" hangingPunct="1">
              <a:defRPr/>
            </a:pPr>
            <a:endParaRPr lang="en-US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="" xmlns:a16="http://schemas.microsoft.com/office/drawing/2014/main" id="{852D3D19-8FA3-4E37-B6DE-AD951031F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5372"/>
            <a:ext cx="7391400" cy="1097280"/>
          </a:xfrm>
        </p:spPr>
        <p:txBody>
          <a:bodyPr/>
          <a:lstStyle/>
          <a:p>
            <a:r>
              <a:rPr lang="en-US" altLang="en-US" dirty="0"/>
              <a:t>Displaying Formatted Output with F-strings</a:t>
            </a:r>
            <a:r>
              <a:rPr lang="en-US" altLang="en-US" sz="2000" b="0" dirty="0"/>
              <a:t> (8 of 8)</a:t>
            </a:r>
            <a:endParaRPr lang="he-IL" altLang="en-US" sz="20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="" xmlns:a16="http://schemas.microsoft.com/office/drawing/2014/main" id="{EEBE7D57-0DCD-46AA-9916-D974DC3D8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The order of designators in a format specifier</a:t>
            </a:r>
          </a:p>
          <a:p>
            <a:pPr lvl="1" eaLnBrk="1" hangingPunct="1">
              <a:defRPr/>
            </a:pPr>
            <a:r>
              <a:rPr lang="en-US" altLang="en-US" sz="2000" dirty="0"/>
              <a:t>When using multiple designators in a format specifier, write them in this order: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dirty="0"/>
              <a:t>Example:</a:t>
            </a:r>
          </a:p>
          <a:p>
            <a:pPr lvl="1" eaLnBrk="1" hangingPunct="1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print(f'{number:^10,.2f}')</a:t>
            </a:r>
            <a:endParaRPr lang="en-US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</p:txBody>
      </p:sp>
      <p:sp>
        <p:nvSpPr>
          <p:cNvPr id="44036" name="TextBox 1">
            <a:extLst>
              <a:ext uri="{FF2B5EF4-FFF2-40B4-BE49-F238E27FC236}">
                <a16:creationId xmlns="" xmlns:a16="http://schemas.microsoft.com/office/drawing/2014/main" id="{E81F5F45-110E-4DD3-9704-963F82E88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1242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alignment</a:t>
            </a: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][,][.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="" xmlns:a16="http://schemas.microsoft.com/office/drawing/2014/main" id="{21B340FD-57A0-4D0F-AC0B-71190540A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Magic Numbers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="" xmlns:a16="http://schemas.microsoft.com/office/drawing/2014/main" id="{2BCF8AB2-5471-4CA9-B056-5252F78BDB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magic number is an unexplained numeric value that appears in a program’s code. Example: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amount = balance * 0.069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dirty="0"/>
              <a:t>What is the value 0.069? An interest rate? A fee percentage? Only the person who wrote the code knows for sure.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="" xmlns:a16="http://schemas.microsoft.com/office/drawing/2014/main" id="{7849308F-ABA2-4A4E-BF0A-488C36927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Input, Processing, and Output</a:t>
            </a:r>
            <a:endParaRPr lang="he-IL" altLang="en-US" dirty="0"/>
          </a:p>
        </p:txBody>
      </p:sp>
      <p:sp>
        <p:nvSpPr>
          <p:cNvPr id="10243" name="Content Placeholder 2">
            <a:extLst>
              <a:ext uri="{FF2B5EF4-FFF2-40B4-BE49-F238E27FC236}">
                <a16:creationId xmlns="" xmlns:a16="http://schemas.microsoft.com/office/drawing/2014/main" id="{45FE166B-C8BE-47C6-B479-0B98BA204C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Typically, computer performs three-step process</a:t>
            </a:r>
          </a:p>
          <a:p>
            <a:pPr lvl="1" eaLnBrk="1" hangingPunct="1"/>
            <a:r>
              <a:rPr lang="en-US" altLang="en-US" dirty="0"/>
              <a:t>Receive input</a:t>
            </a:r>
          </a:p>
          <a:p>
            <a:pPr lvl="2" eaLnBrk="1" hangingPunct="1"/>
            <a:r>
              <a:rPr lang="en-US" altLang="en-US" dirty="0"/>
              <a:t>Input: any data that the program receives while it is running</a:t>
            </a:r>
          </a:p>
          <a:p>
            <a:pPr lvl="1" eaLnBrk="1" hangingPunct="1"/>
            <a:r>
              <a:rPr lang="en-US" altLang="en-US" dirty="0"/>
              <a:t>Perform some process on the input</a:t>
            </a:r>
          </a:p>
          <a:p>
            <a:pPr lvl="2" eaLnBrk="1" hangingPunct="1"/>
            <a:r>
              <a:rPr lang="en-US" altLang="en-US" dirty="0"/>
              <a:t>Example: mathematical calculation</a:t>
            </a:r>
          </a:p>
          <a:p>
            <a:pPr lvl="1" eaLnBrk="1" hangingPunct="1"/>
            <a:r>
              <a:rPr lang="en-US" altLang="en-US" dirty="0"/>
              <a:t>Produce output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="" xmlns:a16="http://schemas.microsoft.com/office/drawing/2014/main" id="{A6358446-ACAE-4694-98B3-ADDC81E13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Problem with Magic Numbers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="" xmlns:a16="http://schemas.microsoft.com/office/drawing/2014/main" id="{76FDBCDA-29A1-4192-A392-A35D6A787B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It can be difficult to determine the purpose of the number.</a:t>
            </a:r>
            <a:endParaRPr lang="en-US" altLang="en-US" sz="2400" dirty="0"/>
          </a:p>
          <a:p>
            <a:r>
              <a:rPr lang="en-US" altLang="en-US" dirty="0"/>
              <a:t>If the magic number is used in multiple places in the program, it can take a lot of effort to change the number in each location, should the need arise.</a:t>
            </a:r>
          </a:p>
          <a:p>
            <a:r>
              <a:rPr lang="en-US" altLang="en-US" dirty="0"/>
              <a:t>You take the risk of making a mistake each time you type the magic number in the program’s code. </a:t>
            </a:r>
          </a:p>
          <a:p>
            <a:pPr lvl="1"/>
            <a:r>
              <a:rPr lang="en-US" altLang="en-US" sz="2000" dirty="0"/>
              <a:t>For example, suppose you intend to type 0.069, but you accidentally type .0069. This mistake will cause mathematical errors that can be difficult to find.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="" xmlns:a16="http://schemas.microsoft.com/office/drawing/2014/main" id="{FE203241-7777-4112-BA77-D7AB6B86A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Named Constants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="" xmlns:a16="http://schemas.microsoft.com/office/drawing/2014/main" id="{94FA8136-D63E-41C6-851C-6A88A8B6F6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altLang="en-US" dirty="0"/>
              <a:t>You should use named constants instead of magic numbers.</a:t>
            </a:r>
          </a:p>
          <a:p>
            <a:r>
              <a:rPr lang="en-US" altLang="en-US" dirty="0"/>
              <a:t>A named constant is a name that represents a value that does not change during the program's execution.</a:t>
            </a:r>
          </a:p>
          <a:p>
            <a:r>
              <a:rPr lang="en-US" altLang="en-US" dirty="0"/>
              <a:t>Example:</a:t>
            </a:r>
          </a:p>
          <a:p>
            <a:pPr marL="0" indent="0">
              <a:buNone/>
              <a:tabLst>
                <a:tab pos="271463" algn="l"/>
              </a:tabLst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	INTEREST_RATE = 0.069</a:t>
            </a:r>
            <a:endParaRPr lang="en-US" altLang="en-US" sz="2800" b="0" dirty="0"/>
          </a:p>
          <a:p>
            <a:pPr>
              <a:spcBef>
                <a:spcPts val="600"/>
              </a:spcBef>
            </a:pPr>
            <a:r>
              <a:rPr lang="en-US" altLang="en-US" dirty="0"/>
              <a:t>This creates a named constant named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INTEREST_RATE</a:t>
            </a:r>
            <a:r>
              <a:rPr lang="en-US" altLang="en-US" dirty="0"/>
              <a:t>, assigned the value 0.069. It can be used instead of the magic number:</a:t>
            </a:r>
            <a:r>
              <a:rPr lang="en-US" altLang="en-US" sz="2000" b="0" dirty="0"/>
              <a:t/>
            </a:r>
            <a:br>
              <a:rPr lang="en-US" altLang="en-US" sz="2000" b="0" dirty="0"/>
            </a:b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amount = balance * INTEREST_RATE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="" xmlns:a16="http://schemas.microsoft.com/office/drawing/2014/main" id="{2099C298-2A58-4D3F-836E-95320D249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 of Using Named Constants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="" xmlns:a16="http://schemas.microsoft.com/office/drawing/2014/main" id="{11F720F2-7B60-48DC-83D0-3F1581C9C2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Named constants make code self-explanatory (self-documenting)</a:t>
            </a:r>
          </a:p>
          <a:p>
            <a:r>
              <a:rPr lang="en-US" altLang="en-US" dirty="0"/>
              <a:t>Named constants make code easier to maintain (change the value assigned to the constant, and the new value takes effect everywhere the constant is used)</a:t>
            </a:r>
          </a:p>
          <a:p>
            <a:r>
              <a:rPr lang="en-US" altLang="en-US" dirty="0"/>
              <a:t>Named constants help prevent typographical errors that are common when using magic numbers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/>
              <a:t>Soru:</a:t>
            </a:r>
            <a:r>
              <a:rPr lang="tr-TR" dirty="0"/>
              <a:t> </a:t>
            </a:r>
            <a:r>
              <a:rPr lang="tr-TR" dirty="0" smtClean="0"/>
              <a:t>Amerikan doları cinsinden </a:t>
            </a:r>
            <a:r>
              <a:rPr lang="tr-TR" dirty="0"/>
              <a:t>girilen bir para miktarının TL karşılığını hesaplayıp ekrana yazdırın (</a:t>
            </a:r>
            <a:r>
              <a:rPr lang="tr-TR" dirty="0" smtClean="0"/>
              <a:t>1</a:t>
            </a:r>
            <a:r>
              <a:rPr lang="tr-TR" dirty="0" smtClean="0"/>
              <a:t>$=18,5885 </a:t>
            </a:r>
            <a:r>
              <a:rPr lang="tr-TR" dirty="0"/>
              <a:t>TL):</a:t>
            </a:r>
          </a:p>
        </p:txBody>
      </p:sp>
    </p:spTree>
    <p:extLst>
      <p:ext uri="{BB962C8B-B14F-4D97-AF65-F5344CB8AC3E}">
        <p14:creationId xmlns:p14="http://schemas.microsoft.com/office/powerpoint/2010/main" val="34880804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="" xmlns:a16="http://schemas.microsoft.com/office/drawing/2014/main" id="{4717FD21-8F44-4A27-9777-6AF7E4B8F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  <a:endParaRPr lang="he-IL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296171-65C9-4D7F-A921-5A9A61CD2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This chapter covered:</a:t>
            </a:r>
          </a:p>
          <a:p>
            <a:pPr lvl="1"/>
            <a:r>
              <a:rPr lang="en-US" altLang="en-US" dirty="0" smtClean="0"/>
              <a:t>Ways </a:t>
            </a:r>
            <a:r>
              <a:rPr lang="en-US" altLang="en-US" dirty="0"/>
              <a:t>in which programs can receive input, particularly from the keyboard </a:t>
            </a:r>
          </a:p>
          <a:p>
            <a:pPr lvl="1"/>
            <a:r>
              <a:rPr lang="en-US" altLang="en-US" dirty="0"/>
              <a:t>Ways in which programs can present and format output</a:t>
            </a:r>
          </a:p>
          <a:p>
            <a:pPr lvl="1"/>
            <a:r>
              <a:rPr lang="en-US" altLang="en-US" dirty="0"/>
              <a:t>Use of comments in programs</a:t>
            </a:r>
          </a:p>
          <a:p>
            <a:pPr lvl="1"/>
            <a:r>
              <a:rPr lang="en-US" altLang="en-US" dirty="0"/>
              <a:t>Uses of variables and named constants</a:t>
            </a:r>
          </a:p>
          <a:p>
            <a:pPr lvl="1"/>
            <a:r>
              <a:rPr lang="en-US" altLang="en-US" dirty="0"/>
              <a:t>Tools for performing calculations in </a:t>
            </a:r>
            <a:r>
              <a:rPr lang="en-US" altLang="en-US" dirty="0" smtClean="0"/>
              <a:t>programs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="" xmlns:a16="http://schemas.microsoft.com/office/drawing/2014/main" id="{9F9310F0-62B0-4E82-9C2F-7558D5122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Displaying Output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Function</a:t>
            </a:r>
            <a:endParaRPr lang="he-IL" altLang="en-US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="" xmlns:a16="http://schemas.microsoft.com/office/drawing/2014/main" id="{73E998F2-4DE9-43EC-97D2-CF729BF1C1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Function</a:t>
            </a:r>
            <a:r>
              <a:rPr lang="en-US" altLang="en-US" dirty="0"/>
              <a:t>: piece of prewritten code that performs an operation</a:t>
            </a:r>
          </a:p>
          <a:p>
            <a:pPr eaLnBrk="1" hangingPunct="1"/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u="sng" dirty="0"/>
              <a:t> function</a:t>
            </a:r>
            <a:r>
              <a:rPr lang="en-US" altLang="en-US" dirty="0"/>
              <a:t>: displays output on the screen</a:t>
            </a:r>
          </a:p>
          <a:p>
            <a:pPr eaLnBrk="1" hangingPunct="1"/>
            <a:r>
              <a:rPr lang="en-US" altLang="en-US" u="sng" dirty="0"/>
              <a:t>Argument</a:t>
            </a:r>
            <a:r>
              <a:rPr lang="en-US" altLang="en-US" dirty="0"/>
              <a:t>: data given to a function</a:t>
            </a:r>
          </a:p>
          <a:p>
            <a:pPr lvl="1" eaLnBrk="1" hangingPunct="1"/>
            <a:r>
              <a:rPr lang="en-US" altLang="en-US" sz="2400" dirty="0"/>
              <a:t>Example: data that is printed to screen</a:t>
            </a:r>
          </a:p>
          <a:p>
            <a:pPr eaLnBrk="1" hangingPunct="1"/>
            <a:r>
              <a:rPr lang="en-US" altLang="en-US" dirty="0"/>
              <a:t>Statements in a program execute in the order that they appear</a:t>
            </a:r>
          </a:p>
          <a:p>
            <a:pPr lvl="1" eaLnBrk="1" hangingPunct="1"/>
            <a:r>
              <a:rPr lang="en-US" altLang="en-US" sz="2400" dirty="0"/>
              <a:t>From top to bottom</a:t>
            </a:r>
            <a:endParaRPr lang="he-IL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="" xmlns:a16="http://schemas.microsoft.com/office/drawing/2014/main" id="{CEF4675F-A254-42F6-845A-326DB72C4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Strings and String Literals</a:t>
            </a:r>
            <a:endParaRPr lang="he-IL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="" xmlns:a16="http://schemas.microsoft.com/office/drawing/2014/main" id="{21EB65DB-CF47-478C-A029-ECC7402EA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dirty="0"/>
              <a:t>String</a:t>
            </a:r>
            <a:r>
              <a:rPr lang="en-US" dirty="0"/>
              <a:t>: sequence of characters that is used as data</a:t>
            </a:r>
          </a:p>
          <a:p>
            <a:pPr eaLnBrk="1" hangingPunct="1">
              <a:defRPr/>
            </a:pPr>
            <a:r>
              <a:rPr lang="en-US" u="sng" dirty="0"/>
              <a:t>String literal</a:t>
            </a:r>
            <a:r>
              <a:rPr lang="en-US" dirty="0"/>
              <a:t>: string that appears in actual code of a program</a:t>
            </a:r>
          </a:p>
          <a:p>
            <a:pPr lvl="1" eaLnBrk="1" hangingPunct="1">
              <a:defRPr/>
            </a:pPr>
            <a:r>
              <a:rPr lang="en-US" sz="2400" dirty="0"/>
              <a:t>Must be enclosed in single (') or double (") quote marks</a:t>
            </a:r>
          </a:p>
          <a:p>
            <a:pPr lvl="1" eaLnBrk="1" hangingPunct="1">
              <a:defRPr/>
            </a:pPr>
            <a:r>
              <a:rPr lang="en-US" sz="2400" dirty="0"/>
              <a:t>String literal can be enclosed in triple quotes (''' or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"""</a:t>
            </a:r>
            <a:r>
              <a:rPr lang="en-US" sz="2400" dirty="0">
                <a:latin typeface="+mj-lt"/>
                <a:cs typeface="Courier New" pitchFamily="49" charset="0"/>
              </a:rPr>
              <a:t>)</a:t>
            </a:r>
          </a:p>
          <a:p>
            <a:pPr lvl="2" eaLnBrk="1" hangingPunct="1">
              <a:defRPr/>
            </a:pPr>
            <a:r>
              <a:rPr lang="en-US" sz="2000" dirty="0"/>
              <a:t>Enclosed string can contain both single and double quotes and can have multiple lines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="" xmlns:a16="http://schemas.microsoft.com/office/drawing/2014/main" id="{AC1B9365-8C8E-46DD-B187-B84BCF51E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Comments</a:t>
            </a:r>
            <a:endParaRPr lang="he-IL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="" xmlns:a16="http://schemas.microsoft.com/office/drawing/2014/main" id="{EF6F0EF1-556C-4E61-A8E2-6A34B9473F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Comments</a:t>
            </a:r>
            <a:r>
              <a:rPr lang="en-US" altLang="en-US" dirty="0"/>
              <a:t>: notes of explanation within a program</a:t>
            </a:r>
          </a:p>
          <a:p>
            <a:pPr lvl="1" eaLnBrk="1" hangingPunct="1"/>
            <a:r>
              <a:rPr lang="en-US" altLang="en-US" dirty="0"/>
              <a:t>Ignored by Python interpreter</a:t>
            </a:r>
          </a:p>
          <a:p>
            <a:pPr lvl="2" eaLnBrk="1" hangingPunct="1"/>
            <a:r>
              <a:rPr lang="en-US" altLang="en-US" dirty="0"/>
              <a:t>Intended for a person reading the program’s code</a:t>
            </a:r>
          </a:p>
          <a:p>
            <a:pPr lvl="1" eaLnBrk="1" hangingPunct="1"/>
            <a:r>
              <a:rPr lang="en-US" altLang="en-US" dirty="0"/>
              <a:t>Begin with a # character</a:t>
            </a:r>
          </a:p>
          <a:p>
            <a:pPr eaLnBrk="1" hangingPunct="1"/>
            <a:r>
              <a:rPr lang="en-US" altLang="en-US" u="sng" dirty="0"/>
              <a:t>End-line comment</a:t>
            </a:r>
            <a:r>
              <a:rPr lang="en-US" altLang="en-US" dirty="0"/>
              <a:t>: appears at the end of a line of code</a:t>
            </a:r>
          </a:p>
          <a:p>
            <a:pPr lvl="1" eaLnBrk="1" hangingPunct="1"/>
            <a:r>
              <a:rPr lang="en-US" altLang="en-US" dirty="0"/>
              <a:t>Typically explains the purpose of that line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="" xmlns:a16="http://schemas.microsoft.com/office/drawing/2014/main" id="{333F2CA2-FAC7-412F-9946-3E37EB57A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</a:t>
            </a:r>
            <a:endParaRPr lang="he-IL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="" xmlns:a16="http://schemas.microsoft.com/office/drawing/2014/main" id="{BC94ACB2-89B7-44F5-9F51-673212072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dirty="0"/>
              <a:t>Variable</a:t>
            </a:r>
            <a:r>
              <a:rPr lang="en-US" dirty="0"/>
              <a:t>: name that represents a value stored in the computer memory</a:t>
            </a:r>
          </a:p>
          <a:p>
            <a:pPr lvl="1" eaLnBrk="1" hangingPunct="1">
              <a:defRPr/>
            </a:pPr>
            <a:r>
              <a:rPr lang="en-US" sz="2400" dirty="0"/>
              <a:t>Used to access and manipulate data stored in memory</a:t>
            </a:r>
          </a:p>
          <a:p>
            <a:pPr lvl="1" eaLnBrk="1" hangingPunct="1">
              <a:defRPr/>
            </a:pPr>
            <a:r>
              <a:rPr lang="en-US" sz="2400" dirty="0"/>
              <a:t>A variable references the value it represents</a:t>
            </a:r>
          </a:p>
          <a:p>
            <a:pPr eaLnBrk="1" hangingPunct="1">
              <a:defRPr/>
            </a:pPr>
            <a:r>
              <a:rPr lang="en-US" u="sng" dirty="0"/>
              <a:t>Assignment statement</a:t>
            </a:r>
            <a:r>
              <a:rPr lang="en-US" dirty="0"/>
              <a:t>: used to create a variable and make it reference data</a:t>
            </a:r>
          </a:p>
          <a:p>
            <a:pPr lvl="1" eaLnBrk="1" hangingPunct="1">
              <a:defRPr/>
            </a:pPr>
            <a:r>
              <a:rPr lang="en-US" sz="2400" dirty="0"/>
              <a:t>General format is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variable = expression</a:t>
            </a:r>
          </a:p>
          <a:p>
            <a:pPr lvl="2" eaLnBrk="1" hangingPunct="1">
              <a:defRPr/>
            </a:pPr>
            <a:r>
              <a:rPr lang="en-US" sz="2000" dirty="0"/>
              <a:t>Example: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age = 29</a:t>
            </a:r>
          </a:p>
          <a:p>
            <a:pPr lvl="2" eaLnBrk="1" hangingPunct="1">
              <a:defRPr/>
            </a:pPr>
            <a:r>
              <a:rPr lang="en-US" sz="2000" u="sng" dirty="0">
                <a:latin typeface="+mj-lt"/>
                <a:cs typeface="Courier New" pitchFamily="49" charset="0"/>
              </a:rPr>
              <a:t>Assignment operator</a:t>
            </a:r>
            <a:r>
              <a:rPr lang="en-US" sz="2000" dirty="0">
                <a:latin typeface="+mj-lt"/>
                <a:cs typeface="Courier New" pitchFamily="49" charset="0"/>
              </a:rPr>
              <a:t>: the equal sign (=)</a:t>
            </a:r>
            <a:endParaRPr lang="he-IL" sz="2000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="" xmlns:a16="http://schemas.microsoft.com/office/drawing/2014/main" id="{5CA7D19F-486F-40A2-A85D-0D70D2F06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 (cont’d.)</a:t>
            </a:r>
            <a:endParaRPr lang="he-IL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="" xmlns:a16="http://schemas.microsoft.com/office/drawing/2014/main" id="{77F49EB4-B48D-4F09-A450-9CEBA1BF33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assignment statement, variable receiving value must be on left side</a:t>
            </a:r>
          </a:p>
          <a:p>
            <a:pPr eaLnBrk="1" hangingPunct="1"/>
            <a:r>
              <a:rPr lang="en-US" altLang="en-US" dirty="0"/>
              <a:t>A variable can be passed as an argument to a function</a:t>
            </a:r>
          </a:p>
          <a:p>
            <a:pPr lvl="1" eaLnBrk="1" hangingPunct="1"/>
            <a:r>
              <a:rPr lang="en-US" altLang="en-US" dirty="0"/>
              <a:t>Variable name should not be enclosed in quote marks</a:t>
            </a:r>
          </a:p>
          <a:p>
            <a:pPr eaLnBrk="1" hangingPunct="1"/>
            <a:r>
              <a:rPr lang="en-US" altLang="en-US" dirty="0"/>
              <a:t>You can only use a variable if a value is assigned to it</a:t>
            </a:r>
          </a:p>
          <a:p>
            <a:pPr eaLnBrk="1" hangingPunct="1"/>
            <a:endParaRPr lang="he-IL" altLang="en-US" dirty="0"/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8358</TotalTime>
  <Words>2016</Words>
  <Application>Microsoft Office PowerPoint</Application>
  <PresentationFormat>Ekran Gösterisi (4:3)</PresentationFormat>
  <Paragraphs>296</Paragraphs>
  <Slides>44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44</vt:i4>
      </vt:variant>
    </vt:vector>
  </HeadingPairs>
  <TitlesOfParts>
    <vt:vector size="50" baseType="lpstr">
      <vt:lpstr>Arial</vt:lpstr>
      <vt:lpstr>Courier New</vt:lpstr>
      <vt:lpstr>Times New Roman</vt:lpstr>
      <vt:lpstr>Verdana</vt:lpstr>
      <vt:lpstr>Wingdings</vt:lpstr>
      <vt:lpstr>508 Lecture</vt:lpstr>
      <vt:lpstr>Starting out with Python</vt:lpstr>
      <vt:lpstr>Topics (1 of 2)</vt:lpstr>
      <vt:lpstr>Topics (2 of 2)</vt:lpstr>
      <vt:lpstr>Input, Processing, and Output</vt:lpstr>
      <vt:lpstr>Displaying Output with the print Function</vt:lpstr>
      <vt:lpstr>Strings and String Literals</vt:lpstr>
      <vt:lpstr>Comments</vt:lpstr>
      <vt:lpstr>Variables</vt:lpstr>
      <vt:lpstr>Variables (cont’d.)</vt:lpstr>
      <vt:lpstr>Variable Naming Rules</vt:lpstr>
      <vt:lpstr>Displaying Multiple Items with the print Function</vt:lpstr>
      <vt:lpstr>Variable Reassignment</vt:lpstr>
      <vt:lpstr>Numeric Data Types, Literals, and the str Data Type</vt:lpstr>
      <vt:lpstr>Reassigning a Variable to a Different Type</vt:lpstr>
      <vt:lpstr>Reading Input from the Keyboard</vt:lpstr>
      <vt:lpstr>Reading Numbers with the input Function</vt:lpstr>
      <vt:lpstr>Performing Calculations</vt:lpstr>
      <vt:lpstr>Operator  Precedence and Grouping with Parentheses</vt:lpstr>
      <vt:lpstr>The Exponent Operator and the Remainder Operator</vt:lpstr>
      <vt:lpstr>Converting Math Formulas to Programming Statements</vt:lpstr>
      <vt:lpstr>Mixed-Type Expressions and Data Type Conversion</vt:lpstr>
      <vt:lpstr>Breaking Long Statements into Multiple Lines (1 of 2)</vt:lpstr>
      <vt:lpstr>Breaking Long Statements into Multiple Lines (2 of 2)</vt:lpstr>
      <vt:lpstr>Örnek</vt:lpstr>
      <vt:lpstr>String Concatenation (1 of 2)</vt:lpstr>
      <vt:lpstr>String Concatenation (2 of 2)</vt:lpstr>
      <vt:lpstr>Implicit String Literal Concatenation (1 of 2)</vt:lpstr>
      <vt:lpstr>Implicit String Literal Concatenation (2 of 2)</vt:lpstr>
      <vt:lpstr>More About The print Function (1 of 2)</vt:lpstr>
      <vt:lpstr>More About The print Function (2 of 2)</vt:lpstr>
      <vt:lpstr>Displaying Formatted Output with F-strings (1 of 8)</vt:lpstr>
      <vt:lpstr>Displaying Formatted Output with F-strings (2 of 8)</vt:lpstr>
      <vt:lpstr>Displaying Formatted Output with F-strings (3 of 8)</vt:lpstr>
      <vt:lpstr>Displaying Formatted Output with F-strings (4 of 8)</vt:lpstr>
      <vt:lpstr>Displaying Formatted Output with F-strings (5 of 8)</vt:lpstr>
      <vt:lpstr>Displaying Formatted Output with F-strings (6 of 8)</vt:lpstr>
      <vt:lpstr>Displaying Formatted Output with F-strings (7 of 8)</vt:lpstr>
      <vt:lpstr>Displaying Formatted Output with F-strings (8 of 8)</vt:lpstr>
      <vt:lpstr>Magic Numbers</vt:lpstr>
      <vt:lpstr>The Problem with Magic Numbers</vt:lpstr>
      <vt:lpstr>Named Constants</vt:lpstr>
      <vt:lpstr>Advantages of Using Named Constants</vt:lpstr>
      <vt:lpstr>Örnek</vt:lpstr>
      <vt:lpstr>Summary</vt:lpstr>
    </vt:vector>
  </TitlesOfParts>
  <Company>SPi-Global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out with Python, Fifth Edition</dc:title>
  <dc:subject>Computer Science</dc:subject>
  <dc:creator>Tony Gaddis</dc:creator>
  <cp:keywords>Computer program language</cp:keywords>
  <cp:lastModifiedBy>ozgur.gumus</cp:lastModifiedBy>
  <cp:revision>639</cp:revision>
  <dcterms:created xsi:type="dcterms:W3CDTF">2014-07-14T20:04:21Z</dcterms:created>
  <dcterms:modified xsi:type="dcterms:W3CDTF">2022-10-05T19:52:29Z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</Properties>
</file>