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90" r:id="rId2"/>
    <p:sldId id="257" r:id="rId3"/>
    <p:sldId id="258" r:id="rId4"/>
    <p:sldId id="259" r:id="rId5"/>
    <p:sldId id="301" r:id="rId6"/>
    <p:sldId id="307" r:id="rId7"/>
    <p:sldId id="261" r:id="rId8"/>
    <p:sldId id="262" r:id="rId9"/>
    <p:sldId id="263" r:id="rId10"/>
    <p:sldId id="264" r:id="rId11"/>
    <p:sldId id="265" r:id="rId12"/>
    <p:sldId id="308" r:id="rId13"/>
    <p:sldId id="266" r:id="rId14"/>
    <p:sldId id="267" r:id="rId15"/>
    <p:sldId id="302" r:id="rId16"/>
    <p:sldId id="303" r:id="rId17"/>
    <p:sldId id="309" r:id="rId18"/>
    <p:sldId id="311" r:id="rId19"/>
    <p:sldId id="310" r:id="rId20"/>
    <p:sldId id="270" r:id="rId21"/>
    <p:sldId id="304" r:id="rId22"/>
    <p:sldId id="276" r:id="rId23"/>
    <p:sldId id="277" r:id="rId24"/>
    <p:sldId id="278" r:id="rId25"/>
    <p:sldId id="287" r:id="rId26"/>
    <p:sldId id="279" r:id="rId27"/>
    <p:sldId id="313" r:id="rId28"/>
    <p:sldId id="312" r:id="rId29"/>
    <p:sldId id="280" r:id="rId30"/>
    <p:sldId id="315" r:id="rId31"/>
    <p:sldId id="314" r:id="rId32"/>
    <p:sldId id="281" r:id="rId33"/>
    <p:sldId id="316"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xmlns=""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10/28/2021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xmlns=""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10/28/2021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10/28/2021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10/28/2021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xmlns=""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10/28/2021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10/28/2021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10/28/2021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10/28/2021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10/28/2021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10/28/2021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10/28/2021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10/28/2021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3</a:t>
            </a:r>
          </a:p>
        </p:txBody>
      </p:sp>
      <p:sp>
        <p:nvSpPr>
          <p:cNvPr id="10" name="Text Placeholder 9"/>
          <p:cNvSpPr>
            <a:spLocks noGrp="1"/>
          </p:cNvSpPr>
          <p:nvPr>
            <p:ph type="body" sz="quarter" idx="15"/>
          </p:nvPr>
        </p:nvSpPr>
        <p:spPr/>
        <p:txBody>
          <a:bodyPr/>
          <a:lstStyle/>
          <a:p>
            <a:r>
              <a:rPr lang="en-US" altLang="en-US" dirty="0"/>
              <a:t>Decision Structures and Boolean Logic</a:t>
            </a:r>
            <a:endParaRPr lang="en-CA" altLang="en-US" dirty="0"/>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a16="http://schemas.microsoft.com/office/drawing/2014/main" xmlns="" id="{BBA9D37A-F019-4F40-A75D-4B75EBFBF8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20E0EE45-ACF4-4159-9E84-7F0FB54E7249}"/>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(3 of </a:t>
            </a:r>
            <a:r>
              <a:rPr lang="tr-TR" altLang="en-US" sz="2000" b="0" dirty="0" smtClean="0"/>
              <a:t>6</a:t>
            </a:r>
            <a:r>
              <a:rPr lang="en-US" altLang="en-US" sz="2000" b="0" dirty="0" smtClean="0"/>
              <a:t>)</a:t>
            </a:r>
            <a:endParaRPr lang="he-IL" altLang="en-US" sz="2000" dirty="0"/>
          </a:p>
        </p:txBody>
      </p:sp>
      <p:graphicFrame>
        <p:nvGraphicFramePr>
          <p:cNvPr id="4" name="Table 4">
            <a:extLst>
              <a:ext uri="{FF2B5EF4-FFF2-40B4-BE49-F238E27FC236}">
                <a16:creationId xmlns:a16="http://schemas.microsoft.com/office/drawing/2014/main" xmlns="" id="{337B6EF5-39FD-4B20-AF09-C704F3385C0F}"/>
              </a:ext>
            </a:extLst>
          </p:cNvPr>
          <p:cNvGraphicFramePr>
            <a:graphicFrameLocks noGrp="1"/>
          </p:cNvGraphicFramePr>
          <p:nvPr>
            <p:ph idx="1"/>
            <p:extLst>
              <p:ext uri="{D42A27DB-BD31-4B8C-83A1-F6EECF244321}">
                <p14:modId xmlns:p14="http://schemas.microsoft.com/office/powerpoint/2010/main" val="2132273870"/>
              </p:ext>
            </p:extLst>
          </p:nvPr>
        </p:nvGraphicFramePr>
        <p:xfrm>
          <a:off x="990600" y="2131060"/>
          <a:ext cx="6781800" cy="25958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xmlns="" val="379258533"/>
                    </a:ext>
                  </a:extLst>
                </a:gridCol>
                <a:gridCol w="3657600">
                  <a:extLst>
                    <a:ext uri="{9D8B030D-6E8A-4147-A177-3AD203B41FA5}">
                      <a16:colId xmlns:a16="http://schemas.microsoft.com/office/drawing/2014/main" xmlns="" val="3048367648"/>
                    </a:ext>
                  </a:extLst>
                </a:gridCol>
              </a:tblGrid>
              <a:tr h="370840">
                <a:tc>
                  <a:txBody>
                    <a:bodyPr/>
                    <a:lstStyle/>
                    <a:p>
                      <a:r>
                        <a:rPr lang="en-AU" sz="1800" b="1" i="0" u="none" strike="noStrike" kern="1200" baseline="0" dirty="0">
                          <a:solidFill>
                            <a:schemeClr val="tx1"/>
                          </a:solidFill>
                          <a:latin typeface="+mn-lt"/>
                          <a:ea typeface="+mn-ea"/>
                          <a:cs typeface="+mn-cs"/>
                        </a:rPr>
                        <a:t>Expression</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1" i="0" u="none" strike="noStrike" kern="1200" baseline="0" dirty="0">
                          <a:solidFill>
                            <a:schemeClr val="tx1"/>
                          </a:solidFill>
                          <a:latin typeface="+mn-lt"/>
                          <a:ea typeface="+mn-ea"/>
                          <a:cs typeface="+mn-cs"/>
                        </a:rPr>
                        <a:t>Meaning</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5262010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0725566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998004744"/>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29734371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793655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95914969"/>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not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36089872"/>
                  </a:ext>
                </a:extLst>
              </a:tr>
            </a:tbl>
          </a:graphicData>
        </a:graphic>
      </p:graphicFrame>
      <p:sp>
        <p:nvSpPr>
          <p:cNvPr id="2" name="Rectangle 1">
            <a:extLst>
              <a:ext uri="{FF2B5EF4-FFF2-40B4-BE49-F238E27FC236}">
                <a16:creationId xmlns:a16="http://schemas.microsoft.com/office/drawing/2014/main" xmlns="" id="{94BA7180-8190-4574-AE3A-3D798E1BD5CB}"/>
              </a:ext>
            </a:extLst>
          </p:cNvPr>
          <p:cNvSpPr/>
          <p:nvPr/>
        </p:nvSpPr>
        <p:spPr>
          <a:xfrm>
            <a:off x="762000" y="1676400"/>
            <a:ext cx="7848600" cy="369332"/>
          </a:xfrm>
          <a:prstGeom prst="rect">
            <a:avLst/>
          </a:prstGeom>
        </p:spPr>
        <p:txBody>
          <a:bodyPr wrap="square">
            <a:spAutoFit/>
          </a:bodyPr>
          <a:lstStyle/>
          <a:p>
            <a:r>
              <a:rPr lang="en-US" dirty="0"/>
              <a:t>Table 3-2 Boolean expressions using relational operators</a:t>
            </a: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8B4791CB-E865-4EDB-B5EF-37343E72C9D6}"/>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(4 of </a:t>
            </a:r>
            <a:r>
              <a:rPr lang="tr-TR" altLang="en-US" sz="2000" b="0" dirty="0" smtClean="0"/>
              <a:t>6</a:t>
            </a:r>
            <a:r>
              <a:rPr lang="en-US" altLang="en-US" sz="2000" b="0" dirty="0" smtClean="0"/>
              <a:t>)</a:t>
            </a:r>
            <a:endParaRPr lang="he-IL" altLang="en-US" sz="2000" dirty="0"/>
          </a:p>
        </p:txBody>
      </p:sp>
      <p:sp>
        <p:nvSpPr>
          <p:cNvPr id="11267" name="Content Placeholder 2">
            <a:extLst>
              <a:ext uri="{FF2B5EF4-FFF2-40B4-BE49-F238E27FC236}">
                <a16:creationId xmlns:a16="http://schemas.microsoft.com/office/drawing/2014/main" xmlns="" id="{147C2F2A-0C7B-48F8-864F-D2A38F99CC66}"/>
              </a:ext>
            </a:extLst>
          </p:cNvPr>
          <p:cNvSpPr>
            <a:spLocks noGrp="1" noChangeArrowheads="1"/>
          </p:cNvSpPr>
          <p:nvPr>
            <p:ph idx="1"/>
          </p:nvPr>
        </p:nvSpPr>
        <p:spPr>
          <a:xfrm>
            <a:off x="457200" y="1600201"/>
            <a:ext cx="8229600" cy="914400"/>
          </a:xfrm>
        </p:spPr>
        <p:txBody>
          <a:bodyPr/>
          <a:lstStyle/>
          <a:p>
            <a:r>
              <a:rPr lang="en-US" altLang="en-US" dirty="0"/>
              <a:t>Using a Boolean expression with the &gt; relational operator</a:t>
            </a:r>
            <a:endParaRPr lang="he-IL" altLang="en-US" dirty="0"/>
          </a:p>
        </p:txBody>
      </p:sp>
      <p:pic>
        <p:nvPicPr>
          <p:cNvPr id="11268" name="Picture 4" descr="In a flowchart, a decision box, sales greater than 50000, indicates the conditions true and false. If the condition is true, the action, bonus = 500.0, is implemented. If the condition is false, the action is skipped.">
            <a:extLst>
              <a:ext uri="{FF2B5EF4-FFF2-40B4-BE49-F238E27FC236}">
                <a16:creationId xmlns:a16="http://schemas.microsoft.com/office/drawing/2014/main" xmlns="" id="{11BB2E0A-2C26-485F-91DA-BD3C756DD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46873" y="2667000"/>
            <a:ext cx="3050254"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xmlns="" id="{A593F34A-7E63-4964-9ED7-0EF8E7B377FB}"/>
              </a:ext>
            </a:extLst>
          </p:cNvPr>
          <p:cNvSpPr/>
          <p:nvPr/>
        </p:nvSpPr>
        <p:spPr>
          <a:xfrm>
            <a:off x="2716107" y="6021945"/>
            <a:ext cx="3222357" cy="276999"/>
          </a:xfrm>
          <a:prstGeom prst="rect">
            <a:avLst/>
          </a:prstGeom>
        </p:spPr>
        <p:txBody>
          <a:bodyPr wrap="none">
            <a:spAutoFit/>
          </a:bodyPr>
          <a:lstStyle/>
          <a:p>
            <a:r>
              <a:rPr lang="en-AU" sz="1200" b="1" dirty="0">
                <a:latin typeface="Verdana" panose="020B0604030504040204" pitchFamily="34" charset="0"/>
                <a:ea typeface="Verdana" panose="020B0604030504040204" pitchFamily="34" charset="0"/>
              </a:rPr>
              <a:t>Figure 3-3 </a:t>
            </a:r>
            <a:r>
              <a:rPr lang="en-AU" sz="1200" dirty="0">
                <a:latin typeface="Verdana" panose="020B0604030504040204" pitchFamily="34" charset="0"/>
                <a:ea typeface="Verdana" panose="020B0604030504040204" pitchFamily="34" charset="0"/>
              </a:rPr>
              <a:t>Example decision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8B4791CB-E865-4EDB-B5EF-37343E72C9D6}"/>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a:t>
            </a:r>
            <a:r>
              <a:rPr lang="en-US" altLang="en-US" sz="2000" b="0" dirty="0" smtClean="0"/>
              <a:t>(</a:t>
            </a:r>
            <a:r>
              <a:rPr lang="tr-TR" altLang="en-US" sz="2000" b="0" dirty="0" smtClean="0"/>
              <a:t>5</a:t>
            </a:r>
            <a:r>
              <a:rPr lang="en-US" altLang="en-US" sz="2000" b="0" dirty="0" smtClean="0"/>
              <a:t> </a:t>
            </a:r>
            <a:r>
              <a:rPr lang="en-US" altLang="en-US" sz="2000" b="0" dirty="0"/>
              <a:t>of </a:t>
            </a:r>
            <a:r>
              <a:rPr lang="tr-TR" altLang="en-US" sz="2000" b="0" dirty="0" smtClean="0"/>
              <a:t>6</a:t>
            </a:r>
            <a:r>
              <a:rPr lang="en-US" altLang="en-US" sz="2000" b="0" dirty="0" smtClean="0"/>
              <a:t>)</a:t>
            </a:r>
            <a:endParaRPr lang="he-IL" altLang="en-US" sz="2000" dirty="0"/>
          </a:p>
        </p:txBody>
      </p:sp>
      <p:sp>
        <p:nvSpPr>
          <p:cNvPr id="2" name="Rectangle 1">
            <a:extLst>
              <a:ext uri="{FF2B5EF4-FFF2-40B4-BE49-F238E27FC236}">
                <a16:creationId xmlns:a16="http://schemas.microsoft.com/office/drawing/2014/main" xmlns="" id="{A593F34A-7E63-4964-9ED7-0EF8E7B377FB}"/>
              </a:ext>
            </a:extLst>
          </p:cNvPr>
          <p:cNvSpPr/>
          <p:nvPr/>
        </p:nvSpPr>
        <p:spPr>
          <a:xfrm>
            <a:off x="2716107" y="6021945"/>
            <a:ext cx="3222357" cy="276999"/>
          </a:xfrm>
          <a:prstGeom prst="rect">
            <a:avLst/>
          </a:prstGeom>
        </p:spPr>
        <p:txBody>
          <a:bodyPr wrap="none">
            <a:spAutoFit/>
          </a:bodyPr>
          <a:lstStyle/>
          <a:p>
            <a:r>
              <a:rPr lang="en-AU" sz="1200" b="1" dirty="0">
                <a:latin typeface="Verdana" panose="020B0604030504040204" pitchFamily="34" charset="0"/>
                <a:ea typeface="Verdana" panose="020B0604030504040204" pitchFamily="34" charset="0"/>
              </a:rPr>
              <a:t>Figure </a:t>
            </a:r>
            <a:r>
              <a:rPr lang="en-AU" sz="1200" b="1" dirty="0" smtClean="0">
                <a:latin typeface="Verdana" panose="020B0604030504040204" pitchFamily="34" charset="0"/>
                <a:ea typeface="Verdana" panose="020B0604030504040204" pitchFamily="34" charset="0"/>
              </a:rPr>
              <a:t>3-</a:t>
            </a:r>
            <a:r>
              <a:rPr lang="tr-TR" sz="1200" b="1" dirty="0" smtClean="0">
                <a:latin typeface="Verdana" panose="020B0604030504040204" pitchFamily="34" charset="0"/>
                <a:ea typeface="Verdana" panose="020B0604030504040204" pitchFamily="34" charset="0"/>
              </a:rPr>
              <a:t>4</a:t>
            </a:r>
            <a:r>
              <a:rPr lang="en-AU" sz="1200" b="1" dirty="0" smtClean="0">
                <a:latin typeface="Verdana" panose="020B0604030504040204" pitchFamily="34" charset="0"/>
                <a:ea typeface="Verdana" panose="020B0604030504040204" pitchFamily="34" charset="0"/>
              </a:rPr>
              <a:t> </a:t>
            </a:r>
            <a:r>
              <a:rPr lang="en-AU" sz="1200" dirty="0">
                <a:latin typeface="Verdana" panose="020B0604030504040204" pitchFamily="34" charset="0"/>
                <a:ea typeface="Verdana" panose="020B0604030504040204" pitchFamily="34" charset="0"/>
              </a:rPr>
              <a:t>Example decision structure</a:t>
            </a:r>
          </a:p>
        </p:txBody>
      </p:sp>
      <p:pic>
        <p:nvPicPr>
          <p:cNvPr id="6" name="Resim 1"/>
          <p:cNvPicPr>
            <a:picLocks noChangeAspect="1"/>
          </p:cNvPicPr>
          <p:nvPr/>
        </p:nvPicPr>
        <p:blipFill rotWithShape="1">
          <a:blip r:embed="rId2">
            <a:extLst>
              <a:ext uri="{28A0092B-C50C-407E-A947-70E740481C1C}">
                <a14:useLocalDpi xmlns:a14="http://schemas.microsoft.com/office/drawing/2010/main" val="0"/>
              </a:ext>
            </a:extLst>
          </a:blip>
          <a:srcRect t="8196"/>
          <a:stretch/>
        </p:blipFill>
        <p:spPr bwMode="auto">
          <a:xfrm>
            <a:off x="1524000" y="1481224"/>
            <a:ext cx="6234112" cy="437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49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0955B298-4F21-426A-9E44-03A9972782C3}"/>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a:t>
            </a:r>
            <a:r>
              <a:rPr lang="en-US" altLang="en-US" sz="2000" b="0" dirty="0" smtClean="0"/>
              <a:t>(</a:t>
            </a:r>
            <a:r>
              <a:rPr lang="tr-TR" altLang="en-US" sz="2000" b="0" dirty="0" smtClean="0"/>
              <a:t>6</a:t>
            </a:r>
            <a:r>
              <a:rPr lang="en-US" altLang="en-US" sz="2000" b="0" dirty="0" smtClean="0"/>
              <a:t> </a:t>
            </a:r>
            <a:r>
              <a:rPr lang="en-US" altLang="en-US" sz="2000" b="0" dirty="0"/>
              <a:t>of </a:t>
            </a:r>
            <a:r>
              <a:rPr lang="tr-TR" altLang="en-US" sz="2000" b="0" dirty="0" smtClean="0"/>
              <a:t>6</a:t>
            </a:r>
            <a:r>
              <a:rPr lang="en-US" altLang="en-US" sz="2000" b="0" dirty="0" smtClean="0"/>
              <a:t>)</a:t>
            </a:r>
            <a:endParaRPr lang="he-IL" altLang="en-US" sz="2000" dirty="0"/>
          </a:p>
        </p:txBody>
      </p:sp>
      <p:sp>
        <p:nvSpPr>
          <p:cNvPr id="12291" name="Content Placeholder 2">
            <a:extLst>
              <a:ext uri="{FF2B5EF4-FFF2-40B4-BE49-F238E27FC236}">
                <a16:creationId xmlns:a16="http://schemas.microsoft.com/office/drawing/2014/main" xmlns="" id="{F77BFAEA-9A00-46E0-97A3-F648F506B22E}"/>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Any relational operator can be used in a decision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balance == 0</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payment != balance</a:t>
            </a:r>
          </a:p>
          <a:p>
            <a:pPr eaLnBrk="1" hangingPunct="1"/>
            <a:r>
              <a:rPr lang="en-US" altLang="en-US" dirty="0">
                <a:cs typeface="Courier New" panose="02070309020205020404" pitchFamily="49" charset="0"/>
              </a:rPr>
              <a:t>It is possible to have a block inside another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inside a function</a:t>
            </a:r>
          </a:p>
          <a:p>
            <a:pPr lvl="1" eaLnBrk="1" hangingPunct="1"/>
            <a:r>
              <a:rPr lang="en-US" altLang="en-US" dirty="0">
                <a:cs typeface="Courier New" panose="02070309020205020404" pitchFamily="49" charset="0"/>
              </a:rPr>
              <a:t>Statements in inner block must be indented with respect to the outer block</a:t>
            </a:r>
            <a:endParaRPr lang="he-IL" altLang="en-US" dirty="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2C0FBC94-6664-45EB-9CFE-A2D81CE2F8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(1 of 3)</a:t>
            </a:r>
            <a:endParaRPr lang="he-IL" altLang="en-US" sz="2000" b="0" dirty="0"/>
          </a:p>
        </p:txBody>
      </p:sp>
      <p:sp>
        <p:nvSpPr>
          <p:cNvPr id="13315" name="Content Placeholder 2">
            <a:extLst>
              <a:ext uri="{FF2B5EF4-FFF2-40B4-BE49-F238E27FC236}">
                <a16:creationId xmlns:a16="http://schemas.microsoft.com/office/drawing/2014/main" xmlns="" id="{D34DCD94-03B7-4953-AB52-809258310916}"/>
              </a:ext>
            </a:extLst>
          </p:cNvPr>
          <p:cNvSpPr>
            <a:spLocks noGrp="1" noChangeArrowheads="1"/>
          </p:cNvSpPr>
          <p:nvPr>
            <p:ph idx="1"/>
          </p:nvPr>
        </p:nvSpPr>
        <p:spPr/>
        <p:txBody>
          <a:bodyPr/>
          <a:lstStyle/>
          <a:p>
            <a:pPr eaLnBrk="1" hangingPunct="1"/>
            <a:r>
              <a:rPr lang="en-US" altLang="en-US" u="sng" dirty="0"/>
              <a:t>Dual alternative decision structure</a:t>
            </a:r>
            <a:r>
              <a:rPr lang="en-US" altLang="en-US" dirty="0"/>
              <a:t>: two possible paths of execution</a:t>
            </a:r>
          </a:p>
          <a:p>
            <a:pPr lvl="1" eaLnBrk="1" hangingPunct="1">
              <a:buFontTx/>
              <a:buChar char="–"/>
            </a:pPr>
            <a:r>
              <a:rPr lang="en-US" altLang="en-US" dirty="0"/>
              <a:t>One is taken if the condition is true, and the other if the condition is false</a:t>
            </a:r>
          </a:p>
          <a:p>
            <a:pPr lvl="1" eaLnBrk="1" hangingPunct="1"/>
            <a:r>
              <a:rPr lang="en-US" altLang="en-US" dirty="0"/>
              <a:t>Syntax: 	</a:t>
            </a:r>
            <a:r>
              <a:rPr lang="en-US" altLang="en-US" sz="2400" dirty="0">
                <a:latin typeface="Courier New" panose="02070309020205020404" pitchFamily="49" charset="0"/>
                <a:cs typeface="Courier New" panose="02070309020205020404" pitchFamily="49" charset="0"/>
              </a:rPr>
              <a:t>if </a:t>
            </a:r>
            <a:r>
              <a:rPr lang="en-US" altLang="en-US" sz="2400" i="1" dirty="0">
                <a:latin typeface="Courier New" panose="02070309020205020404" pitchFamily="49" charset="0"/>
                <a:cs typeface="Courier New" panose="02070309020205020404" pitchFamily="49" charset="0"/>
              </a:rPr>
              <a:t>condition</a:t>
            </a:r>
            <a:r>
              <a:rPr lang="en-US" altLang="en-US" sz="2400"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eaLnBrk="1" hangingPunct="1">
              <a:buFontTx/>
              <a:buNone/>
            </a:pPr>
            <a:r>
              <a:rPr lang="en-US" altLang="en-US" dirty="0">
                <a:latin typeface="Courier New" panose="02070309020205020404" pitchFamily="49" charset="0"/>
                <a:cs typeface="Courier New" panose="02070309020205020404" pitchFamily="49" charset="0"/>
              </a:rPr>
              <a:t>			else:</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other statements</a:t>
            </a:r>
          </a:p>
          <a:p>
            <a:pPr lvl="1" eaLnBrk="1" hangingPunct="1"/>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 and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must be aligned</a:t>
            </a:r>
          </a:p>
          <a:p>
            <a:pPr lvl="1" eaLnBrk="1" hangingPunct="1"/>
            <a:r>
              <a:rPr lang="en-US" altLang="en-US" dirty="0">
                <a:cs typeface="Courier New" panose="02070309020205020404" pitchFamily="49" charset="0"/>
              </a:rPr>
              <a:t>Statements must be consistently indented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221811F-2FCE-41D8-8A16-572570246943}"/>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(2 of 3)</a:t>
            </a:r>
            <a:endParaRPr lang="en-AU" sz="2000" dirty="0"/>
          </a:p>
        </p:txBody>
      </p:sp>
      <p:sp>
        <p:nvSpPr>
          <p:cNvPr id="5" name="Text Placeholder 4">
            <a:extLst>
              <a:ext uri="{FF2B5EF4-FFF2-40B4-BE49-F238E27FC236}">
                <a16:creationId xmlns:a16="http://schemas.microsoft.com/office/drawing/2014/main" xmlns="" id="{12E1F8B7-929F-4D1E-8231-D0474C12B22D}"/>
              </a:ext>
            </a:extLst>
          </p:cNvPr>
          <p:cNvSpPr>
            <a:spLocks noGrp="1"/>
          </p:cNvSpPr>
          <p:nvPr>
            <p:ph type="body" sz="quarter" idx="13"/>
          </p:nvPr>
        </p:nvSpPr>
        <p:spPr>
          <a:xfrm>
            <a:off x="457200" y="5791200"/>
            <a:ext cx="8229600" cy="493816"/>
          </a:xfrm>
        </p:spPr>
        <p:txBody>
          <a:bodyPr/>
          <a:lstStyle/>
          <a:p>
            <a:r>
              <a:rPr lang="en-AU" b="1" dirty="0"/>
              <a:t>Figure 3-5 </a:t>
            </a:r>
            <a:r>
              <a:rPr lang="en-AU" dirty="0"/>
              <a:t>A dual alternative decision structure</a:t>
            </a:r>
          </a:p>
        </p:txBody>
      </p:sp>
      <p:pic>
        <p:nvPicPr>
          <p:cNvPr id="7" name="Picture 6" descr="In a flowchart, a decision box, temperature less than 40, indicates the conditions true and false. If the condition is true, display, a little cold, isn’t it. If the condition is false, display, nice weather we’re having. ">
            <a:extLst>
              <a:ext uri="{FF2B5EF4-FFF2-40B4-BE49-F238E27FC236}">
                <a16:creationId xmlns:a16="http://schemas.microsoft.com/office/drawing/2014/main" xmlns="" id="{9F3E57C4-F0EF-4CAB-AA27-F72D47EC7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21" y="1447800"/>
            <a:ext cx="6969359" cy="3600000"/>
          </a:xfrm>
          <a:prstGeom prst="rect">
            <a:avLst/>
          </a:prstGeom>
        </p:spPr>
      </p:pic>
    </p:spTree>
    <p:extLst>
      <p:ext uri="{BB962C8B-B14F-4D97-AF65-F5344CB8AC3E}">
        <p14:creationId xmlns:p14="http://schemas.microsoft.com/office/powerpoint/2010/main" val="364541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4FD7C36-073B-488D-B6D9-8B4ADC78B8BA}"/>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(3 of 3)</a:t>
            </a:r>
            <a:endParaRPr lang="en-AU" sz="2000" dirty="0"/>
          </a:p>
        </p:txBody>
      </p:sp>
      <p:sp>
        <p:nvSpPr>
          <p:cNvPr id="5" name="Text Placeholder 4">
            <a:extLst>
              <a:ext uri="{FF2B5EF4-FFF2-40B4-BE49-F238E27FC236}">
                <a16:creationId xmlns:a16="http://schemas.microsoft.com/office/drawing/2014/main" xmlns="" id="{6554D0C1-F064-416F-8EA6-79DCB701873A}"/>
              </a:ext>
            </a:extLst>
          </p:cNvPr>
          <p:cNvSpPr>
            <a:spLocks noGrp="1"/>
          </p:cNvSpPr>
          <p:nvPr>
            <p:ph type="body" sz="quarter" idx="13"/>
          </p:nvPr>
        </p:nvSpPr>
        <p:spPr>
          <a:xfrm>
            <a:off x="457200" y="5867400"/>
            <a:ext cx="8229600" cy="417616"/>
          </a:xfrm>
        </p:spPr>
        <p:txBody>
          <a:bodyPr/>
          <a:lstStyle/>
          <a:p>
            <a:r>
              <a:rPr lang="en-US" b="1" dirty="0"/>
              <a:t>Figure 3-6 </a:t>
            </a:r>
            <a:r>
              <a:rPr lang="en-US" dirty="0"/>
              <a:t>Conditional execution in an </a:t>
            </a:r>
            <a:r>
              <a:rPr lang="en-US" dirty="0">
                <a:latin typeface="Courier New" panose="02070309020205020404" pitchFamily="49" charset="0"/>
                <a:cs typeface="Courier New" panose="02070309020205020404" pitchFamily="49" charset="0"/>
              </a:rPr>
              <a:t>if-else</a:t>
            </a:r>
            <a:r>
              <a:rPr lang="en-US" dirty="0"/>
              <a:t> statement</a:t>
            </a:r>
            <a:endParaRPr lang="en-AU" dirty="0"/>
          </a:p>
        </p:txBody>
      </p:sp>
      <p:pic>
        <p:nvPicPr>
          <p:cNvPr id="7" name="Picture 6" descr="The syntax for the if else clause is as follows. Line 1. if condition semicolon. Line 2. Indented once, statement. Line 3. Indented once, statement. Line 4. Indented once, et cetera. Line 5. else semicolon. Line 6. Indented once, statement. Line 7. Indented once, statement. Line 8. Indented once, et cetera. ">
            <a:extLst>
              <a:ext uri="{FF2B5EF4-FFF2-40B4-BE49-F238E27FC236}">
                <a16:creationId xmlns:a16="http://schemas.microsoft.com/office/drawing/2014/main" xmlns="" id="{6E5FB499-3EF2-4729-B7CB-D63D74E27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3" y="2514600"/>
            <a:ext cx="7614915" cy="2160000"/>
          </a:xfrm>
          <a:prstGeom prst="rect">
            <a:avLst/>
          </a:prstGeom>
        </p:spPr>
      </p:pic>
    </p:spTree>
    <p:extLst>
      <p:ext uri="{BB962C8B-B14F-4D97-AF65-F5344CB8AC3E}">
        <p14:creationId xmlns:p14="http://schemas.microsoft.com/office/powerpoint/2010/main" val="224636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2 </a:t>
            </a:r>
            <a:r>
              <a:rPr lang="tr-TR" b="1" i="1" u="sng" dirty="0"/>
              <a:t>farklı</a:t>
            </a:r>
            <a:r>
              <a:rPr lang="tr-TR" dirty="0"/>
              <a:t> sayının büyük olanını bulan algoritma</a:t>
            </a:r>
            <a:r>
              <a:rPr lang="tr-TR" dirty="0" smtClean="0"/>
              <a:t>:</a:t>
            </a:r>
            <a:endParaRPr lang="tr-TR" dirty="0"/>
          </a:p>
        </p:txBody>
      </p:sp>
    </p:spTree>
    <p:extLst>
      <p:ext uri="{BB962C8B-B14F-4D97-AF65-F5344CB8AC3E}">
        <p14:creationId xmlns:p14="http://schemas.microsoft.com/office/powerpoint/2010/main" val="84403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2 </a:t>
            </a:r>
            <a:r>
              <a:rPr lang="tr-TR" b="1" i="1" u="sng" dirty="0"/>
              <a:t>farklı</a:t>
            </a:r>
            <a:r>
              <a:rPr lang="tr-TR" dirty="0"/>
              <a:t> sayıyı küçükten büyüğe sıralı olarak ekrana yazdıran algoritma:</a:t>
            </a:r>
            <a:endParaRPr lang="tr-TR" dirty="0"/>
          </a:p>
        </p:txBody>
      </p:sp>
    </p:spTree>
    <p:extLst>
      <p:ext uri="{BB962C8B-B14F-4D97-AF65-F5344CB8AC3E}">
        <p14:creationId xmlns:p14="http://schemas.microsoft.com/office/powerpoint/2010/main" val="165754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bir sayının tek/çift olduğunu bulan algoritma:</a:t>
            </a:r>
            <a:endParaRPr lang="tr-TR" dirty="0"/>
          </a:p>
        </p:txBody>
      </p:sp>
    </p:spTree>
    <p:extLst>
      <p:ext uri="{BB962C8B-B14F-4D97-AF65-F5344CB8AC3E}">
        <p14:creationId xmlns:p14="http://schemas.microsoft.com/office/powerpoint/2010/main" val="112056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xmlns="" id="{C57AB3E5-67A0-43CD-801A-697B1CE93D5E}"/>
              </a:ext>
            </a:extLst>
          </p:cNvPr>
          <p:cNvSpPr>
            <a:spLocks noGrp="1" noChangeArrowheads="1"/>
          </p:cNvSpPr>
          <p:nvPr>
            <p:ph type="title"/>
          </p:nvPr>
        </p:nvSpPr>
        <p:spPr/>
        <p:txBody>
          <a:bodyPr/>
          <a:lstStyle/>
          <a:p>
            <a:pPr eaLnBrk="1" hangingPunct="1"/>
            <a:r>
              <a:rPr lang="en-US" altLang="en-US" dirty="0"/>
              <a:t>Topics</a:t>
            </a:r>
            <a:endParaRPr lang="he-IL" altLang="en-US" dirty="0"/>
          </a:p>
        </p:txBody>
      </p:sp>
      <p:sp>
        <p:nvSpPr>
          <p:cNvPr id="3075" name="Content Placeholder 2">
            <a:extLst>
              <a:ext uri="{FF2B5EF4-FFF2-40B4-BE49-F238E27FC236}">
                <a16:creationId xmlns:a16="http://schemas.microsoft.com/office/drawing/2014/main" xmlns="" id="{A80A7059-D5E6-4C69-803B-84C8AE828177}"/>
              </a:ext>
            </a:extLst>
          </p:cNvPr>
          <p:cNvSpPr>
            <a:spLocks noGrp="1" noChangeArrowheads="1"/>
          </p:cNvSpPr>
          <p:nvPr>
            <p:ph idx="1"/>
          </p:nvPr>
        </p:nvSpPr>
        <p:spPr/>
        <p:txBody>
          <a:bodyPr/>
          <a:lstStyle/>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a:t>
            </a:r>
            <a:r>
              <a:rPr lang="en-US" altLang="en-US" sz="2400" dirty="0"/>
              <a:t> Statement</a:t>
            </a:r>
          </a:p>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if-else</a:t>
            </a:r>
            <a:r>
              <a:rPr lang="en-US" altLang="en-US" sz="2400" dirty="0"/>
              <a:t> Statement</a:t>
            </a:r>
          </a:p>
          <a:p>
            <a:pPr eaLnBrk="1" hangingPunct="1"/>
            <a:r>
              <a:rPr lang="en-US" altLang="en-US" sz="2400" dirty="0"/>
              <a:t>Comparing Strings</a:t>
            </a:r>
          </a:p>
          <a:p>
            <a:pPr eaLnBrk="1" hangingPunct="1"/>
            <a:r>
              <a:rPr lang="en-US" altLang="en-US" sz="2400" dirty="0" smtClean="0"/>
              <a:t>Logical </a:t>
            </a:r>
            <a:r>
              <a:rPr lang="en-US" altLang="en-US" sz="2400" dirty="0"/>
              <a:t>Operators</a:t>
            </a:r>
          </a:p>
          <a:p>
            <a:pPr eaLnBrk="1" hangingPunct="1"/>
            <a:r>
              <a:rPr lang="en-US" altLang="en-US" sz="2400" dirty="0"/>
              <a:t>Boolean </a:t>
            </a:r>
            <a:r>
              <a:rPr lang="en-US" altLang="en-US" sz="2400" dirty="0" smtClean="0"/>
              <a:t>Variables</a:t>
            </a: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4DA64E27-C5FA-4CAC-BE47-DAF0B2C9443D}"/>
              </a:ext>
            </a:extLst>
          </p:cNvPr>
          <p:cNvSpPr>
            <a:spLocks noGrp="1" noChangeArrowheads="1"/>
          </p:cNvSpPr>
          <p:nvPr>
            <p:ph type="title"/>
          </p:nvPr>
        </p:nvSpPr>
        <p:spPr/>
        <p:txBody>
          <a:bodyPr/>
          <a:lstStyle/>
          <a:p>
            <a:r>
              <a:rPr lang="en-US" altLang="en-US" dirty="0"/>
              <a:t>Comparing Strings</a:t>
            </a:r>
            <a:r>
              <a:rPr lang="en-US" altLang="en-US" sz="2000" b="0" dirty="0"/>
              <a:t> (1 of 2)</a:t>
            </a:r>
            <a:endParaRPr lang="he-IL" altLang="en-US" sz="2000" dirty="0"/>
          </a:p>
        </p:txBody>
      </p:sp>
      <p:sp>
        <p:nvSpPr>
          <p:cNvPr id="16387" name="Content Placeholder 2">
            <a:extLst>
              <a:ext uri="{FF2B5EF4-FFF2-40B4-BE49-F238E27FC236}">
                <a16:creationId xmlns:a16="http://schemas.microsoft.com/office/drawing/2014/main" xmlns="" id="{673804C3-8C3A-4D4D-803B-C64E90E51DC8}"/>
              </a:ext>
            </a:extLst>
          </p:cNvPr>
          <p:cNvSpPr>
            <a:spLocks noGrp="1" noChangeArrowheads="1"/>
          </p:cNvSpPr>
          <p:nvPr>
            <p:ph idx="1"/>
          </p:nvPr>
        </p:nvSpPr>
        <p:spPr/>
        <p:txBody>
          <a:bodyPr/>
          <a:lstStyle/>
          <a:p>
            <a:pPr eaLnBrk="1" hangingPunct="1"/>
            <a:r>
              <a:rPr lang="en-US" altLang="en-US" dirty="0"/>
              <a:t>Strings can be compared using the == and != operators</a:t>
            </a:r>
          </a:p>
          <a:p>
            <a:pPr eaLnBrk="1" hangingPunct="1"/>
            <a:r>
              <a:rPr lang="en-US" altLang="en-US" dirty="0"/>
              <a:t>String comparisons are case sensitive</a:t>
            </a:r>
          </a:p>
          <a:p>
            <a:pPr eaLnBrk="1" hangingPunct="1"/>
            <a:r>
              <a:rPr lang="en-US" altLang="en-US" dirty="0"/>
              <a:t>Strings can be compared using &gt;, &lt;, &gt;=, and &lt;=</a:t>
            </a:r>
          </a:p>
          <a:p>
            <a:pPr lvl="1" eaLnBrk="1" hangingPunct="1"/>
            <a:r>
              <a:rPr lang="en-US" altLang="en-US" dirty="0"/>
              <a:t>Compared character by character based on the ASCII values for each character</a:t>
            </a:r>
          </a:p>
          <a:p>
            <a:pPr lvl="1" eaLnBrk="1" hangingPunct="1"/>
            <a:r>
              <a:rPr lang="en-US" altLang="en-US" dirty="0"/>
              <a:t>If shorter word is substring of longer word, longer word is greater than shorter word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7F158-3DBA-4523-A03F-2418588863EA}"/>
              </a:ext>
            </a:extLst>
          </p:cNvPr>
          <p:cNvSpPr>
            <a:spLocks noGrp="1"/>
          </p:cNvSpPr>
          <p:nvPr>
            <p:ph type="title"/>
          </p:nvPr>
        </p:nvSpPr>
        <p:spPr>
          <a:xfrm>
            <a:off x="457200" y="228600"/>
            <a:ext cx="8229600" cy="685800"/>
          </a:xfrm>
        </p:spPr>
        <p:txBody>
          <a:bodyPr/>
          <a:lstStyle/>
          <a:p>
            <a:r>
              <a:rPr lang="en-US" altLang="en-US" dirty="0"/>
              <a:t>Comparing Strings</a:t>
            </a:r>
            <a:r>
              <a:rPr lang="en-US" altLang="en-US" sz="2000" b="0" dirty="0"/>
              <a:t> (2 of 2)</a:t>
            </a:r>
            <a:endParaRPr lang="en-AU" sz="2000" dirty="0"/>
          </a:p>
        </p:txBody>
      </p:sp>
      <p:sp>
        <p:nvSpPr>
          <p:cNvPr id="4" name="Text Placeholder 3">
            <a:extLst>
              <a:ext uri="{FF2B5EF4-FFF2-40B4-BE49-F238E27FC236}">
                <a16:creationId xmlns:a16="http://schemas.microsoft.com/office/drawing/2014/main" xmlns="" id="{9AFCD2BD-B89D-4E72-80DB-094D1C45BDAA}"/>
              </a:ext>
            </a:extLst>
          </p:cNvPr>
          <p:cNvSpPr>
            <a:spLocks noGrp="1"/>
          </p:cNvSpPr>
          <p:nvPr>
            <p:ph type="body" sz="quarter" idx="13"/>
          </p:nvPr>
        </p:nvSpPr>
        <p:spPr>
          <a:xfrm>
            <a:off x="457200" y="5867400"/>
            <a:ext cx="8229600" cy="417616"/>
          </a:xfrm>
        </p:spPr>
        <p:txBody>
          <a:bodyPr/>
          <a:lstStyle/>
          <a:p>
            <a:r>
              <a:rPr lang="en-US" b="1" dirty="0"/>
              <a:t>Figure 3-9 </a:t>
            </a:r>
            <a:r>
              <a:rPr lang="en-US" dirty="0"/>
              <a:t>Comparing each character in a string</a:t>
            </a:r>
            <a:endParaRPr lang="en-AU" dirty="0"/>
          </a:p>
        </p:txBody>
      </p:sp>
      <p:pic>
        <p:nvPicPr>
          <p:cNvPr id="6" name="Picture 5" descr="An illustration displays the comparison of the character codes for the strings Mary and Mark using ASCII codes. ">
            <a:extLst>
              <a:ext uri="{FF2B5EF4-FFF2-40B4-BE49-F238E27FC236}">
                <a16:creationId xmlns:a16="http://schemas.microsoft.com/office/drawing/2014/main" xmlns="" id="{537DEA67-17EA-4C57-9069-FEAF6A631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79" y="1752600"/>
            <a:ext cx="3313043" cy="3600000"/>
          </a:xfrm>
          <a:prstGeom prst="rect">
            <a:avLst/>
          </a:prstGeom>
        </p:spPr>
      </p:pic>
    </p:spTree>
    <p:extLst>
      <p:ext uri="{BB962C8B-B14F-4D97-AF65-F5344CB8AC3E}">
        <p14:creationId xmlns:p14="http://schemas.microsoft.com/office/powerpoint/2010/main" val="177644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4AC71E-7692-4EE7-8085-783D796EA730}"/>
              </a:ext>
            </a:extLst>
          </p:cNvPr>
          <p:cNvSpPr>
            <a:spLocks noGrp="1"/>
          </p:cNvSpPr>
          <p:nvPr>
            <p:ph type="title"/>
          </p:nvPr>
        </p:nvSpPr>
        <p:spPr/>
        <p:txBody>
          <a:bodyPr/>
          <a:lstStyle/>
          <a:p>
            <a:r>
              <a:rPr lang="en-US" altLang="en-US" dirty="0"/>
              <a:t>Logical Operators</a:t>
            </a:r>
            <a:endParaRPr lang="en-AU" dirty="0"/>
          </a:p>
        </p:txBody>
      </p:sp>
      <p:sp>
        <p:nvSpPr>
          <p:cNvPr id="5" name="Content Placeholder 4">
            <a:extLst>
              <a:ext uri="{FF2B5EF4-FFF2-40B4-BE49-F238E27FC236}">
                <a16:creationId xmlns:a16="http://schemas.microsoft.com/office/drawing/2014/main" xmlns="" id="{80418F0C-F409-4590-B9ED-68C5772D8C19}"/>
              </a:ext>
            </a:extLst>
          </p:cNvPr>
          <p:cNvSpPr>
            <a:spLocks noGrp="1"/>
          </p:cNvSpPr>
          <p:nvPr>
            <p:ph idx="1"/>
          </p:nvPr>
        </p:nvSpPr>
        <p:spPr/>
        <p:txBody>
          <a:bodyPr/>
          <a:lstStyle/>
          <a:p>
            <a:r>
              <a:rPr lang="en-US" altLang="en-US" u="sng" dirty="0"/>
              <a:t>Logical operators</a:t>
            </a:r>
            <a:r>
              <a:rPr lang="en-US" altLang="en-US" dirty="0"/>
              <a:t>: operators that can be used to create complex Boolean expressions</a:t>
            </a:r>
          </a:p>
          <a:p>
            <a:pPr lvl="1"/>
            <a:r>
              <a:rPr lang="en-US" altLang="en-US" dirty="0">
                <a:latin typeface="Courier New" panose="02070309020205020404" pitchFamily="49" charset="0"/>
                <a:cs typeface="Courier New" panose="02070309020205020404" pitchFamily="49" charset="0"/>
              </a:rPr>
              <a:t>and</a:t>
            </a:r>
            <a:r>
              <a:rPr lang="en-US" altLang="en-US" dirty="0"/>
              <a:t> operator and </a:t>
            </a:r>
            <a:r>
              <a:rPr lang="en-US" altLang="en-US" dirty="0">
                <a:latin typeface="Courier New" panose="02070309020205020404" pitchFamily="49" charset="0"/>
                <a:cs typeface="Courier New" panose="02070309020205020404" pitchFamily="49" charset="0"/>
              </a:rPr>
              <a:t>or</a:t>
            </a:r>
            <a:r>
              <a:rPr lang="en-US" altLang="en-US" dirty="0"/>
              <a:t> operator: binary operators, connect two Boolean expressions into a compound Boolean expression</a:t>
            </a:r>
          </a:p>
          <a:p>
            <a:pPr lvl="1"/>
            <a:r>
              <a:rPr lang="en-US" altLang="en-US" dirty="0">
                <a:latin typeface="Courier New" panose="02070309020205020404" pitchFamily="49" charset="0"/>
                <a:cs typeface="Courier New" panose="02070309020205020404" pitchFamily="49" charset="0"/>
              </a:rPr>
              <a:t>not</a:t>
            </a:r>
            <a:r>
              <a:rPr lang="en-US" altLang="en-US" dirty="0"/>
              <a:t> operator: unary operator, reverses the truth of its Boolean operand</a:t>
            </a:r>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162AA18E-9107-44D5-8E26-EDE240BC1DE7}"/>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and</a:t>
            </a:r>
            <a:r>
              <a:rPr lang="en-US" altLang="en-US" dirty="0"/>
              <a:t> Operator</a:t>
            </a:r>
            <a:endParaRPr lang="he-IL" altLang="en-US" dirty="0"/>
          </a:p>
        </p:txBody>
      </p:sp>
      <p:sp>
        <p:nvSpPr>
          <p:cNvPr id="25603" name="Content Placeholder 2">
            <a:extLst>
              <a:ext uri="{FF2B5EF4-FFF2-40B4-BE49-F238E27FC236}">
                <a16:creationId xmlns:a16="http://schemas.microsoft.com/office/drawing/2014/main" xmlns="" id="{733F956D-B1BF-4FE8-BAC8-9225CA4A5BE4}"/>
              </a:ext>
            </a:extLst>
          </p:cNvPr>
          <p:cNvSpPr>
            <a:spLocks noGrp="1" noChangeArrowheads="1"/>
          </p:cNvSpPr>
          <p:nvPr>
            <p:ph idx="1"/>
          </p:nvPr>
        </p:nvSpPr>
        <p:spPr>
          <a:xfrm>
            <a:off x="457200" y="1600201"/>
            <a:ext cx="8229600" cy="2286000"/>
          </a:xfrm>
        </p:spPr>
        <p:txBody>
          <a:bodyPr/>
          <a:lstStyle/>
          <a:p>
            <a:pPr eaLnBrk="1" hangingPunct="1"/>
            <a:r>
              <a:rPr lang="en-US" altLang="en-US" dirty="0"/>
              <a:t>Takes two Boolean expressions as operands </a:t>
            </a:r>
          </a:p>
          <a:p>
            <a:pPr lvl="1" eaLnBrk="1" hangingPunct="1"/>
            <a:r>
              <a:rPr lang="en-US" altLang="en-US" dirty="0"/>
              <a:t>Creates compound Boolean expression that is true only when both sub expressions are true</a:t>
            </a:r>
          </a:p>
          <a:p>
            <a:pPr lvl="1" eaLnBrk="1" hangingPunct="1"/>
            <a:r>
              <a:rPr lang="en-US" altLang="en-US" dirty="0"/>
              <a:t>Can be used to simplify nested decision structures</a:t>
            </a:r>
          </a:p>
          <a:p>
            <a:pPr eaLnBrk="1" hangingPunct="1"/>
            <a:r>
              <a:rPr lang="en-US" altLang="en-US" dirty="0"/>
              <a:t>Truth table for the </a:t>
            </a:r>
            <a:r>
              <a:rPr lang="en-US" altLang="en-US" dirty="0">
                <a:latin typeface="Courier New" panose="02070309020205020404" pitchFamily="49" charset="0"/>
                <a:cs typeface="Courier New" panose="02070309020205020404" pitchFamily="49" charset="0"/>
              </a:rPr>
              <a:t>and</a:t>
            </a:r>
            <a:r>
              <a:rPr lang="en-US" altLang="en-US" dirty="0"/>
              <a:t> operator </a:t>
            </a:r>
          </a:p>
        </p:txBody>
      </p:sp>
      <p:graphicFrame>
        <p:nvGraphicFramePr>
          <p:cNvPr id="5" name="Table 4">
            <a:extLst>
              <a:ext uri="{FF2B5EF4-FFF2-40B4-BE49-F238E27FC236}">
                <a16:creationId xmlns:a16="http://schemas.microsoft.com/office/drawing/2014/main" xmlns="" id="{7BF3A8CF-540A-45A3-86E8-9A5646721233}"/>
              </a:ext>
            </a:extLst>
          </p:cNvPr>
          <p:cNvGraphicFramePr>
            <a:graphicFrameLocks noGrp="1"/>
          </p:cNvGraphicFramePr>
          <p:nvPr>
            <p:extLst>
              <p:ext uri="{D42A27DB-BD31-4B8C-83A1-F6EECF244321}">
                <p14:modId xmlns:p14="http://schemas.microsoft.com/office/powerpoint/2010/main" val="672051297"/>
              </p:ext>
            </p:extLst>
          </p:nvPr>
        </p:nvGraphicFramePr>
        <p:xfrm>
          <a:off x="2514600" y="4081290"/>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tblGrid>
              <a:tr h="640119">
                <a:tc>
                  <a:txBody>
                    <a:bodyPr/>
                    <a:lstStyle/>
                    <a:p>
                      <a:pPr algn="l" rtl="0"/>
                      <a:r>
                        <a:rPr lang="en-US" sz="1800" dirty="0"/>
                        <a:t>Value</a:t>
                      </a:r>
                      <a:r>
                        <a:rPr lang="en-US" sz="1800" baseline="0" dirty="0"/>
                        <a:t> of the Expression</a:t>
                      </a:r>
                      <a:endParaRPr lang="he-IL" sz="1800" dirty="0"/>
                    </a:p>
                  </a:txBody>
                  <a:tcPr marT="45729" marB="45729"/>
                </a:tc>
                <a:tc>
                  <a:txBody>
                    <a:bodyPr/>
                    <a:lstStyle/>
                    <a:p>
                      <a:pPr algn="l" rtl="0"/>
                      <a:r>
                        <a:rPr lang="en-US" sz="1800" dirty="0"/>
                        <a:t>Expression</a:t>
                      </a:r>
                      <a:endParaRPr lang="he-IL" sz="1800" dirty="0"/>
                    </a:p>
                  </a:txBody>
                  <a:tcPr marT="45729" marB="45729"/>
                </a:tc>
                <a:extLst>
                  <a:ext uri="{0D108BD9-81ED-4DB2-BD59-A6C34878D82A}">
                    <a16:rowId xmlns:a16="http://schemas.microsoft.com/office/drawing/2014/main" xmlns="" val="10000"/>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false</a:t>
                      </a:r>
                      <a:endParaRPr lang="he-IL" sz="1800" dirty="0"/>
                    </a:p>
                  </a:txBody>
                  <a:tcPr marT="45729" marB="45729"/>
                </a:tc>
                <a:extLst>
                  <a:ext uri="{0D108BD9-81ED-4DB2-BD59-A6C34878D82A}">
                    <a16:rowId xmlns:a16="http://schemas.microsoft.com/office/drawing/2014/main" xmlns="" val="10001"/>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true</a:t>
                      </a:r>
                      <a:endParaRPr lang="he-IL" sz="1800" dirty="0"/>
                    </a:p>
                  </a:txBody>
                  <a:tcPr marT="45729" marB="45729"/>
                </a:tc>
                <a:extLst>
                  <a:ext uri="{0D108BD9-81ED-4DB2-BD59-A6C34878D82A}">
                    <a16:rowId xmlns:a16="http://schemas.microsoft.com/office/drawing/2014/main" xmlns="" val="10002"/>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true and false</a:t>
                      </a:r>
                      <a:endParaRPr lang="he-IL" sz="1800" dirty="0"/>
                    </a:p>
                  </a:txBody>
                  <a:tcPr marT="45729" marB="45729"/>
                </a:tc>
                <a:extLst>
                  <a:ext uri="{0D108BD9-81ED-4DB2-BD59-A6C34878D82A}">
                    <a16:rowId xmlns:a16="http://schemas.microsoft.com/office/drawing/2014/main" xmlns="" val="10003"/>
                  </a:ext>
                </a:extLst>
              </a:tr>
              <a:tr h="365830">
                <a:tc>
                  <a:txBody>
                    <a:bodyPr/>
                    <a:lstStyle/>
                    <a:p>
                      <a:pPr algn="l" rtl="0"/>
                      <a:r>
                        <a:rPr lang="en-US" sz="1800" dirty="0"/>
                        <a:t>true</a:t>
                      </a:r>
                      <a:endParaRPr lang="he-IL" sz="1800" dirty="0"/>
                    </a:p>
                  </a:txBody>
                  <a:tcPr marT="45729" marB="45729"/>
                </a:tc>
                <a:tc>
                  <a:txBody>
                    <a:bodyPr/>
                    <a:lstStyle/>
                    <a:p>
                      <a:pPr algn="l" rtl="0"/>
                      <a:r>
                        <a:rPr lang="en-US" sz="1800" dirty="0"/>
                        <a:t>true and true</a:t>
                      </a:r>
                      <a:endParaRPr lang="he-IL" sz="1800" dirty="0"/>
                    </a:p>
                  </a:txBody>
                  <a:tcPr marT="45729" marB="45729"/>
                </a:tc>
                <a:extLst>
                  <a:ext uri="{0D108BD9-81ED-4DB2-BD59-A6C34878D82A}">
                    <a16:rowId xmlns:a16="http://schemas.microsoft.com/office/drawing/2014/main" xmlns=""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1F584D79-965D-443B-87B6-7D0740696BF9}"/>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or</a:t>
            </a:r>
            <a:r>
              <a:rPr lang="en-US" altLang="en-US"/>
              <a:t> Operator</a:t>
            </a:r>
            <a:endParaRPr lang="he-IL" altLang="en-US"/>
          </a:p>
        </p:txBody>
      </p:sp>
      <p:sp>
        <p:nvSpPr>
          <p:cNvPr id="26627" name="Content Placeholder 2">
            <a:extLst>
              <a:ext uri="{FF2B5EF4-FFF2-40B4-BE49-F238E27FC236}">
                <a16:creationId xmlns:a16="http://schemas.microsoft.com/office/drawing/2014/main" xmlns="" id="{664C3D8C-5CF0-4B50-A883-67C84E4841E7}"/>
              </a:ext>
            </a:extLst>
          </p:cNvPr>
          <p:cNvSpPr>
            <a:spLocks noGrp="1" noChangeArrowheads="1"/>
          </p:cNvSpPr>
          <p:nvPr>
            <p:ph idx="1"/>
          </p:nvPr>
        </p:nvSpPr>
        <p:spPr>
          <a:xfrm>
            <a:off x="457200" y="1600201"/>
            <a:ext cx="8229600" cy="2286000"/>
          </a:xfrm>
        </p:spPr>
        <p:txBody>
          <a:bodyPr/>
          <a:lstStyle/>
          <a:p>
            <a:r>
              <a:rPr lang="en-US" altLang="en-US" dirty="0"/>
              <a:t>Takes two Boolean expressions as operands </a:t>
            </a:r>
          </a:p>
          <a:p>
            <a:pPr lvl="1"/>
            <a:r>
              <a:rPr lang="en-US" altLang="en-US" dirty="0"/>
              <a:t>Creates compound Boolean expression that is true when either of the sub expressions is true</a:t>
            </a:r>
          </a:p>
          <a:p>
            <a:pPr lvl="1"/>
            <a:r>
              <a:rPr lang="en-US" altLang="en-US" dirty="0"/>
              <a:t>Can be used to simplify nested decision structures</a:t>
            </a:r>
          </a:p>
          <a:p>
            <a:r>
              <a:rPr lang="en-US" altLang="en-US" dirty="0"/>
              <a:t>Truth table for the </a:t>
            </a:r>
            <a:r>
              <a:rPr lang="en-US" altLang="en-US" dirty="0">
                <a:latin typeface="Courier New" panose="02070309020205020404" pitchFamily="49" charset="0"/>
                <a:cs typeface="Courier New" panose="02070309020205020404" pitchFamily="49" charset="0"/>
              </a:rPr>
              <a:t>or</a:t>
            </a:r>
            <a:r>
              <a:rPr lang="en-US" altLang="en-US" dirty="0"/>
              <a:t> operator </a:t>
            </a:r>
          </a:p>
        </p:txBody>
      </p:sp>
      <p:graphicFrame>
        <p:nvGraphicFramePr>
          <p:cNvPr id="4" name="Table 3">
            <a:extLst>
              <a:ext uri="{FF2B5EF4-FFF2-40B4-BE49-F238E27FC236}">
                <a16:creationId xmlns:a16="http://schemas.microsoft.com/office/drawing/2014/main" xmlns="" id="{BDDAF935-D03B-46B8-BA34-E32E41D2262B}"/>
              </a:ext>
            </a:extLst>
          </p:cNvPr>
          <p:cNvGraphicFramePr>
            <a:graphicFrameLocks noGrp="1"/>
          </p:cNvGraphicFramePr>
          <p:nvPr>
            <p:extLst>
              <p:ext uri="{D42A27DB-BD31-4B8C-83A1-F6EECF244321}">
                <p14:modId xmlns:p14="http://schemas.microsoft.com/office/powerpoint/2010/main" val="492380842"/>
              </p:ext>
            </p:extLst>
          </p:nvPr>
        </p:nvGraphicFramePr>
        <p:xfrm>
          <a:off x="2438400" y="4084637"/>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tblGrid>
              <a:tr h="640177">
                <a:tc>
                  <a:txBody>
                    <a:bodyPr/>
                    <a:lstStyle/>
                    <a:p>
                      <a:pPr algn="l" rtl="0"/>
                      <a:r>
                        <a:rPr lang="en-US" sz="1800" dirty="0"/>
                        <a:t>Value</a:t>
                      </a:r>
                      <a:r>
                        <a:rPr lang="en-US" sz="1800" baseline="0" dirty="0"/>
                        <a:t> of the Expression</a:t>
                      </a:r>
                      <a:endParaRPr lang="he-IL" sz="1800" dirty="0"/>
                    </a:p>
                  </a:txBody>
                  <a:tcPr marT="45727" marB="45727"/>
                </a:tc>
                <a:tc>
                  <a:txBody>
                    <a:bodyPr/>
                    <a:lstStyle/>
                    <a:p>
                      <a:pPr algn="l" rtl="0"/>
                      <a:r>
                        <a:rPr lang="en-US" sz="1800" dirty="0"/>
                        <a:t>Expression</a:t>
                      </a:r>
                      <a:endParaRPr lang="he-IL" sz="1800" dirty="0"/>
                    </a:p>
                  </a:txBody>
                  <a:tcPr marT="45727" marB="45727"/>
                </a:tc>
                <a:extLst>
                  <a:ext uri="{0D108BD9-81ED-4DB2-BD59-A6C34878D82A}">
                    <a16:rowId xmlns:a16="http://schemas.microsoft.com/office/drawing/2014/main" xmlns="" val="10000"/>
                  </a:ext>
                </a:extLst>
              </a:tr>
              <a:tr h="365815">
                <a:tc>
                  <a:txBody>
                    <a:bodyPr/>
                    <a:lstStyle/>
                    <a:p>
                      <a:pPr algn="l" rtl="0"/>
                      <a:r>
                        <a:rPr lang="en-US" sz="1800" dirty="0"/>
                        <a:t>false</a:t>
                      </a:r>
                      <a:endParaRPr lang="he-IL" sz="1800" dirty="0"/>
                    </a:p>
                  </a:txBody>
                  <a:tcPr marT="45727" marB="45727"/>
                </a:tc>
                <a:tc>
                  <a:txBody>
                    <a:bodyPr/>
                    <a:lstStyle/>
                    <a:p>
                      <a:pPr algn="l" rtl="0"/>
                      <a:r>
                        <a:rPr lang="en-US" sz="1800" dirty="0"/>
                        <a:t>false and false</a:t>
                      </a:r>
                      <a:endParaRPr lang="he-IL" sz="1800" dirty="0"/>
                    </a:p>
                  </a:txBody>
                  <a:tcPr marT="45727" marB="45727"/>
                </a:tc>
                <a:extLst>
                  <a:ext uri="{0D108BD9-81ED-4DB2-BD59-A6C34878D82A}">
                    <a16:rowId xmlns:a16="http://schemas.microsoft.com/office/drawing/2014/main" xmlns="" val="10001"/>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false and true</a:t>
                      </a:r>
                      <a:endParaRPr lang="he-IL" sz="1800" dirty="0"/>
                    </a:p>
                  </a:txBody>
                  <a:tcPr marT="45727" marB="45727"/>
                </a:tc>
                <a:extLst>
                  <a:ext uri="{0D108BD9-81ED-4DB2-BD59-A6C34878D82A}">
                    <a16:rowId xmlns:a16="http://schemas.microsoft.com/office/drawing/2014/main" xmlns="" val="10002"/>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false</a:t>
                      </a:r>
                      <a:endParaRPr lang="he-IL" sz="1800" dirty="0"/>
                    </a:p>
                  </a:txBody>
                  <a:tcPr marT="45727" marB="45727"/>
                </a:tc>
                <a:extLst>
                  <a:ext uri="{0D108BD9-81ED-4DB2-BD59-A6C34878D82A}">
                    <a16:rowId xmlns:a16="http://schemas.microsoft.com/office/drawing/2014/main" xmlns="" val="10003"/>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true</a:t>
                      </a:r>
                      <a:endParaRPr lang="he-IL" sz="1800" dirty="0"/>
                    </a:p>
                  </a:txBody>
                  <a:tcPr marT="45727" marB="45727"/>
                </a:tc>
                <a:extLst>
                  <a:ext uri="{0D108BD9-81ED-4DB2-BD59-A6C34878D82A}">
                    <a16:rowId xmlns:a16="http://schemas.microsoft.com/office/drawing/2014/main" xmlns=""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E4547BBB-418A-4D5A-B106-A77BABD3A832}"/>
              </a:ext>
            </a:extLst>
          </p:cNvPr>
          <p:cNvSpPr>
            <a:spLocks noGrp="1" noChangeArrowheads="1"/>
          </p:cNvSpPr>
          <p:nvPr>
            <p:ph type="title"/>
          </p:nvPr>
        </p:nvSpPr>
        <p:spPr/>
        <p:txBody>
          <a:bodyPr/>
          <a:lstStyle/>
          <a:p>
            <a:pPr eaLnBrk="1" hangingPunct="1"/>
            <a:r>
              <a:rPr lang="en-US" altLang="en-US" dirty="0"/>
              <a:t>Short-Circuit Evaluation</a:t>
            </a:r>
            <a:endParaRPr lang="he-IL" altLang="en-US" dirty="0"/>
          </a:p>
        </p:txBody>
      </p:sp>
      <p:sp>
        <p:nvSpPr>
          <p:cNvPr id="27651" name="Content Placeholder 4">
            <a:extLst>
              <a:ext uri="{FF2B5EF4-FFF2-40B4-BE49-F238E27FC236}">
                <a16:creationId xmlns:a16="http://schemas.microsoft.com/office/drawing/2014/main" xmlns="" id="{8F1F8A52-2313-45AC-887C-B4AB2B253FE4}"/>
              </a:ext>
            </a:extLst>
          </p:cNvPr>
          <p:cNvSpPr>
            <a:spLocks noGrp="1" noChangeArrowheads="1"/>
          </p:cNvSpPr>
          <p:nvPr>
            <p:ph idx="1"/>
          </p:nvPr>
        </p:nvSpPr>
        <p:spPr/>
        <p:txBody>
          <a:bodyPr/>
          <a:lstStyle/>
          <a:p>
            <a:pPr eaLnBrk="1" hangingPunct="1"/>
            <a:r>
              <a:rPr lang="en-US" altLang="en-US" u="sng" dirty="0"/>
              <a:t>Short circuit evaluation</a:t>
            </a:r>
            <a:r>
              <a:rPr lang="en-US" altLang="en-US" dirty="0"/>
              <a:t>: deciding the value of a compound Boolean expression after evaluating only one sub expression</a:t>
            </a:r>
          </a:p>
          <a:p>
            <a:pPr lvl="1" eaLnBrk="1" hangingPunct="1"/>
            <a:r>
              <a:rPr lang="en-US" altLang="en-US" dirty="0"/>
              <a:t>Performed by the </a:t>
            </a:r>
            <a:r>
              <a:rPr lang="en-US" altLang="en-US" dirty="0">
                <a:latin typeface="Courier New" panose="02070309020205020404" pitchFamily="49" charset="0"/>
                <a:cs typeface="Courier New" panose="02070309020205020404" pitchFamily="49" charset="0"/>
              </a:rPr>
              <a:t>or</a:t>
            </a:r>
            <a:r>
              <a:rPr lang="en-US" altLang="en-US" dirty="0"/>
              <a:t> and </a:t>
            </a:r>
            <a:r>
              <a:rPr lang="en-US" altLang="en-US" dirty="0" err="1">
                <a:latin typeface="Courier New" panose="02070309020205020404" pitchFamily="49" charset="0"/>
                <a:cs typeface="Courier New" panose="02070309020205020404" pitchFamily="49" charset="0"/>
              </a:rPr>
              <a:t>and</a:t>
            </a:r>
            <a:r>
              <a:rPr lang="en-US" altLang="en-US" dirty="0"/>
              <a:t> operators</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or</a:t>
            </a:r>
            <a:r>
              <a:rPr lang="en-US" altLang="en-US" dirty="0"/>
              <a:t> operator: If left operand is true, compound expression is true. Otherwise, evaluate right operand</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and</a:t>
            </a:r>
            <a:r>
              <a:rPr lang="en-US" altLang="en-US" dirty="0"/>
              <a:t> operator: If left operand is false, compound expression is false. Otherwise, evaluate right operand		</a:t>
            </a:r>
            <a:endParaRPr lang="he-IL"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649A06C5-4160-4B7B-8B88-6E9C92287532}"/>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not</a:t>
            </a:r>
            <a:r>
              <a:rPr lang="en-US" altLang="en-US" dirty="0">
                <a:cs typeface="Courier New" panose="02070309020205020404" pitchFamily="49" charset="0"/>
              </a:rPr>
              <a:t> </a:t>
            </a:r>
            <a:r>
              <a:rPr lang="en-US" altLang="en-US" dirty="0"/>
              <a:t>Operator</a:t>
            </a:r>
            <a:endParaRPr lang="he-IL" altLang="en-US" dirty="0"/>
          </a:p>
        </p:txBody>
      </p:sp>
      <p:sp>
        <p:nvSpPr>
          <p:cNvPr id="29699" name="Content Placeholder 2">
            <a:extLst>
              <a:ext uri="{FF2B5EF4-FFF2-40B4-BE49-F238E27FC236}">
                <a16:creationId xmlns:a16="http://schemas.microsoft.com/office/drawing/2014/main" xmlns="" id="{D57E224F-DA7F-4E9E-9C4B-B74AF6E41EC2}"/>
              </a:ext>
            </a:extLst>
          </p:cNvPr>
          <p:cNvSpPr>
            <a:spLocks noGrp="1"/>
          </p:cNvSpPr>
          <p:nvPr>
            <p:ph idx="1"/>
          </p:nvPr>
        </p:nvSpPr>
        <p:spPr>
          <a:xfrm>
            <a:off x="457200" y="1600201"/>
            <a:ext cx="8229600" cy="2590800"/>
          </a:xfrm>
        </p:spPr>
        <p:txBody>
          <a:bodyPr/>
          <a:lstStyle/>
          <a:p>
            <a:pPr eaLnBrk="1" hangingPunct="1">
              <a:defRPr/>
            </a:pPr>
            <a:r>
              <a:rPr lang="en-US" altLang="en-US" dirty="0"/>
              <a:t>Takes one Boolean expressions as operand and reverses its logical value</a:t>
            </a:r>
          </a:p>
          <a:p>
            <a:pPr lvl="1" eaLnBrk="1" hangingPunct="1">
              <a:defRPr/>
            </a:pPr>
            <a:r>
              <a:rPr lang="en-US" altLang="en-US" dirty="0"/>
              <a:t>Sometimes it may be necessary to place parentheses around an expression to clarify to what you are applying the not operator</a:t>
            </a:r>
          </a:p>
          <a:p>
            <a:pPr eaLnBrk="1" hangingPunct="1">
              <a:defRPr/>
            </a:pPr>
            <a:r>
              <a:rPr lang="en-US" altLang="en-US" dirty="0"/>
              <a:t>Truth table for the </a:t>
            </a:r>
            <a:r>
              <a:rPr lang="en-US" altLang="en-US" dirty="0">
                <a:latin typeface="Courier New" pitchFamily="49" charset="0"/>
                <a:cs typeface="Courier New" pitchFamily="49" charset="0"/>
              </a:rPr>
              <a:t>not</a:t>
            </a:r>
            <a:r>
              <a:rPr lang="en-US" altLang="en-US" dirty="0"/>
              <a:t> operator </a:t>
            </a:r>
          </a:p>
          <a:p>
            <a:pPr marL="457200" lvl="1" indent="0" eaLnBrk="1" hangingPunct="1">
              <a:buFontTx/>
              <a:buNone/>
              <a:defRPr/>
            </a:pPr>
            <a:endParaRPr lang="he-IL" altLang="en-US" dirty="0"/>
          </a:p>
        </p:txBody>
      </p:sp>
      <p:graphicFrame>
        <p:nvGraphicFramePr>
          <p:cNvPr id="4" name="Table 3">
            <a:extLst>
              <a:ext uri="{FF2B5EF4-FFF2-40B4-BE49-F238E27FC236}">
                <a16:creationId xmlns:a16="http://schemas.microsoft.com/office/drawing/2014/main" xmlns="" id="{ABEF466D-45CE-43A8-B138-4FCA619AA0D6}"/>
              </a:ext>
            </a:extLst>
          </p:cNvPr>
          <p:cNvGraphicFramePr>
            <a:graphicFrameLocks noGrp="1"/>
          </p:cNvGraphicFramePr>
          <p:nvPr>
            <p:extLst>
              <p:ext uri="{D42A27DB-BD31-4B8C-83A1-F6EECF244321}">
                <p14:modId xmlns:p14="http://schemas.microsoft.com/office/powerpoint/2010/main" val="3262951286"/>
              </p:ext>
            </p:extLst>
          </p:nvPr>
        </p:nvGraphicFramePr>
        <p:xfrm>
          <a:off x="1447800" y="4602162"/>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946">
                <a:tc>
                  <a:txBody>
                    <a:bodyPr/>
                    <a:lstStyle/>
                    <a:p>
                      <a:pPr algn="l" rtl="0"/>
                      <a:r>
                        <a:rPr lang="en-US" sz="1800" dirty="0"/>
                        <a:t>Value</a:t>
                      </a:r>
                      <a:r>
                        <a:rPr lang="en-US" sz="1800" baseline="0" dirty="0"/>
                        <a:t> of the Expression</a:t>
                      </a:r>
                      <a:endParaRPr lang="he-IL" sz="1800" dirty="0"/>
                    </a:p>
                  </a:txBody>
                  <a:tcPr marT="45733" marB="45733"/>
                </a:tc>
                <a:tc>
                  <a:txBody>
                    <a:bodyPr/>
                    <a:lstStyle/>
                    <a:p>
                      <a:pPr algn="l" rtl="0"/>
                      <a:r>
                        <a:rPr lang="en-US" sz="1800" dirty="0"/>
                        <a:t>Expression</a:t>
                      </a:r>
                      <a:endParaRPr lang="he-IL" sz="1800" dirty="0"/>
                    </a:p>
                  </a:txBody>
                  <a:tcPr marT="45733" marB="45733"/>
                </a:tc>
                <a:extLst>
                  <a:ext uri="{0D108BD9-81ED-4DB2-BD59-A6C34878D82A}">
                    <a16:rowId xmlns:a16="http://schemas.microsoft.com/office/drawing/2014/main" xmlns="" val="10000"/>
                  </a:ext>
                </a:extLst>
              </a:tr>
              <a:tr h="370946">
                <a:tc>
                  <a:txBody>
                    <a:bodyPr/>
                    <a:lstStyle/>
                    <a:p>
                      <a:pPr algn="l" rtl="0"/>
                      <a:r>
                        <a:rPr lang="en-US" sz="1800" dirty="0"/>
                        <a:t>false</a:t>
                      </a:r>
                      <a:endParaRPr lang="he-IL" sz="1800" dirty="0"/>
                    </a:p>
                  </a:txBody>
                  <a:tcPr marT="45733" marB="45733"/>
                </a:tc>
                <a:tc>
                  <a:txBody>
                    <a:bodyPr/>
                    <a:lstStyle/>
                    <a:p>
                      <a:pPr algn="l" rtl="0"/>
                      <a:r>
                        <a:rPr lang="en-US" sz="1800" dirty="0"/>
                        <a:t>true</a:t>
                      </a:r>
                      <a:endParaRPr lang="he-IL" sz="1800" dirty="0"/>
                    </a:p>
                  </a:txBody>
                  <a:tcPr marT="45733" marB="45733"/>
                </a:tc>
                <a:extLst>
                  <a:ext uri="{0D108BD9-81ED-4DB2-BD59-A6C34878D82A}">
                    <a16:rowId xmlns:a16="http://schemas.microsoft.com/office/drawing/2014/main" xmlns="" val="10001"/>
                  </a:ext>
                </a:extLst>
              </a:tr>
              <a:tr h="370946">
                <a:tc>
                  <a:txBody>
                    <a:bodyPr/>
                    <a:lstStyle/>
                    <a:p>
                      <a:pPr algn="l" rtl="0"/>
                      <a:r>
                        <a:rPr lang="en-US" sz="1800" dirty="0"/>
                        <a:t>true</a:t>
                      </a:r>
                      <a:endParaRPr lang="he-IL" sz="1800" dirty="0"/>
                    </a:p>
                  </a:txBody>
                  <a:tcPr marT="45733" marB="45733"/>
                </a:tc>
                <a:tc>
                  <a:txBody>
                    <a:bodyPr/>
                    <a:lstStyle/>
                    <a:p>
                      <a:pPr algn="l" rtl="0"/>
                      <a:r>
                        <a:rPr lang="en-US" sz="1800" dirty="0"/>
                        <a:t>false</a:t>
                      </a:r>
                      <a:endParaRPr lang="he-IL" sz="1800" dirty="0"/>
                    </a:p>
                  </a:txBody>
                  <a:tcPr marT="45733" marB="45733"/>
                </a:tc>
                <a:extLst>
                  <a:ext uri="{0D108BD9-81ED-4DB2-BD59-A6C34878D82A}">
                    <a16:rowId xmlns:a16="http://schemas.microsoft.com/office/drawing/2014/main" xmlns=""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Boy barajının 175cm, kilo barajının 75kg olduğu bir askeri okula giriş sınavında adayın kazanıp kazanamadığını bulan algoritma:</a:t>
            </a:r>
            <a:endParaRPr lang="tr-TR" dirty="0"/>
          </a:p>
        </p:txBody>
      </p:sp>
    </p:spTree>
    <p:extLst>
      <p:ext uri="{BB962C8B-B14F-4D97-AF65-F5344CB8AC3E}">
        <p14:creationId xmlns:p14="http://schemas.microsoft.com/office/powerpoint/2010/main" val="1616986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Bir dersi başarmak için final sınavı ve yılsonu notunun en az 60 olması gerekiyor (yılsonu notu, iki </a:t>
            </a:r>
            <a:r>
              <a:rPr lang="tr-TR" dirty="0" err="1"/>
              <a:t>arasınavın</a:t>
            </a:r>
            <a:r>
              <a:rPr lang="tr-TR" dirty="0"/>
              <a:t> ortalamasının %40’ı ile finalin %60’ı toplanarak bulunuyor), öğrencinin dersten geçip kaldığını bulan algoritma:</a:t>
            </a:r>
            <a:endParaRPr lang="tr-TR" dirty="0"/>
          </a:p>
        </p:txBody>
      </p:sp>
    </p:spTree>
    <p:extLst>
      <p:ext uri="{BB962C8B-B14F-4D97-AF65-F5344CB8AC3E}">
        <p14:creationId xmlns:p14="http://schemas.microsoft.com/office/powerpoint/2010/main" val="1486802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xmlns="" id="{3362FF77-6A65-4E02-BBD1-C9E2CE282F65}"/>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To determine whether a numeric value is within a specific range of values, use </a:t>
            </a:r>
            <a:r>
              <a:rPr lang="en-US" altLang="en-US" dirty="0">
                <a:latin typeface="Courier New" panose="02070309020205020404" pitchFamily="49" charset="0"/>
                <a:cs typeface="Courier New" panose="02070309020205020404" pitchFamily="49" charset="0"/>
              </a:rPr>
              <a:t>and</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&gt;= 10 and x &lt;= 20</a:t>
            </a:r>
            <a:endParaRPr lang="en-US" altLang="en-US" dirty="0">
              <a:cs typeface="Courier New" panose="02070309020205020404" pitchFamily="49" charset="0"/>
            </a:endParaRPr>
          </a:p>
          <a:p>
            <a:pPr eaLnBrk="1" hangingPunct="1"/>
            <a:r>
              <a:rPr lang="en-US" altLang="en-US" dirty="0">
                <a:cs typeface="Courier New" panose="02070309020205020404" pitchFamily="49" charset="0"/>
              </a:rPr>
              <a:t>To determine whether a numeric value is outside of a specific range of values, use </a:t>
            </a:r>
            <a:r>
              <a:rPr lang="en-US" altLang="en-US" dirty="0">
                <a:latin typeface="Courier New" panose="02070309020205020404" pitchFamily="49" charset="0"/>
                <a:cs typeface="Courier New" panose="02070309020205020404" pitchFamily="49" charset="0"/>
              </a:rPr>
              <a:t>or</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&lt; 10 or x &gt; 20</a:t>
            </a:r>
            <a:endParaRPr lang="en-US" altLang="en-US" dirty="0">
              <a:cs typeface="Courier New" panose="02070309020205020404" pitchFamily="49" charset="0"/>
            </a:endParaRPr>
          </a:p>
        </p:txBody>
      </p:sp>
      <p:sp>
        <p:nvSpPr>
          <p:cNvPr id="3" name="Title 2">
            <a:extLst>
              <a:ext uri="{FF2B5EF4-FFF2-40B4-BE49-F238E27FC236}">
                <a16:creationId xmlns:a16="http://schemas.microsoft.com/office/drawing/2014/main" xmlns="" id="{E636B95F-CB6F-4B2B-A359-6FB9CBF45C14}"/>
              </a:ext>
            </a:extLst>
          </p:cNvPr>
          <p:cNvSpPr>
            <a:spLocks noGrp="1"/>
          </p:cNvSpPr>
          <p:nvPr>
            <p:ph type="title"/>
          </p:nvPr>
        </p:nvSpPr>
        <p:spPr/>
        <p:txBody>
          <a:bodyPr/>
          <a:lstStyle/>
          <a:p>
            <a:r>
              <a:rPr lang="en-US" altLang="en-US" dirty="0"/>
              <a:t>Checking Numeric Ranges with Logical Operators</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A9E5F7AB-08C1-4E31-9F33-88CB90D4B7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(1 of </a:t>
            </a:r>
            <a:r>
              <a:rPr lang="tr-TR" altLang="en-US" sz="2000" b="0" dirty="0" smtClean="0"/>
              <a:t>5</a:t>
            </a:r>
            <a:r>
              <a:rPr lang="en-US" altLang="en-US" sz="2000" b="0" dirty="0" smtClean="0"/>
              <a:t>)</a:t>
            </a:r>
            <a:endParaRPr lang="he-IL" altLang="en-US" sz="2000" b="0" dirty="0"/>
          </a:p>
        </p:txBody>
      </p:sp>
      <p:sp>
        <p:nvSpPr>
          <p:cNvPr id="4099" name="Content Placeholder 2">
            <a:extLst>
              <a:ext uri="{FF2B5EF4-FFF2-40B4-BE49-F238E27FC236}">
                <a16:creationId xmlns:a16="http://schemas.microsoft.com/office/drawing/2014/main" xmlns="" id="{57676FB6-C99E-4E33-A3FE-0B20C3F73874}"/>
              </a:ext>
            </a:extLst>
          </p:cNvPr>
          <p:cNvSpPr>
            <a:spLocks noGrp="1" noChangeArrowheads="1"/>
          </p:cNvSpPr>
          <p:nvPr>
            <p:ph idx="1"/>
          </p:nvPr>
        </p:nvSpPr>
        <p:spPr/>
        <p:txBody>
          <a:bodyPr/>
          <a:lstStyle/>
          <a:p>
            <a:pPr eaLnBrk="1" hangingPunct="1"/>
            <a:r>
              <a:rPr lang="en-US" altLang="en-US" u="sng" dirty="0"/>
              <a:t>Control structure</a:t>
            </a:r>
            <a:r>
              <a:rPr lang="en-US" altLang="en-US" dirty="0"/>
              <a:t>: logical design that controls order in which set of statements execute</a:t>
            </a:r>
          </a:p>
          <a:p>
            <a:pPr eaLnBrk="1" hangingPunct="1"/>
            <a:r>
              <a:rPr lang="en-US" altLang="en-US" u="sng" dirty="0"/>
              <a:t>Sequence structure</a:t>
            </a:r>
            <a:r>
              <a:rPr lang="en-US" altLang="en-US" dirty="0"/>
              <a:t>: set of statements that execute in the order they appear</a:t>
            </a:r>
          </a:p>
          <a:p>
            <a:pPr eaLnBrk="1" hangingPunct="1"/>
            <a:r>
              <a:rPr lang="en-US" altLang="en-US" u="sng" dirty="0"/>
              <a:t>Decision structure</a:t>
            </a:r>
            <a:r>
              <a:rPr lang="en-US" altLang="en-US" dirty="0"/>
              <a:t>: specific action(s) performed only if a condition exists</a:t>
            </a:r>
          </a:p>
          <a:p>
            <a:pPr lvl="1" eaLnBrk="1" hangingPunct="1"/>
            <a:r>
              <a:rPr lang="en-US" altLang="en-US" dirty="0"/>
              <a:t>Also known as selection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Girilen bir karakterin </a:t>
            </a:r>
            <a:r>
              <a:rPr lang="tr-TR" dirty="0" err="1"/>
              <a:t>İngilizce’de</a:t>
            </a:r>
            <a:r>
              <a:rPr lang="tr-TR" dirty="0"/>
              <a:t> yer alan bir küçük/büyük harf olup olmadığını bulan algoritma:</a:t>
            </a:r>
            <a:endParaRPr lang="tr-TR" dirty="0"/>
          </a:p>
        </p:txBody>
      </p:sp>
    </p:spTree>
    <p:extLst>
      <p:ext uri="{BB962C8B-B14F-4D97-AF65-F5344CB8AC3E}">
        <p14:creationId xmlns:p14="http://schemas.microsoft.com/office/powerpoint/2010/main" val="694541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Cinsiyetin belirtilmesi için girilen karakterin doğru (e/E/k/K) olup olmadığını bulan algoritma:</a:t>
            </a:r>
            <a:endParaRPr lang="tr-TR" dirty="0"/>
          </a:p>
        </p:txBody>
      </p:sp>
    </p:spTree>
    <p:extLst>
      <p:ext uri="{BB962C8B-B14F-4D97-AF65-F5344CB8AC3E}">
        <p14:creationId xmlns:p14="http://schemas.microsoft.com/office/powerpoint/2010/main" val="3220507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E0EF3ADC-AC31-46F5-BB29-656A2474A1AF}"/>
              </a:ext>
            </a:extLst>
          </p:cNvPr>
          <p:cNvSpPr>
            <a:spLocks noGrp="1" noChangeArrowheads="1"/>
          </p:cNvSpPr>
          <p:nvPr>
            <p:ph type="title"/>
          </p:nvPr>
        </p:nvSpPr>
        <p:spPr/>
        <p:txBody>
          <a:bodyPr/>
          <a:lstStyle/>
          <a:p>
            <a:r>
              <a:rPr lang="en-US" altLang="en-US" dirty="0"/>
              <a:t>Boolean </a:t>
            </a:r>
            <a:r>
              <a:rPr lang="en-US" altLang="en-US" dirty="0" smtClean="0"/>
              <a:t>Variables</a:t>
            </a:r>
            <a:r>
              <a:rPr lang="en-US" altLang="en-US" sz="2000" b="0" dirty="0"/>
              <a:t> (1 of </a:t>
            </a:r>
            <a:r>
              <a:rPr lang="tr-TR" altLang="en-US" sz="2000" b="0" dirty="0" smtClean="0"/>
              <a:t>2</a:t>
            </a:r>
            <a:r>
              <a:rPr lang="en-US" altLang="en-US" sz="2000" b="0" dirty="0" smtClean="0"/>
              <a:t>)</a:t>
            </a:r>
            <a:endParaRPr lang="he-IL" altLang="en-US" dirty="0"/>
          </a:p>
        </p:txBody>
      </p:sp>
      <p:sp>
        <p:nvSpPr>
          <p:cNvPr id="30723" name="Content Placeholder 2">
            <a:extLst>
              <a:ext uri="{FF2B5EF4-FFF2-40B4-BE49-F238E27FC236}">
                <a16:creationId xmlns:a16="http://schemas.microsoft.com/office/drawing/2014/main" xmlns="" id="{18723C10-D2D5-4E2D-B16D-F00E70512C80}"/>
              </a:ext>
            </a:extLst>
          </p:cNvPr>
          <p:cNvSpPr>
            <a:spLocks noGrp="1" noChangeArrowheads="1"/>
          </p:cNvSpPr>
          <p:nvPr>
            <p:ph idx="1"/>
          </p:nvPr>
        </p:nvSpPr>
        <p:spPr/>
        <p:txBody>
          <a:bodyPr/>
          <a:lstStyle/>
          <a:p>
            <a:r>
              <a:rPr lang="en-US" altLang="en-US" u="sng" dirty="0"/>
              <a:t>Boolean variable</a:t>
            </a:r>
            <a:r>
              <a:rPr lang="en-US" altLang="en-US" dirty="0"/>
              <a:t>: references one of two values, </a:t>
            </a:r>
            <a:r>
              <a:rPr lang="en-US" altLang="en-US" dirty="0">
                <a:latin typeface="Courier New" panose="02070309020205020404" pitchFamily="49" charset="0"/>
                <a:cs typeface="Courier New" panose="02070309020205020404" pitchFamily="49" charset="0"/>
              </a:rPr>
              <a:t>True</a:t>
            </a:r>
            <a:r>
              <a:rPr lang="en-US" altLang="en-US" dirty="0"/>
              <a:t> or </a:t>
            </a:r>
            <a:r>
              <a:rPr lang="en-US" altLang="en-US" dirty="0">
                <a:latin typeface="Courier New" panose="02070309020205020404" pitchFamily="49" charset="0"/>
                <a:cs typeface="Courier New" panose="02070309020205020404" pitchFamily="49" charset="0"/>
              </a:rPr>
              <a:t>False</a:t>
            </a:r>
          </a:p>
          <a:p>
            <a:pPr lvl="1"/>
            <a:r>
              <a:rPr lang="en-US" altLang="en-US" dirty="0"/>
              <a:t>Represented by </a:t>
            </a:r>
            <a:r>
              <a:rPr lang="en-US" altLang="en-US" dirty="0">
                <a:latin typeface="Courier New" panose="02070309020205020404" pitchFamily="49" charset="0"/>
                <a:cs typeface="Courier New" panose="02070309020205020404" pitchFamily="49" charset="0"/>
              </a:rPr>
              <a:t>bool</a:t>
            </a:r>
            <a:r>
              <a:rPr lang="en-US" altLang="en-US" dirty="0"/>
              <a:t> data type</a:t>
            </a:r>
          </a:p>
          <a:p>
            <a:r>
              <a:rPr lang="en-US" altLang="en-US" dirty="0">
                <a:cs typeface="Courier New" panose="02070309020205020404" pitchFamily="49" charset="0"/>
              </a:rPr>
              <a:t>Commonly used as flags</a:t>
            </a:r>
          </a:p>
          <a:p>
            <a:pPr lvl="1"/>
            <a:r>
              <a:rPr lang="en-US" altLang="en-US" u="sng" dirty="0">
                <a:cs typeface="Courier New" panose="02070309020205020404" pitchFamily="49" charset="0"/>
              </a:rPr>
              <a:t>Flag</a:t>
            </a:r>
            <a:r>
              <a:rPr lang="en-US" altLang="en-US" dirty="0">
                <a:cs typeface="Courier New" panose="02070309020205020404" pitchFamily="49" charset="0"/>
              </a:rPr>
              <a:t>: variable that signals when some condition exists in a program</a:t>
            </a:r>
          </a:p>
          <a:p>
            <a:pPr lvl="2"/>
            <a:r>
              <a:rPr lang="en-US" altLang="en-US" dirty="0">
                <a:cs typeface="Courier New" panose="02070309020205020404" pitchFamily="49" charset="0"/>
              </a:rPr>
              <a:t>Flag set to </a:t>
            </a:r>
            <a:r>
              <a:rPr lang="en-US" altLang="en-US" dirty="0">
                <a:latin typeface="Courier New" panose="02070309020205020404" pitchFamily="49" charset="0"/>
                <a:cs typeface="Courier New" panose="02070309020205020404" pitchFamily="49" charset="0"/>
              </a:rPr>
              <a:t>False</a:t>
            </a:r>
            <a:r>
              <a:rPr lang="en-US" altLang="en-US" dirty="0">
                <a:cs typeface="Courier New" panose="02070309020205020404" pitchFamily="49" charset="0"/>
              </a:rPr>
              <a:t> </a:t>
            </a:r>
            <a:r>
              <a:rPr lang="en-US" altLang="en-US" dirty="0">
                <a:cs typeface="Courier New" panose="02070309020205020404" pitchFamily="49" charset="0"/>
                <a:sym typeface="Wingdings" panose="05000000000000000000" pitchFamily="2" charset="2"/>
              </a:rPr>
              <a:t> condition does not exist</a:t>
            </a:r>
          </a:p>
          <a:p>
            <a:pPr lvl="2"/>
            <a:r>
              <a:rPr lang="en-US" altLang="en-US" dirty="0">
                <a:cs typeface="Courier New" panose="02070309020205020404" pitchFamily="49" charset="0"/>
                <a:sym typeface="Wingdings" panose="05000000000000000000" pitchFamily="2" charset="2"/>
              </a:rPr>
              <a:t>Flag set to </a:t>
            </a:r>
            <a:r>
              <a:rPr lang="en-US" altLang="en-US" dirty="0">
                <a:latin typeface="Courier New" panose="02070309020205020404" pitchFamily="49" charset="0"/>
                <a:cs typeface="Courier New" panose="02070309020205020404" pitchFamily="49" charset="0"/>
                <a:sym typeface="Wingdings" panose="05000000000000000000" pitchFamily="2" charset="2"/>
              </a:rPr>
              <a:t>True</a:t>
            </a:r>
            <a:r>
              <a:rPr lang="en-US" altLang="en-US" dirty="0">
                <a:cs typeface="Courier New" panose="02070309020205020404" pitchFamily="49" charset="0"/>
                <a:sym typeface="Wingdings" panose="05000000000000000000" pitchFamily="2" charset="2"/>
              </a:rPr>
              <a:t>  condition exists</a:t>
            </a:r>
            <a:endParaRPr lang="he-IL" altLang="en-US" dirty="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E0EF3ADC-AC31-46F5-BB29-656A2474A1AF}"/>
              </a:ext>
            </a:extLst>
          </p:cNvPr>
          <p:cNvSpPr>
            <a:spLocks noGrp="1" noChangeArrowheads="1"/>
          </p:cNvSpPr>
          <p:nvPr>
            <p:ph type="title"/>
          </p:nvPr>
        </p:nvSpPr>
        <p:spPr/>
        <p:txBody>
          <a:bodyPr/>
          <a:lstStyle/>
          <a:p>
            <a:r>
              <a:rPr lang="en-US" altLang="en-US" dirty="0"/>
              <a:t>Boolean </a:t>
            </a:r>
            <a:r>
              <a:rPr lang="en-US" altLang="en-US" dirty="0" smtClean="0"/>
              <a:t>Variables</a:t>
            </a:r>
            <a:r>
              <a:rPr lang="en-US" altLang="en-US" sz="2000" b="0" dirty="0"/>
              <a:t> </a:t>
            </a:r>
            <a:r>
              <a:rPr lang="en-US" altLang="en-US" sz="2000" b="0" dirty="0" smtClean="0"/>
              <a:t>(</a:t>
            </a:r>
            <a:r>
              <a:rPr lang="tr-TR" altLang="en-US" sz="2000" b="0" dirty="0" smtClean="0"/>
              <a:t>2</a:t>
            </a:r>
            <a:r>
              <a:rPr lang="en-US" altLang="en-US" sz="2000" b="0" dirty="0" smtClean="0"/>
              <a:t> </a:t>
            </a:r>
            <a:r>
              <a:rPr lang="en-US" altLang="en-US" sz="2000" b="0" dirty="0"/>
              <a:t>of </a:t>
            </a:r>
            <a:r>
              <a:rPr lang="tr-TR" altLang="en-US" sz="2000" b="0" dirty="0" smtClean="0"/>
              <a:t>2</a:t>
            </a:r>
            <a:r>
              <a:rPr lang="en-US" altLang="en-US" sz="2000" b="0" dirty="0" smtClean="0"/>
              <a:t>)</a:t>
            </a:r>
            <a:endParaRPr lang="he-IL" altLang="en-US" dirty="0"/>
          </a:p>
        </p:txBody>
      </p:sp>
      <p:pic>
        <p:nvPicPr>
          <p:cNvPr id="5"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5999" y="1676400"/>
            <a:ext cx="4138823" cy="1416050"/>
          </a:xfrm>
        </p:spPr>
      </p:pic>
      <p:pic>
        <p:nvPicPr>
          <p:cNvPr id="6"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3657600"/>
            <a:ext cx="6145054" cy="75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029201"/>
            <a:ext cx="5783580" cy="67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5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6DF314F7-5DB7-4A98-ACBC-10B57FD9E476}"/>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40963" name="Content Placeholder 2">
            <a:extLst>
              <a:ext uri="{FF2B5EF4-FFF2-40B4-BE49-F238E27FC236}">
                <a16:creationId xmlns:a16="http://schemas.microsoft.com/office/drawing/2014/main" xmlns="" id="{FF235808-4E9A-43B3-BC33-2928DE8F1B74}"/>
              </a:ext>
            </a:extLst>
          </p:cNvPr>
          <p:cNvSpPr>
            <a:spLocks noGrp="1" noChangeArrowheads="1"/>
          </p:cNvSpPr>
          <p:nvPr>
            <p:ph idx="1"/>
          </p:nvPr>
        </p:nvSpPr>
        <p:spPr>
          <a:xfrm>
            <a:off x="457200" y="1600200"/>
            <a:ext cx="8229600" cy="4648200"/>
          </a:xfrm>
        </p:spPr>
        <p:txBody>
          <a:bodyPr/>
          <a:lstStyle/>
          <a:p>
            <a:pPr eaLnBrk="1" hangingPunct="1"/>
            <a:r>
              <a:rPr lang="en-US" altLang="en-US" dirty="0"/>
              <a:t>This chapter covered:</a:t>
            </a:r>
          </a:p>
          <a:p>
            <a:pPr lvl="1" eaLnBrk="1" hangingPunct="1"/>
            <a:r>
              <a:rPr lang="en-US" altLang="en-US" sz="2400" dirty="0"/>
              <a:t>Decision structures, including:</a:t>
            </a:r>
          </a:p>
          <a:p>
            <a:pPr lvl="2" eaLnBrk="1" hangingPunct="1"/>
            <a:r>
              <a:rPr lang="en-US" altLang="en-US" dirty="0"/>
              <a:t>Single alternative decision structures</a:t>
            </a:r>
          </a:p>
          <a:p>
            <a:pPr lvl="2" eaLnBrk="1" hangingPunct="1"/>
            <a:r>
              <a:rPr lang="en-US" altLang="en-US" dirty="0"/>
              <a:t>Dual alternative decision structures</a:t>
            </a:r>
          </a:p>
          <a:p>
            <a:pPr lvl="1" eaLnBrk="1" hangingPunct="1"/>
            <a:r>
              <a:rPr lang="en-US" altLang="en-US" sz="2400" dirty="0" smtClean="0"/>
              <a:t>Relational </a:t>
            </a:r>
            <a:r>
              <a:rPr lang="en-US" altLang="en-US" sz="2400" dirty="0"/>
              <a:t>operators and logical operators as used in creating Boolean expressions</a:t>
            </a:r>
          </a:p>
          <a:p>
            <a:pPr lvl="1" eaLnBrk="1" hangingPunct="1"/>
            <a:r>
              <a:rPr lang="en-US" altLang="en-US" sz="2400" dirty="0"/>
              <a:t>String comparison as used in creating Boolean expressions</a:t>
            </a:r>
          </a:p>
          <a:p>
            <a:pPr lvl="1" eaLnBrk="1" hangingPunct="1"/>
            <a:r>
              <a:rPr lang="en-US" altLang="en-US" sz="2400" dirty="0"/>
              <a:t>Boolean </a:t>
            </a:r>
            <a:r>
              <a:rPr lang="en-US" altLang="en-US" sz="2400" dirty="0" smtClean="0"/>
              <a:t>variables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EA0705E2-354E-4FDA-845A-0F411339BE5F}"/>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(2 of </a:t>
            </a:r>
            <a:r>
              <a:rPr lang="tr-TR" altLang="en-US" sz="2000" b="0" dirty="0" smtClean="0"/>
              <a:t>5</a:t>
            </a:r>
            <a:r>
              <a:rPr lang="en-US" altLang="en-US" sz="2000" b="0" dirty="0" smtClean="0"/>
              <a:t>)</a:t>
            </a:r>
            <a:endParaRPr lang="he-IL" altLang="en-US" sz="2000" dirty="0"/>
          </a:p>
        </p:txBody>
      </p:sp>
      <p:sp>
        <p:nvSpPr>
          <p:cNvPr id="5123" name="Content Placeholder 2">
            <a:extLst>
              <a:ext uri="{FF2B5EF4-FFF2-40B4-BE49-F238E27FC236}">
                <a16:creationId xmlns:a16="http://schemas.microsoft.com/office/drawing/2014/main" xmlns="" id="{209E1161-A2E0-4D4D-9BA9-F5D5D4577CC8}"/>
              </a:ext>
            </a:extLst>
          </p:cNvPr>
          <p:cNvSpPr>
            <a:spLocks noGrp="1" noChangeArrowheads="1"/>
          </p:cNvSpPr>
          <p:nvPr>
            <p:ph idx="1"/>
          </p:nvPr>
        </p:nvSpPr>
        <p:spPr/>
        <p:txBody>
          <a:bodyPr/>
          <a:lstStyle/>
          <a:p>
            <a:pPr eaLnBrk="1" hangingPunct="1"/>
            <a:r>
              <a:rPr lang="en-US" altLang="en-US" dirty="0"/>
              <a:t>In flowchart, diamond represents true/false condition that must be tested</a:t>
            </a:r>
          </a:p>
          <a:p>
            <a:pPr eaLnBrk="1" hangingPunct="1"/>
            <a:r>
              <a:rPr lang="en-US" altLang="en-US" dirty="0"/>
              <a:t>Actions can be </a:t>
            </a:r>
            <a:r>
              <a:rPr lang="en-US" altLang="en-US" i="1" dirty="0"/>
              <a:t>conditionally executed</a:t>
            </a:r>
          </a:p>
          <a:p>
            <a:pPr lvl="1" eaLnBrk="1" hangingPunct="1"/>
            <a:r>
              <a:rPr lang="en-US" altLang="en-US" dirty="0"/>
              <a:t>Performed only when a condition is true</a:t>
            </a:r>
          </a:p>
          <a:p>
            <a:pPr eaLnBrk="1" hangingPunct="1"/>
            <a:r>
              <a:rPr lang="en-US" altLang="en-US" u="sng" dirty="0"/>
              <a:t>Single alternative decision structure</a:t>
            </a:r>
            <a:r>
              <a:rPr lang="en-US" altLang="en-US" dirty="0"/>
              <a:t>: provides only one alternative path of execution</a:t>
            </a:r>
          </a:p>
          <a:p>
            <a:pPr lvl="1" eaLnBrk="1" hangingPunct="1"/>
            <a:r>
              <a:rPr lang="en-US" altLang="en-US" dirty="0"/>
              <a:t>If condition is not true, exit the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AC9CAC-6504-4A8F-A6FF-7C420E9F844A}"/>
              </a:ext>
            </a:extLst>
          </p:cNvPr>
          <p:cNvSpPr>
            <a:spLocks noGrp="1"/>
          </p:cNvSpPr>
          <p:nvPr>
            <p:ph type="title"/>
          </p:nvPr>
        </p:nvSpPr>
        <p:spPr>
          <a:xfrm>
            <a:off x="457200" y="228600"/>
            <a:ext cx="8229600" cy="6858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(3 of </a:t>
            </a:r>
            <a:r>
              <a:rPr lang="tr-TR" altLang="en-US" sz="2000" b="0" dirty="0" smtClean="0"/>
              <a:t>5</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389291FA-3423-49B7-86F6-9CB7C10301D1}"/>
              </a:ext>
            </a:extLst>
          </p:cNvPr>
          <p:cNvSpPr>
            <a:spLocks noGrp="1"/>
          </p:cNvSpPr>
          <p:nvPr>
            <p:ph type="body" sz="quarter" idx="13"/>
          </p:nvPr>
        </p:nvSpPr>
        <p:spPr>
          <a:xfrm>
            <a:off x="457200" y="5715000"/>
            <a:ext cx="8229600" cy="570016"/>
          </a:xfrm>
        </p:spPr>
        <p:txBody>
          <a:bodyPr/>
          <a:lstStyle/>
          <a:p>
            <a:r>
              <a:rPr lang="en-AU" b="1" dirty="0"/>
              <a:t>Figure 3-1 </a:t>
            </a:r>
            <a:r>
              <a:rPr lang="en-AU" dirty="0"/>
              <a:t>A simple decision structure</a:t>
            </a:r>
          </a:p>
        </p:txBody>
      </p:sp>
      <p:pic>
        <p:nvPicPr>
          <p:cNvPr id="6" name="Picture 2" descr="In a flowchart, a decision box, cold outside, indicates the conditions true and false. If the condition is true, the action, wear a coat, is implemented. If the condition is false, the action is skipped.">
            <a:extLst>
              <a:ext uri="{FF2B5EF4-FFF2-40B4-BE49-F238E27FC236}">
                <a16:creationId xmlns:a16="http://schemas.microsoft.com/office/drawing/2014/main" xmlns="" id="{76E54E15-6879-4DEA-B4C4-7EDE26F92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561363" y="1219200"/>
            <a:ext cx="4021275" cy="4320000"/>
          </a:xfrm>
          <a:prstGeom prst="rect">
            <a:avLst/>
          </a:prstGeom>
        </p:spPr>
      </p:pic>
    </p:spTree>
    <p:extLst>
      <p:ext uri="{BB962C8B-B14F-4D97-AF65-F5344CB8AC3E}">
        <p14:creationId xmlns:p14="http://schemas.microsoft.com/office/powerpoint/2010/main" val="304233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AC9CAC-6504-4A8F-A6FF-7C420E9F844A}"/>
              </a:ext>
            </a:extLst>
          </p:cNvPr>
          <p:cNvSpPr>
            <a:spLocks noGrp="1"/>
          </p:cNvSpPr>
          <p:nvPr>
            <p:ph type="title"/>
          </p:nvPr>
        </p:nvSpPr>
        <p:spPr>
          <a:xfrm>
            <a:off x="457200" y="228600"/>
            <a:ext cx="8229600" cy="6858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a:t>
            </a:r>
            <a:r>
              <a:rPr lang="en-US" altLang="en-US" sz="2000" b="0" dirty="0" smtClean="0"/>
              <a:t>(</a:t>
            </a:r>
            <a:r>
              <a:rPr lang="tr-TR" altLang="en-US" sz="2000" b="0" dirty="0" smtClean="0"/>
              <a:t>4</a:t>
            </a:r>
            <a:r>
              <a:rPr lang="en-US" altLang="en-US" sz="2000" b="0" dirty="0" smtClean="0"/>
              <a:t> </a:t>
            </a:r>
            <a:r>
              <a:rPr lang="en-US" altLang="en-US" sz="2000" b="0" dirty="0"/>
              <a:t>of </a:t>
            </a:r>
            <a:r>
              <a:rPr lang="tr-TR" altLang="en-US" sz="2000" b="0" dirty="0" smtClean="0"/>
              <a:t>5</a:t>
            </a:r>
            <a:r>
              <a:rPr lang="en-US" altLang="en-US" sz="2000" b="0" dirty="0" smtClean="0"/>
              <a:t>)</a:t>
            </a:r>
            <a:endParaRPr lang="en-AU" sz="2000" dirty="0"/>
          </a:p>
        </p:txBody>
      </p:sp>
      <p:sp>
        <p:nvSpPr>
          <p:cNvPr id="5" name="Text Placeholder 4">
            <a:extLst>
              <a:ext uri="{FF2B5EF4-FFF2-40B4-BE49-F238E27FC236}">
                <a16:creationId xmlns:a16="http://schemas.microsoft.com/office/drawing/2014/main" xmlns="" id="{389291FA-3423-49B7-86F6-9CB7C10301D1}"/>
              </a:ext>
            </a:extLst>
          </p:cNvPr>
          <p:cNvSpPr>
            <a:spLocks noGrp="1"/>
          </p:cNvSpPr>
          <p:nvPr>
            <p:ph type="body" sz="quarter" idx="13"/>
          </p:nvPr>
        </p:nvSpPr>
        <p:spPr>
          <a:xfrm>
            <a:off x="457200" y="5715000"/>
            <a:ext cx="8229600" cy="570016"/>
          </a:xfrm>
        </p:spPr>
        <p:txBody>
          <a:bodyPr/>
          <a:lstStyle/>
          <a:p>
            <a:r>
              <a:rPr lang="en-AU" b="1" dirty="0"/>
              <a:t>Figure </a:t>
            </a:r>
            <a:r>
              <a:rPr lang="en-AU" b="1" dirty="0" smtClean="0"/>
              <a:t>3-</a:t>
            </a:r>
            <a:r>
              <a:rPr lang="tr-TR" b="1" dirty="0" smtClean="0"/>
              <a:t>2</a:t>
            </a:r>
            <a:r>
              <a:rPr lang="en-AU" b="1" dirty="0" smtClean="0"/>
              <a:t> </a:t>
            </a:r>
            <a:r>
              <a:rPr lang="en-AU" dirty="0"/>
              <a:t>A </a:t>
            </a:r>
            <a:r>
              <a:rPr lang="en-AU" dirty="0" smtClean="0"/>
              <a:t>decision structure</a:t>
            </a:r>
            <a:r>
              <a:rPr lang="tr-TR" dirty="0" smtClean="0"/>
              <a:t> </a:t>
            </a:r>
            <a:r>
              <a:rPr lang="tr-TR" dirty="0" err="1" smtClean="0"/>
              <a:t>that</a:t>
            </a:r>
            <a:r>
              <a:rPr lang="tr-TR" dirty="0" smtClean="0"/>
              <a:t> </a:t>
            </a:r>
            <a:r>
              <a:rPr lang="tr-TR" dirty="0" err="1" smtClean="0"/>
              <a:t>performs</a:t>
            </a:r>
            <a:r>
              <a:rPr lang="tr-TR" dirty="0" smtClean="0"/>
              <a:t> </a:t>
            </a:r>
            <a:r>
              <a:rPr lang="tr-TR" dirty="0" err="1" smtClean="0"/>
              <a:t>three</a:t>
            </a:r>
            <a:r>
              <a:rPr lang="tr-TR" dirty="0" smtClean="0"/>
              <a:t> </a:t>
            </a:r>
            <a:r>
              <a:rPr lang="tr-TR" dirty="0" err="1" smtClean="0"/>
              <a:t>actions</a:t>
            </a:r>
            <a:r>
              <a:rPr lang="tr-TR" dirty="0" smtClean="0"/>
              <a:t> i it is </a:t>
            </a:r>
            <a:r>
              <a:rPr lang="tr-TR" dirty="0" err="1" smtClean="0"/>
              <a:t>cold</a:t>
            </a:r>
            <a:r>
              <a:rPr lang="tr-TR" dirty="0" smtClean="0"/>
              <a:t> </a:t>
            </a:r>
            <a:r>
              <a:rPr lang="tr-TR" dirty="0" err="1" smtClean="0"/>
              <a:t>outside</a:t>
            </a:r>
            <a:endParaRPr lang="en-AU" dirty="0"/>
          </a:p>
        </p:txBody>
      </p:sp>
      <p:pic>
        <p:nvPicPr>
          <p:cNvPr id="7" name="Resim 2"/>
          <p:cNvPicPr>
            <a:picLocks noChangeAspect="1"/>
          </p:cNvPicPr>
          <p:nvPr/>
        </p:nvPicPr>
        <p:blipFill rotWithShape="1">
          <a:blip r:embed="rId2">
            <a:extLst>
              <a:ext uri="{28A0092B-C50C-407E-A947-70E740481C1C}">
                <a14:useLocalDpi xmlns:a14="http://schemas.microsoft.com/office/drawing/2010/main" val="0"/>
              </a:ext>
            </a:extLst>
          </a:blip>
          <a:srcRect t="6642"/>
          <a:stretch/>
        </p:blipFill>
        <p:spPr bwMode="auto">
          <a:xfrm>
            <a:off x="1116670" y="934278"/>
            <a:ext cx="691066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50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F4B41467-87EE-428F-B426-E2D1AD265CC1}"/>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a:t>
            </a:r>
            <a:r>
              <a:rPr lang="en-US" altLang="en-US" sz="2000" b="0" dirty="0" smtClean="0"/>
              <a:t>(</a:t>
            </a:r>
            <a:r>
              <a:rPr lang="tr-TR" altLang="en-US" sz="2000" b="0" dirty="0" smtClean="0"/>
              <a:t>5</a:t>
            </a:r>
            <a:r>
              <a:rPr lang="en-US" altLang="en-US" sz="2000" b="0" dirty="0" smtClean="0"/>
              <a:t> </a:t>
            </a:r>
            <a:r>
              <a:rPr lang="en-US" altLang="en-US" sz="2000" b="0" dirty="0"/>
              <a:t>of </a:t>
            </a:r>
            <a:r>
              <a:rPr lang="tr-TR" altLang="en-US" sz="2000" b="0" dirty="0" smtClean="0"/>
              <a:t>5</a:t>
            </a:r>
            <a:r>
              <a:rPr lang="en-US" altLang="en-US" sz="2000" b="0" dirty="0" smtClean="0"/>
              <a:t>)</a:t>
            </a:r>
            <a:endParaRPr lang="he-IL" altLang="en-US" sz="2000" dirty="0"/>
          </a:p>
        </p:txBody>
      </p:sp>
      <p:sp>
        <p:nvSpPr>
          <p:cNvPr id="7171" name="Content Placeholder 2">
            <a:extLst>
              <a:ext uri="{FF2B5EF4-FFF2-40B4-BE49-F238E27FC236}">
                <a16:creationId xmlns:a16="http://schemas.microsoft.com/office/drawing/2014/main" xmlns="" id="{2E27EEAD-6EAB-4826-98FC-F0E9CD7FC8E7}"/>
              </a:ext>
            </a:extLst>
          </p:cNvPr>
          <p:cNvSpPr>
            <a:spLocks noGrp="1" noChangeArrowheads="1"/>
          </p:cNvSpPr>
          <p:nvPr>
            <p:ph idx="1"/>
          </p:nvPr>
        </p:nvSpPr>
        <p:spPr/>
        <p:txBody>
          <a:bodyPr/>
          <a:lstStyle/>
          <a:p>
            <a:pPr eaLnBrk="1" hangingPunct="1"/>
            <a:r>
              <a:rPr lang="en-US" altLang="en-US" dirty="0"/>
              <a:t>Python syntax:</a:t>
            </a:r>
          </a:p>
          <a:p>
            <a:pPr lvl="1" eaLnBrk="1" hangingPunct="1">
              <a:buFontTx/>
              <a:buNone/>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eaLnBrk="1" hangingPunct="1"/>
            <a:r>
              <a:rPr lang="en-US" altLang="en-US" dirty="0">
                <a:cs typeface="Courier New" panose="02070309020205020404" pitchFamily="49" charset="0"/>
              </a:rPr>
              <a:t>First line known as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a:t>
            </a:r>
          </a:p>
          <a:p>
            <a:pPr lvl="1" eaLnBrk="1" hangingPunct="1"/>
            <a:r>
              <a:rPr lang="en-US" altLang="en-US" dirty="0">
                <a:cs typeface="Courier New" panose="02070309020205020404" pitchFamily="49" charset="0"/>
              </a:rPr>
              <a:t>Includes the keyword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followed by condition</a:t>
            </a:r>
          </a:p>
          <a:p>
            <a:pPr lvl="2" eaLnBrk="1" hangingPunct="1"/>
            <a:r>
              <a:rPr lang="en-US" altLang="en-US" dirty="0">
                <a:cs typeface="Courier New" panose="02070309020205020404" pitchFamily="49" charset="0"/>
              </a:rPr>
              <a:t>The condition can be true or false</a:t>
            </a:r>
          </a:p>
          <a:p>
            <a:pPr lvl="2" eaLnBrk="1" hangingPunct="1"/>
            <a:r>
              <a:rPr lang="en-US" altLang="en-US" dirty="0">
                <a:cs typeface="Courier New" panose="02070309020205020404" pitchFamily="49" charset="0"/>
              </a:rPr>
              <a:t>When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executes, the condition is tested, and if it is true the block statements are executed. otherwise, block statements are skipped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xmlns="" id="{F209FE00-87DF-4FF1-ACA0-16726B27E22C}"/>
              </a:ext>
            </a:extLst>
          </p:cNvPr>
          <p:cNvSpPr>
            <a:spLocks noGrp="1" noChangeArrowheads="1"/>
          </p:cNvSpPr>
          <p:nvPr>
            <p:ph idx="1"/>
          </p:nvPr>
        </p:nvSpPr>
        <p:spPr/>
        <p:txBody>
          <a:bodyPr/>
          <a:lstStyle/>
          <a:p>
            <a:pPr eaLnBrk="1" hangingPunct="1"/>
            <a:r>
              <a:rPr lang="en-US" altLang="en-US" u="sng" dirty="0"/>
              <a:t>Boolean expression</a:t>
            </a:r>
            <a:r>
              <a:rPr lang="en-US" altLang="en-US" dirty="0"/>
              <a:t>: expression tested by if statement to determine if it is true or false</a:t>
            </a:r>
          </a:p>
          <a:p>
            <a:pPr lvl="1" eaLnBrk="1" hangingPunct="1"/>
            <a:r>
              <a:rPr lang="en-US" altLang="en-US" dirty="0"/>
              <a:t>Example: a &gt; b</a:t>
            </a:r>
          </a:p>
          <a:p>
            <a:pPr lvl="2" eaLnBrk="1" hangingPunct="1"/>
            <a:r>
              <a:rPr lang="en-US" altLang="en-US" dirty="0"/>
              <a:t> </a:t>
            </a:r>
            <a:r>
              <a:rPr lang="en-US" altLang="en-US" dirty="0">
                <a:latin typeface="Courier New" panose="02070309020205020404" pitchFamily="49" charset="0"/>
                <a:cs typeface="Courier New" panose="02070309020205020404" pitchFamily="49" charset="0"/>
              </a:rPr>
              <a:t>true</a:t>
            </a:r>
            <a:r>
              <a:rPr lang="en-US" altLang="en-US" dirty="0"/>
              <a:t> if a is greater than b; </a:t>
            </a:r>
            <a:r>
              <a:rPr lang="en-US" altLang="en-US" dirty="0">
                <a:latin typeface="Courier New" panose="02070309020205020404" pitchFamily="49" charset="0"/>
                <a:cs typeface="Courier New" panose="02070309020205020404" pitchFamily="49" charset="0"/>
              </a:rPr>
              <a:t>false</a:t>
            </a:r>
            <a:r>
              <a:rPr lang="en-US" altLang="en-US" dirty="0"/>
              <a:t> otherwise</a:t>
            </a:r>
          </a:p>
          <a:p>
            <a:pPr eaLnBrk="1" hangingPunct="1"/>
            <a:r>
              <a:rPr lang="en-US" altLang="en-US" u="sng" dirty="0"/>
              <a:t>Relational operator</a:t>
            </a:r>
            <a:r>
              <a:rPr lang="en-US" altLang="en-US" dirty="0"/>
              <a:t>: determines whether a specific relationship exists between two values</a:t>
            </a:r>
          </a:p>
          <a:p>
            <a:pPr lvl="1" eaLnBrk="1" hangingPunct="1"/>
            <a:r>
              <a:rPr lang="en-US" altLang="en-US" dirty="0"/>
              <a:t>Example: greater than (&gt;)</a:t>
            </a:r>
            <a:endParaRPr lang="he-IL" altLang="en-US" dirty="0"/>
          </a:p>
        </p:txBody>
      </p:sp>
      <p:sp>
        <p:nvSpPr>
          <p:cNvPr id="3" name="Title 2">
            <a:extLst>
              <a:ext uri="{FF2B5EF4-FFF2-40B4-BE49-F238E27FC236}">
                <a16:creationId xmlns:a16="http://schemas.microsoft.com/office/drawing/2014/main" xmlns="" id="{F3E1B4B2-5065-4123-8A35-8CABD49A17A6}"/>
              </a:ext>
            </a:extLst>
          </p:cNvPr>
          <p:cNvSpPr>
            <a:spLocks noGrp="1"/>
          </p:cNvSpPr>
          <p:nvPr>
            <p:ph type="title"/>
          </p:nvPr>
        </p:nvSpPr>
        <p:spPr/>
        <p:txBody>
          <a:bodyPr/>
          <a:lstStyle/>
          <a:p>
            <a:r>
              <a:rPr lang="en-US" altLang="en-US" dirty="0"/>
              <a:t>Boolean Expressions and Relational Operators</a:t>
            </a:r>
            <a:r>
              <a:rPr lang="en-US" altLang="en-US" sz="2000" b="0" dirty="0"/>
              <a:t> (1 of </a:t>
            </a:r>
            <a:r>
              <a:rPr lang="tr-TR" altLang="en-US" sz="2000" b="0" dirty="0" smtClean="0"/>
              <a:t>6</a:t>
            </a:r>
            <a:r>
              <a:rPr lang="en-US" altLang="en-US" sz="2000" b="0" dirty="0" smtClean="0"/>
              <a:t>)</a:t>
            </a:r>
            <a:endParaRPr lang="en-AU"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772F1E24-9AA5-49CC-BA1A-2618B915E910}"/>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(2 of </a:t>
            </a:r>
            <a:r>
              <a:rPr lang="tr-TR" altLang="en-US" sz="2000" b="0" dirty="0" smtClean="0"/>
              <a:t>6</a:t>
            </a:r>
            <a:r>
              <a:rPr lang="en-US" altLang="en-US" sz="2000" b="0" dirty="0" smtClean="0"/>
              <a:t>)</a:t>
            </a:r>
            <a:endParaRPr lang="he-IL" altLang="en-US" sz="2000" dirty="0"/>
          </a:p>
        </p:txBody>
      </p:sp>
      <p:sp>
        <p:nvSpPr>
          <p:cNvPr id="3" name="Content Placeholder 2">
            <a:extLst>
              <a:ext uri="{FF2B5EF4-FFF2-40B4-BE49-F238E27FC236}">
                <a16:creationId xmlns:a16="http://schemas.microsoft.com/office/drawing/2014/main" xmlns="" id="{DA2A984E-4FFB-4B04-B862-FF4F118A2DF6}"/>
              </a:ext>
            </a:extLst>
          </p:cNvPr>
          <p:cNvSpPr>
            <a:spLocks noGrp="1"/>
          </p:cNvSpPr>
          <p:nvPr>
            <p:ph idx="1"/>
          </p:nvPr>
        </p:nvSpPr>
        <p:spPr/>
        <p:txBody>
          <a:bodyPr/>
          <a:lstStyle/>
          <a:p>
            <a:r>
              <a:rPr lang="en-US" altLang="en-US" dirty="0">
                <a:latin typeface="Courier New" panose="02070309020205020404" pitchFamily="49" charset="0"/>
                <a:cs typeface="Courier New" panose="02070309020205020404" pitchFamily="49" charset="0"/>
              </a:rPr>
              <a:t>&gt;=</a:t>
            </a:r>
            <a:r>
              <a:rPr lang="en-US" altLang="en-US" dirty="0"/>
              <a:t> and </a:t>
            </a:r>
            <a:r>
              <a:rPr lang="en-US" altLang="en-US" dirty="0">
                <a:latin typeface="Courier New" panose="02070309020205020404" pitchFamily="49" charset="0"/>
                <a:cs typeface="Courier New" panose="02070309020205020404" pitchFamily="49" charset="0"/>
              </a:rPr>
              <a:t>&lt;=</a:t>
            </a:r>
            <a:r>
              <a:rPr lang="en-US" altLang="en-US" dirty="0"/>
              <a:t> operators test more than one relationship</a:t>
            </a:r>
          </a:p>
          <a:p>
            <a:pPr lvl="1"/>
            <a:r>
              <a:rPr lang="en-US" altLang="en-US" dirty="0"/>
              <a:t>It is enough for one of the relationships to exist for the expression to be true</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equal to one another</a:t>
            </a:r>
          </a:p>
          <a:p>
            <a:pPr lvl="1"/>
            <a:r>
              <a:rPr lang="en-US" altLang="en-US" dirty="0"/>
              <a:t>Do not confuse with assignment operator (=)</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not equal</a:t>
            </a:r>
            <a:endParaRPr lang="en-AU"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8313</TotalTime>
  <Words>1217</Words>
  <Application>Microsoft Office PowerPoint</Application>
  <PresentationFormat>Ekran Gösterisi (4:3)</PresentationFormat>
  <Paragraphs>180</Paragraphs>
  <Slides>34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34</vt:i4>
      </vt:variant>
    </vt:vector>
  </HeadingPairs>
  <TitlesOfParts>
    <vt:vector size="40" baseType="lpstr">
      <vt:lpstr>Arial</vt:lpstr>
      <vt:lpstr>Courier New</vt:lpstr>
      <vt:lpstr>Times New Roman</vt:lpstr>
      <vt:lpstr>Verdana</vt:lpstr>
      <vt:lpstr>Wingdings</vt:lpstr>
      <vt:lpstr>508 Lecture</vt:lpstr>
      <vt:lpstr>Starting out with Python</vt:lpstr>
      <vt:lpstr>Topics</vt:lpstr>
      <vt:lpstr>The if Statement (1 of 5)</vt:lpstr>
      <vt:lpstr>The if Statement (2 of 5)</vt:lpstr>
      <vt:lpstr>The if Statement (3 of 5)</vt:lpstr>
      <vt:lpstr>The if Statement (4 of 5)</vt:lpstr>
      <vt:lpstr>The if Statement (5 of 5)</vt:lpstr>
      <vt:lpstr>Boolean Expressions and Relational Operators (1 of 6)</vt:lpstr>
      <vt:lpstr>Boolean Expressions and Relational Operators (2 of 6)</vt:lpstr>
      <vt:lpstr>Boolean Expressions and Relational Operators (3 of 6)</vt:lpstr>
      <vt:lpstr>Boolean Expressions and Relational Operators (4 of 6)</vt:lpstr>
      <vt:lpstr>Boolean Expressions and Relational Operators (5 of 6)</vt:lpstr>
      <vt:lpstr>Boolean Expressions and Relational Operators (6 of 6)</vt:lpstr>
      <vt:lpstr>The if-else Statement (1 of 3)</vt:lpstr>
      <vt:lpstr>The if-else Statement (2 of 3)</vt:lpstr>
      <vt:lpstr>The if-else Statement (3 of 3)</vt:lpstr>
      <vt:lpstr>Örnek</vt:lpstr>
      <vt:lpstr>Örnek</vt:lpstr>
      <vt:lpstr>Örnek</vt:lpstr>
      <vt:lpstr>Comparing Strings (1 of 2)</vt:lpstr>
      <vt:lpstr>Comparing Strings (2 of 2)</vt:lpstr>
      <vt:lpstr>Logical Operators</vt:lpstr>
      <vt:lpstr>The and Operator</vt:lpstr>
      <vt:lpstr>The or Operator</vt:lpstr>
      <vt:lpstr>Short-Circuit Evaluation</vt:lpstr>
      <vt:lpstr>The not Operator</vt:lpstr>
      <vt:lpstr>Örnek</vt:lpstr>
      <vt:lpstr>Örnek</vt:lpstr>
      <vt:lpstr>Checking Numeric Ranges with Logical Operators</vt:lpstr>
      <vt:lpstr>Örnek</vt:lpstr>
      <vt:lpstr>Örnek</vt:lpstr>
      <vt:lpstr>Boolean Variables (1 of 2)</vt:lpstr>
      <vt:lpstr>Boolean Variables (2 of 2)</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643</cp:revision>
  <dcterms:created xsi:type="dcterms:W3CDTF">2014-07-14T20:04:21Z</dcterms:created>
  <dcterms:modified xsi:type="dcterms:W3CDTF">2021-10-28T10:23:57Z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