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0" r:id="rId2"/>
    <p:sldId id="257" r:id="rId3"/>
    <p:sldId id="307" r:id="rId4"/>
    <p:sldId id="272" r:id="rId5"/>
    <p:sldId id="305" r:id="rId6"/>
    <p:sldId id="320" r:id="rId7"/>
    <p:sldId id="273" r:id="rId8"/>
    <p:sldId id="308" r:id="rId9"/>
    <p:sldId id="309" r:id="rId10"/>
    <p:sldId id="318" r:id="rId11"/>
    <p:sldId id="310" r:id="rId12"/>
    <p:sldId id="312" r:id="rId13"/>
    <p:sldId id="306" r:id="rId14"/>
    <p:sldId id="313" r:id="rId15"/>
    <p:sldId id="286" r:id="rId16"/>
    <p:sldId id="314" r:id="rId17"/>
    <p:sldId id="274" r:id="rId18"/>
    <p:sldId id="315" r:id="rId19"/>
    <p:sldId id="316" r:id="rId20"/>
    <p:sldId id="317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Decision Structures and Boolean Logic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:a16="http://schemas.microsoft.com/office/drawing/2014/main" xmlns="" id="{BBA9D37A-F019-4F40-A75D-4B75EBFBF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Erkekler için boy barajının 175cm ve kilo barajının 75kg, kızlar için boy barajının 165cm ve kilo barajının 65kg olduğu bir askeri okula giriş sınavında adayın cinsiyet (e/E/k/K), boy ve kilo verilerini alan ve kazanıp kazanamadığını bulan algoritma:</a:t>
            </a:r>
          </a:p>
        </p:txBody>
      </p:sp>
    </p:spTree>
    <p:extLst>
      <p:ext uri="{BB962C8B-B14F-4D97-AF65-F5344CB8AC3E}">
        <p14:creationId xmlns:p14="http://schemas.microsoft.com/office/powerpoint/2010/main" val="264328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Bir dersin iki </a:t>
            </a:r>
            <a:r>
              <a:rPr lang="tr-TR" dirty="0" err="1"/>
              <a:t>arasınavının</a:t>
            </a:r>
            <a:r>
              <a:rPr lang="tr-TR" dirty="0"/>
              <a:t> ortalaması en az 75 ise finalden muaf olarak, değilse </a:t>
            </a:r>
            <a:r>
              <a:rPr lang="tr-TR" dirty="0" err="1"/>
              <a:t>arasınav</a:t>
            </a:r>
            <a:r>
              <a:rPr lang="tr-TR" dirty="0"/>
              <a:t> ortalamasının %40’ı ile finalin %60’ının toplamı en az 50 ise ders geçiliyor. Buna göre bir öğrencinin dersten geçip (nasıl) kaldığını bulan algoritma:</a:t>
            </a:r>
          </a:p>
        </p:txBody>
      </p:sp>
    </p:spTree>
    <p:extLst>
      <p:ext uri="{BB962C8B-B14F-4D97-AF65-F5344CB8AC3E}">
        <p14:creationId xmlns:p14="http://schemas.microsoft.com/office/powerpoint/2010/main" val="4059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22-906F-489F-B12F-6025788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066800"/>
          </a:xfrm>
        </p:spPr>
        <p:txBody>
          <a:bodyPr anchor="b"/>
          <a:lstStyle/>
          <a:p>
            <a:r>
              <a:rPr lang="en-US" altLang="en-US" dirty="0"/>
              <a:t>Testing a Series of </a:t>
            </a:r>
            <a:r>
              <a:rPr lang="en-US" altLang="en-US" dirty="0" smtClean="0"/>
              <a:t>Conditions</a:t>
            </a:r>
            <a:endParaRPr lang="en-AU" sz="2000" dirty="0"/>
          </a:p>
        </p:txBody>
      </p:sp>
      <p:pic>
        <p:nvPicPr>
          <p:cNvPr id="5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133600"/>
            <a:ext cx="63627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C986DB-F0EC-4C92-83AC-11753587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3830"/>
          </a:xfrm>
        </p:spPr>
        <p:txBody>
          <a:bodyPr/>
          <a:lstStyle/>
          <a:p>
            <a:r>
              <a:rPr lang="en-US" altLang="en-US" dirty="0"/>
              <a:t>Nested decision structure </a:t>
            </a:r>
            <a:r>
              <a:rPr lang="en-US" altLang="en-US" dirty="0" smtClean="0"/>
              <a:t>to</a:t>
            </a:r>
            <a:r>
              <a:rPr lang="tr-TR" altLang="en-US" dirty="0" smtClean="0"/>
              <a:t/>
            </a:r>
            <a:br>
              <a:rPr lang="tr-TR" altLang="en-US" dirty="0" smtClean="0"/>
            </a:br>
            <a:r>
              <a:rPr lang="en-US" altLang="en-US" dirty="0" smtClean="0"/>
              <a:t>determine </a:t>
            </a:r>
            <a:r>
              <a:rPr lang="en-US" altLang="en-US" dirty="0"/>
              <a:t>a </a:t>
            </a:r>
            <a:r>
              <a:rPr lang="en-US" altLang="en-US" dirty="0" smtClean="0"/>
              <a:t>grade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1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)</a:t>
            </a:r>
            <a:endParaRPr lang="en-AU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7956AB-3484-4276-805F-9E09F0AD3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AU" b="1" dirty="0"/>
              <a:t>Figure 3-15 </a:t>
            </a:r>
            <a:r>
              <a:rPr lang="en-AU" dirty="0"/>
              <a:t>Nested decision structure to determine a grade</a:t>
            </a:r>
          </a:p>
        </p:txBody>
      </p:sp>
      <p:pic>
        <p:nvPicPr>
          <p:cNvPr id="7" name="Picture 6" descr="A flowchart for nested decision structure to determine a grade. ">
            <a:extLst>
              <a:ext uri="{FF2B5EF4-FFF2-40B4-BE49-F238E27FC236}">
                <a16:creationId xmlns:a16="http://schemas.microsoft.com/office/drawing/2014/main" xmlns="" id="{4A4DA096-0184-4346-9771-88E52A08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22430"/>
            <a:ext cx="6521490" cy="47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3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22-906F-489F-B12F-6025788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066800"/>
          </a:xfrm>
        </p:spPr>
        <p:txBody>
          <a:bodyPr anchor="b"/>
          <a:lstStyle/>
          <a:p>
            <a:r>
              <a:rPr lang="en-US" altLang="en-US" dirty="0"/>
              <a:t>Nested decision structure to determine a </a:t>
            </a:r>
            <a:r>
              <a:rPr lang="en-US" altLang="en-US" dirty="0" smtClean="0"/>
              <a:t>grade</a:t>
            </a:r>
            <a:r>
              <a:rPr lang="tr-TR" altLang="en-US" dirty="0" smtClean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)</a:t>
            </a:r>
            <a:endParaRPr lang="en-AU" sz="2000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552575"/>
            <a:ext cx="3886200" cy="4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70B74D88-0088-4300-B809-1F4E5A017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(1 of 3)</a:t>
            </a:r>
            <a:endParaRPr lang="he-IL" altLang="en-US" sz="2000" dirty="0"/>
          </a:p>
        </p:txBody>
      </p:sp>
      <p:sp>
        <p:nvSpPr>
          <p:cNvPr id="21507" name="Content Placeholder 5">
            <a:extLst>
              <a:ext uri="{FF2B5EF4-FFF2-40B4-BE49-F238E27FC236}">
                <a16:creationId xmlns:a16="http://schemas.microsoft.com/office/drawing/2014/main" xmlns="" id="{EAFCD667-D98D-4687-9E7E-50FC83F8E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u="sng" dirty="0">
                <a:cs typeface="Courier New" panose="02070309020205020404" pitchFamily="49" charset="0"/>
              </a:rPr>
              <a:t> statement</a:t>
            </a:r>
            <a:r>
              <a:rPr lang="en-US" altLang="en-US" dirty="0"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en-US" sz="2000" dirty="0">
                <a:cs typeface="Courier New" panose="02070309020205020404" pitchFamily="49" charset="0"/>
              </a:rPr>
              <a:t>Can include multiple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dirty="0">
                <a:cs typeface="Courier New" panose="02070309020205020404" pitchFamily="49" charset="0"/>
              </a:rPr>
              <a:t> statements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Syntax: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xmlns="" id="{E3EC9AE4-2F7F-4FB5-A5F8-74226CE0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condition_1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condition_2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condition_3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statement(s)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9" name="Right Brace 2">
            <a:extLst>
              <a:ext uri="{FF2B5EF4-FFF2-40B4-BE49-F238E27FC236}">
                <a16:creationId xmlns:a16="http://schemas.microsoft.com/office/drawing/2014/main" xmlns="" id="{1BAF279E-7DF8-434B-AA42-6A821C512A58}"/>
              </a:ext>
            </a:extLst>
          </p:cNvPr>
          <p:cNvSpPr>
            <a:spLocks/>
          </p:cNvSpPr>
          <p:nvPr/>
        </p:nvSpPr>
        <p:spPr bwMode="auto">
          <a:xfrm>
            <a:off x="5181600" y="4419600"/>
            <a:ext cx="4572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1510" name="TextBox 3">
            <a:extLst>
              <a:ext uri="{FF2B5EF4-FFF2-40B4-BE49-F238E27FC236}">
                <a16:creationId xmlns:a16="http://schemas.microsoft.com/office/drawing/2014/main" xmlns="" id="{6A6AAFAD-2F93-4306-A826-1BDB104E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0263"/>
            <a:ext cx="3159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</a:rPr>
              <a:t>Insert as many </a:t>
            </a:r>
            <a:r>
              <a:rPr lang="en-US" altLang="en-US" sz="1800" b="0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b="0" dirty="0">
                <a:solidFill>
                  <a:srgbClr val="007FA3"/>
                </a:solidFill>
              </a:rPr>
              <a:t> clauses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</a:rPr>
              <a:t>as necessary.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22-906F-489F-B12F-6025788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066800"/>
          </a:xfrm>
        </p:spPr>
        <p:txBody>
          <a:bodyPr anchor="b"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2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3)</a:t>
            </a:r>
            <a:endParaRPr lang="en-AU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05000"/>
            <a:ext cx="5424626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BC5360-6B35-4999-A48B-1B070F12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(2 of 3)</a:t>
            </a:r>
            <a:endParaRPr lang="en-A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78BC25D-823F-4C49-A31E-0D79965D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Alignment used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clauses are all aligned</a:t>
            </a:r>
          </a:p>
          <a:p>
            <a:pPr lvl="1"/>
            <a:r>
              <a:rPr lang="en-US" altLang="en-US" dirty="0"/>
              <a:t>Conditionally executed blocks are consistently indented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 is never required, but logic easier to follow</a:t>
            </a:r>
          </a:p>
          <a:p>
            <a:pPr lvl="1"/>
            <a:r>
              <a:rPr lang="en-US" altLang="en-US" dirty="0"/>
              <a:t>Can be accomplished by nested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  <a:p>
            <a:pPr lvl="2"/>
            <a:r>
              <a:rPr lang="en-US" altLang="en-US" sz="2000" dirty="0">
                <a:cs typeface="Courier New" panose="02070309020205020404" pitchFamily="49" charset="0"/>
              </a:rPr>
              <a:t>Code can become complex, and indentation can cause problematic long lines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Dört büyük takım arasından tuttuğu takımın kısaltmasını (BJK/FB/GS/TS) alan ve takımın adını yazdıran algoritma:</a:t>
            </a:r>
          </a:p>
        </p:txBody>
      </p:sp>
    </p:spTree>
    <p:extLst>
      <p:ext uri="{BB962C8B-B14F-4D97-AF65-F5344CB8AC3E}">
        <p14:creationId xmlns:p14="http://schemas.microsoft.com/office/powerpoint/2010/main" val="104206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Haftanın kaçıncı günü olduğunu alan ve gün adı ile hafta içi mi hafta sonu mu olduğunu ekrana yazdıran algoritma:</a:t>
            </a:r>
          </a:p>
        </p:txBody>
      </p:sp>
    </p:spTree>
    <p:extLst>
      <p:ext uri="{BB962C8B-B14F-4D97-AF65-F5344CB8AC3E}">
        <p14:creationId xmlns:p14="http://schemas.microsoft.com/office/powerpoint/2010/main" val="10057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C57AB3E5-67A0-43CD-801A-697B1CE93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endParaRPr lang="he-IL" altLang="en-U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xmlns="" id="{A80A7059-D5E6-4C69-803B-84C8AE828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Nested </a:t>
            </a:r>
            <a:r>
              <a:rPr lang="en-US" altLang="en-US" sz="2400" dirty="0"/>
              <a:t>Decision Structures and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Statement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Girilen 2 reel sayıya isteğe göre 4 işlemden (+-*/) birisini uygulayıp sonucu ekrana yazdıran algoritma:</a:t>
            </a:r>
          </a:p>
        </p:txBody>
      </p:sp>
    </p:spTree>
    <p:extLst>
      <p:ext uri="{BB962C8B-B14F-4D97-AF65-F5344CB8AC3E}">
        <p14:creationId xmlns:p14="http://schemas.microsoft.com/office/powerpoint/2010/main" val="99405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6DF314F7-5DB7-4A98-ACBC-10B57FD9E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xmlns="" id="{FF235808-4E9A-43B3-BC33-2928DE8F1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sz="2400" dirty="0"/>
              <a:t>Decision structures, including:</a:t>
            </a:r>
          </a:p>
          <a:p>
            <a:pPr lvl="2" eaLnBrk="1" hangingPunct="1"/>
            <a:r>
              <a:rPr lang="en-US" altLang="en-US" dirty="0" smtClean="0"/>
              <a:t>Nested </a:t>
            </a:r>
            <a:r>
              <a:rPr lang="en-US" altLang="en-US" dirty="0"/>
              <a:t>decision </a:t>
            </a:r>
            <a:r>
              <a:rPr lang="en-US" altLang="en-US" dirty="0" smtClean="0"/>
              <a:t>structures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Girilen 2 sayı arasındaki ilişkiyi bulan algoritma:</a:t>
            </a:r>
          </a:p>
        </p:txBody>
      </p:sp>
    </p:spTree>
    <p:extLst>
      <p:ext uri="{BB962C8B-B14F-4D97-AF65-F5344CB8AC3E}">
        <p14:creationId xmlns:p14="http://schemas.microsoft.com/office/powerpoint/2010/main" val="28026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CD7B4B09-330B-428A-BE10-71D7C6D1C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altLang="en-US" dirty="0"/>
              <a:t>Nested Decision Structures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(1 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C5B41-1F5A-44CF-BF28-18D1AF0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decision structure can be nested inside another decision structure</a:t>
            </a:r>
          </a:p>
          <a:p>
            <a:pPr lvl="1"/>
            <a:r>
              <a:rPr lang="en-US" altLang="en-US" dirty="0"/>
              <a:t>Commonly needed in programs</a:t>
            </a:r>
          </a:p>
          <a:p>
            <a:pPr lvl="1"/>
            <a:r>
              <a:rPr lang="en-US" altLang="en-US" dirty="0"/>
              <a:t>Example: </a:t>
            </a:r>
          </a:p>
          <a:p>
            <a:pPr lvl="2"/>
            <a:r>
              <a:rPr lang="en-US" altLang="en-US" dirty="0"/>
              <a:t>Determine if someone qualifies for a loan, they must meet two conditions:</a:t>
            </a:r>
          </a:p>
          <a:p>
            <a:pPr lvl="3"/>
            <a:r>
              <a:rPr lang="en-US" altLang="en-US" dirty="0"/>
              <a:t>Must earn at least $30,000/year</a:t>
            </a:r>
          </a:p>
          <a:p>
            <a:pPr lvl="3"/>
            <a:r>
              <a:rPr lang="en-US" altLang="en-US" dirty="0"/>
              <a:t>Must have been employed for at least two years</a:t>
            </a:r>
          </a:p>
          <a:p>
            <a:pPr lvl="2"/>
            <a:r>
              <a:rPr lang="en-US" altLang="en-US" dirty="0"/>
              <a:t>Check first condition, and if it is true, check second condition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22-906F-489F-B12F-6025788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066800"/>
          </a:xfrm>
        </p:spPr>
        <p:txBody>
          <a:bodyPr/>
          <a:lstStyle/>
          <a:p>
            <a:r>
              <a:rPr lang="en-US" altLang="en-US" dirty="0"/>
              <a:t>Nested Decision Structures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(2 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9EEABC-507E-400F-8C3F-9755D13A9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b="1" dirty="0"/>
              <a:t>Figure 3-12 </a:t>
            </a:r>
            <a:r>
              <a:rPr lang="en-US" dirty="0"/>
              <a:t>A nested decision structure</a:t>
            </a:r>
            <a:endParaRPr lang="en-AU" dirty="0"/>
          </a:p>
        </p:txBody>
      </p:sp>
      <p:pic>
        <p:nvPicPr>
          <p:cNvPr id="6" name="Picture 5" descr="A flowchart with a nested decision structure. ">
            <a:extLst>
              <a:ext uri="{FF2B5EF4-FFF2-40B4-BE49-F238E27FC236}">
                <a16:creationId xmlns:a16="http://schemas.microsoft.com/office/drawing/2014/main" xmlns="" id="{C71C5065-4884-4529-9AA4-4CADF118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12" y="1581912"/>
            <a:ext cx="5370576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22-906F-489F-B12F-60257882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1066800"/>
          </a:xfrm>
        </p:spPr>
        <p:txBody>
          <a:bodyPr/>
          <a:lstStyle/>
          <a:p>
            <a:r>
              <a:rPr lang="en-US" altLang="en-US" dirty="0"/>
              <a:t>Nested Decision Structures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3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en-AU" sz="2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324600" cy="48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1933BD29-401C-494E-82A9-F93DC9A39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924800" cy="1097280"/>
          </a:xfrm>
        </p:spPr>
        <p:txBody>
          <a:bodyPr/>
          <a:lstStyle/>
          <a:p>
            <a:r>
              <a:rPr lang="en-US" altLang="en-US" dirty="0"/>
              <a:t>Nested Decision Structures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altLang="en-US" dirty="0"/>
              <a:t> Statement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of </a:t>
            </a:r>
            <a:r>
              <a:rPr lang="tr-TR" altLang="en-US" sz="2000" b="0" dirty="0" smtClean="0"/>
              <a:t>4</a:t>
            </a:r>
            <a:r>
              <a:rPr lang="en-US" altLang="en-US" sz="2000" b="0" dirty="0" smtClean="0"/>
              <a:t>)</a:t>
            </a:r>
            <a:endParaRPr lang="he-IL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48723785-4AEB-4BC1-B085-4209FEF6D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Important to use proper indentation in a nested decision structure</a:t>
            </a:r>
          </a:p>
          <a:p>
            <a:pPr lvl="1" eaLnBrk="1" hangingPunct="1"/>
            <a:r>
              <a:rPr lang="en-US" altLang="en-US" dirty="0"/>
              <a:t>Important for Python interpreter</a:t>
            </a:r>
          </a:p>
          <a:p>
            <a:pPr lvl="1" eaLnBrk="1" hangingPunct="1"/>
            <a:r>
              <a:rPr lang="en-US" altLang="en-US" dirty="0"/>
              <a:t>Makes code more readable for programmer</a:t>
            </a:r>
          </a:p>
          <a:p>
            <a:pPr lvl="1" eaLnBrk="1" hangingPunct="1"/>
            <a:r>
              <a:rPr lang="en-US" altLang="en-US" dirty="0"/>
              <a:t>Rules for writing nested if statements: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 should align with matching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clause</a:t>
            </a:r>
          </a:p>
          <a:p>
            <a:pPr lvl="2" eaLnBrk="1" hangingPunct="1"/>
            <a:r>
              <a:rPr lang="en-US" altLang="en-US" dirty="0"/>
              <a:t>Statements in each block must be consistently indented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Girilen 3 </a:t>
            </a:r>
            <a:r>
              <a:rPr lang="tr-TR" b="1" i="1" u="sng" dirty="0"/>
              <a:t>farklı</a:t>
            </a:r>
            <a:r>
              <a:rPr lang="tr-TR" dirty="0"/>
              <a:t> sayının en büyüğünü bulan algoritma:</a:t>
            </a:r>
          </a:p>
        </p:txBody>
      </p:sp>
    </p:spTree>
    <p:extLst>
      <p:ext uri="{BB962C8B-B14F-4D97-AF65-F5344CB8AC3E}">
        <p14:creationId xmlns:p14="http://schemas.microsoft.com/office/powerpoint/2010/main" val="312961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Girilen 3 </a:t>
            </a:r>
            <a:r>
              <a:rPr lang="tr-TR" b="1" i="1" u="sng" dirty="0"/>
              <a:t>farklı</a:t>
            </a:r>
            <a:r>
              <a:rPr lang="tr-TR" dirty="0"/>
              <a:t> sayının </a:t>
            </a:r>
            <a:r>
              <a:rPr lang="tr-TR" dirty="0" smtClean="0"/>
              <a:t>ortancasını bulan </a:t>
            </a:r>
            <a:r>
              <a:rPr lang="tr-TR" dirty="0"/>
              <a:t>algoritma:</a:t>
            </a:r>
          </a:p>
        </p:txBody>
      </p:sp>
    </p:spTree>
    <p:extLst>
      <p:ext uri="{BB962C8B-B14F-4D97-AF65-F5344CB8AC3E}">
        <p14:creationId xmlns:p14="http://schemas.microsoft.com/office/powerpoint/2010/main" val="338555606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8392</TotalTime>
  <Words>550</Words>
  <Application>Microsoft Office PowerPoint</Application>
  <PresentationFormat>Ekran Gösterisi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Örnek</vt:lpstr>
      <vt:lpstr>Nested Decision Structures and the if-elif-else Statement (1 of 4)</vt:lpstr>
      <vt:lpstr>Nested Decision Structures and the if-elif-else Statement (2 of 4)</vt:lpstr>
      <vt:lpstr>Nested Decision Structures and the if-elif-else Statement (3 of 4)</vt:lpstr>
      <vt:lpstr>Nested Decision Structures and the if-elif-else Statement (4 of 4)</vt:lpstr>
      <vt:lpstr>Örnek</vt:lpstr>
      <vt:lpstr>Örnek</vt:lpstr>
      <vt:lpstr>Örnek</vt:lpstr>
      <vt:lpstr>Örnek</vt:lpstr>
      <vt:lpstr>Testing a Series of Conditions</vt:lpstr>
      <vt:lpstr>Nested decision structure to determine a grade (1 of 2)</vt:lpstr>
      <vt:lpstr>Nested decision structure to determine a grade (2 of 2)</vt:lpstr>
      <vt:lpstr>The if-elif-else Statement (1 of 3)</vt:lpstr>
      <vt:lpstr>The if-elif-else Statement (2 of 3)</vt:lpstr>
      <vt:lpstr>The if-elif-else Statement (2 of 3)</vt:lpstr>
      <vt:lpstr>Örnek</vt:lpstr>
      <vt:lpstr>Örnek</vt:lpstr>
      <vt:lpstr>Örnek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647</cp:revision>
  <dcterms:created xsi:type="dcterms:W3CDTF">2014-07-14T20:04:21Z</dcterms:created>
  <dcterms:modified xsi:type="dcterms:W3CDTF">2022-10-17T13:16:31Z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