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90" r:id="rId2"/>
    <p:sldId id="257" r:id="rId3"/>
    <p:sldId id="258" r:id="rId4"/>
    <p:sldId id="259" r:id="rId5"/>
    <p:sldId id="293" r:id="rId6"/>
    <p:sldId id="261" r:id="rId7"/>
    <p:sldId id="294" r:id="rId8"/>
    <p:sldId id="299" r:id="rId9"/>
    <p:sldId id="263" r:id="rId10"/>
    <p:sldId id="300" r:id="rId11"/>
    <p:sldId id="264" r:id="rId12"/>
    <p:sldId id="295" r:id="rId13"/>
    <p:sldId id="266" r:id="rId14"/>
    <p:sldId id="267" r:id="rId15"/>
    <p:sldId id="301" r:id="rId16"/>
    <p:sldId id="268" r:id="rId17"/>
    <p:sldId id="302" r:id="rId18"/>
    <p:sldId id="303" r:id="rId19"/>
    <p:sldId id="269" r:id="rId20"/>
    <p:sldId id="270" r:id="rId21"/>
    <p:sldId id="296" r:id="rId22"/>
    <p:sldId id="304" r:id="rId23"/>
    <p:sldId id="305" r:id="rId24"/>
    <p:sldId id="306" r:id="rId25"/>
    <p:sldId id="272" r:id="rId26"/>
    <p:sldId id="273" r:id="rId27"/>
    <p:sldId id="307" r:id="rId28"/>
    <p:sldId id="308" r:id="rId29"/>
    <p:sldId id="286" r:id="rId30"/>
    <p:sldId id="309" r:id="rId31"/>
    <p:sldId id="310" r:id="rId32"/>
    <p:sldId id="27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5" autoAdjust="0"/>
    <p:restoredTop sz="86891" autoAdjust="0"/>
  </p:normalViewPr>
  <p:slideViewPr>
    <p:cSldViewPr>
      <p:cViewPr varScale="1">
        <p:scale>
          <a:sx n="77" d="100"/>
          <a:sy n="77" d="100"/>
        </p:scale>
        <p:origin x="1594" y="67"/>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11/10/2021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11/10/2021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11/10/2021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a:extLst>
              <a:ext uri="{FF2B5EF4-FFF2-40B4-BE49-F238E27FC236}">
                <a16:creationId xmlns:a16="http://schemas.microsoft.com/office/drawing/2014/main" xmlns="" id="{6C5D1914-9979-4928-BEEB-4586CCB160A9}"/>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11/10/2021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0" name="TextBox 9">
            <a:extLst>
              <a:ext uri="{FF2B5EF4-FFF2-40B4-BE49-F238E27FC236}">
                <a16:creationId xmlns:a16="http://schemas.microsoft.com/office/drawing/2014/main" xmlns="" id="{39F0ED46-ED41-4598-BC5D-77A94B216872}"/>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11/10/2021</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11/10/2021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11/10/2021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11/10/2021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xmlns="" id="{97929C19-A940-4FDA-BB74-83E573C05348}"/>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11/10/2021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11/10/2021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11/10/2021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11/10/2021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11/10/2021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11/10/2021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11/10/2021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xmlns="" id="{53FB0CCA-42FE-4F49-B329-D58EC7D36F62}"/>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11/10/2021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11/10/2021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11/10/2021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11/10/2021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xmlns="" id="{06B42598-E17E-4AFA-A2E8-BF865C3E5BD4}"/>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623817"/>
          </a:xfrm>
        </p:spPr>
        <p:txBody>
          <a:bodyPr/>
          <a:lstStyle/>
          <a:p>
            <a:r>
              <a:rPr lang="en-US" dirty="0"/>
              <a:t>Starting out with Python</a:t>
            </a:r>
            <a:endParaRPr lang="en-AU" dirty="0"/>
          </a:p>
        </p:txBody>
      </p:sp>
      <p:sp>
        <p:nvSpPr>
          <p:cNvPr id="8" name="Text Placeholder 7"/>
          <p:cNvSpPr>
            <a:spLocks noGrp="1"/>
          </p:cNvSpPr>
          <p:nvPr>
            <p:ph type="body" sz="quarter" idx="13"/>
          </p:nvPr>
        </p:nvSpPr>
        <p:spPr>
          <a:xfrm>
            <a:off x="457200" y="966930"/>
            <a:ext cx="8229600" cy="381000"/>
          </a:xfrm>
        </p:spPr>
        <p:txBody>
          <a:bodyPr/>
          <a:lstStyle/>
          <a:p>
            <a:r>
              <a:rPr lang="en-US" dirty="0"/>
              <a:t>Fifth Edition</a:t>
            </a:r>
            <a:r>
              <a:rPr lang="en-IN" dirty="0"/>
              <a:t>, Global Edition</a:t>
            </a:r>
            <a:endParaRPr lang="en-US" dirty="0"/>
          </a:p>
        </p:txBody>
      </p:sp>
      <p:sp>
        <p:nvSpPr>
          <p:cNvPr id="9" name="Text Placeholder 8"/>
          <p:cNvSpPr>
            <a:spLocks noGrp="1"/>
          </p:cNvSpPr>
          <p:nvPr>
            <p:ph type="body" sz="quarter" idx="14"/>
          </p:nvPr>
        </p:nvSpPr>
        <p:spPr/>
        <p:txBody>
          <a:bodyPr/>
          <a:lstStyle/>
          <a:p>
            <a:r>
              <a:rPr lang="en-US" dirty="0"/>
              <a:t>Chapter 4</a:t>
            </a:r>
          </a:p>
        </p:txBody>
      </p:sp>
      <p:sp>
        <p:nvSpPr>
          <p:cNvPr id="10" name="Text Placeholder 9"/>
          <p:cNvSpPr>
            <a:spLocks noGrp="1"/>
          </p:cNvSpPr>
          <p:nvPr>
            <p:ph type="body" sz="quarter" idx="15"/>
          </p:nvPr>
        </p:nvSpPr>
        <p:spPr/>
        <p:txBody>
          <a:bodyPr/>
          <a:lstStyle/>
          <a:p>
            <a:r>
              <a:rPr lang="en-US" altLang="en-US" dirty="0"/>
              <a:t>Repetition Structures</a:t>
            </a:r>
          </a:p>
        </p:txBody>
      </p:sp>
      <p:sp>
        <p:nvSpPr>
          <p:cNvPr id="14" name="TextBox 13"/>
          <p:cNvSpPr txBox="1"/>
          <p:nvPr/>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Starting out with Python, Fifth edition, Global edition by Tony Gaddis">
            <a:extLst>
              <a:ext uri="{FF2B5EF4-FFF2-40B4-BE49-F238E27FC236}">
                <a16:creationId xmlns:a16="http://schemas.microsoft.com/office/drawing/2014/main" xmlns="" id="{69523228-B4A8-4D43-8466-C2A14FDAB8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447801"/>
            <a:ext cx="3813119" cy="4876800"/>
          </a:xfrm>
          <a:prstGeom prst="rect">
            <a:avLst/>
          </a:prstGeom>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xmlns="" id="{4F621E37-8DCB-4D84-A86C-E5314DB1D7B3}"/>
              </a:ext>
            </a:extLst>
          </p:cNvPr>
          <p:cNvSpPr>
            <a:spLocks noGrp="1" noChangeArrowheads="1"/>
          </p:cNvSpPr>
          <p:nvPr>
            <p:ph type="title"/>
          </p:nvPr>
        </p:nvSpPr>
        <p:spPr/>
        <p:txBody>
          <a:bodyPr/>
          <a:lstStyle/>
          <a:p>
            <a:r>
              <a:rPr lang="en-US" altLang="en-US" dirty="0"/>
              <a:t>Infinite </a:t>
            </a:r>
            <a:r>
              <a:rPr lang="en-US" altLang="en-US" dirty="0" smtClean="0"/>
              <a:t>Loops</a:t>
            </a:r>
            <a:r>
              <a:rPr lang="tr-TR" altLang="en-US" sz="2000" dirty="0"/>
              <a:t> </a:t>
            </a:r>
            <a:r>
              <a:rPr lang="en-US" altLang="en-US" sz="2000" b="0" dirty="0" smtClean="0"/>
              <a:t>(</a:t>
            </a:r>
            <a:r>
              <a:rPr lang="tr-TR" altLang="en-US" sz="2000" b="0" dirty="0" smtClean="0"/>
              <a:t>2</a:t>
            </a:r>
            <a:r>
              <a:rPr lang="en-US" altLang="en-US" sz="2000" b="0" dirty="0" smtClean="0"/>
              <a:t> </a:t>
            </a:r>
            <a:r>
              <a:rPr lang="en-US" altLang="en-US" sz="2000" b="0" dirty="0"/>
              <a:t>of 2)</a:t>
            </a:r>
            <a:endParaRPr lang="he-IL" altLang="en-US" sz="2000" dirty="0"/>
          </a:p>
        </p:txBody>
      </p:sp>
      <p:pic>
        <p:nvPicPr>
          <p:cNvPr id="2" name="Resim 1"/>
          <p:cNvPicPr>
            <a:picLocks noChangeAspect="1"/>
          </p:cNvPicPr>
          <p:nvPr/>
        </p:nvPicPr>
        <p:blipFill>
          <a:blip r:embed="rId2"/>
          <a:stretch>
            <a:fillRect/>
          </a:stretch>
        </p:blipFill>
        <p:spPr>
          <a:xfrm>
            <a:off x="1523999" y="1733549"/>
            <a:ext cx="5972497" cy="4057651"/>
          </a:xfrm>
          <a:prstGeom prst="rect">
            <a:avLst/>
          </a:prstGeom>
        </p:spPr>
      </p:pic>
    </p:spTree>
    <p:extLst>
      <p:ext uri="{BB962C8B-B14F-4D97-AF65-F5344CB8AC3E}">
        <p14:creationId xmlns:p14="http://schemas.microsoft.com/office/powerpoint/2010/main" val="2327203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xmlns="" id="{DF15EA20-9C80-47AA-BF0A-42F127A1924E}"/>
              </a:ext>
            </a:extLst>
          </p:cNvPr>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for</a:t>
            </a:r>
            <a:r>
              <a:rPr lang="en-US" altLang="en-US" dirty="0"/>
              <a:t> Loop: a Count-Controlled Loop</a:t>
            </a:r>
            <a:r>
              <a:rPr lang="en-US" altLang="en-US" sz="3600" b="0" dirty="0"/>
              <a:t> </a:t>
            </a:r>
            <a:r>
              <a:rPr lang="en-US" altLang="en-US" sz="2000" b="0" dirty="0"/>
              <a:t>(1 of 2)</a:t>
            </a:r>
            <a:endParaRPr lang="he-IL" altLang="en-US" sz="2000" dirty="0"/>
          </a:p>
        </p:txBody>
      </p:sp>
      <p:sp>
        <p:nvSpPr>
          <p:cNvPr id="3" name="Content Placeholder 2">
            <a:extLst>
              <a:ext uri="{FF2B5EF4-FFF2-40B4-BE49-F238E27FC236}">
                <a16:creationId xmlns:a16="http://schemas.microsoft.com/office/drawing/2014/main" xmlns="" id="{4463719D-F564-45AF-AA5C-47554A9A8E27}"/>
              </a:ext>
            </a:extLst>
          </p:cNvPr>
          <p:cNvSpPr>
            <a:spLocks noGrp="1"/>
          </p:cNvSpPr>
          <p:nvPr>
            <p:ph idx="1"/>
          </p:nvPr>
        </p:nvSpPr>
        <p:spPr/>
        <p:txBody>
          <a:bodyPr/>
          <a:lstStyle/>
          <a:p>
            <a:pPr>
              <a:buFontTx/>
              <a:buChar char="•"/>
            </a:pPr>
            <a:r>
              <a:rPr lang="en-US" altLang="en-US" u="sng" dirty="0">
                <a:cs typeface="Courier New" panose="02070309020205020404" pitchFamily="49" charset="0"/>
              </a:rPr>
              <a:t>Count-Controlled</a:t>
            </a:r>
            <a:r>
              <a:rPr lang="en-US" altLang="en-US" u="sng" dirty="0"/>
              <a:t> loop</a:t>
            </a:r>
            <a:r>
              <a:rPr lang="en-US" altLang="en-US" dirty="0"/>
              <a:t>: iterates a specific number of times</a:t>
            </a:r>
          </a:p>
          <a:p>
            <a:pPr lvl="1"/>
            <a:r>
              <a:rPr lang="en-US" altLang="en-US" dirty="0"/>
              <a:t>Use a </a:t>
            </a:r>
            <a:r>
              <a:rPr lang="en-US" altLang="en-US" dirty="0">
                <a:latin typeface="Courier New" panose="02070309020205020404" pitchFamily="49" charset="0"/>
                <a:cs typeface="Courier New" panose="02070309020205020404" pitchFamily="49" charset="0"/>
              </a:rPr>
              <a:t>for</a:t>
            </a:r>
            <a:r>
              <a:rPr lang="en-US" altLang="en-US" dirty="0"/>
              <a:t> statement to write count-controlled loop</a:t>
            </a:r>
          </a:p>
          <a:p>
            <a:pPr lvl="2"/>
            <a:r>
              <a:rPr lang="en-US" altLang="en-US" dirty="0"/>
              <a:t>Designed to work with sequence of data items </a:t>
            </a:r>
          </a:p>
          <a:p>
            <a:pPr lvl="3"/>
            <a:r>
              <a:rPr lang="en-US" altLang="en-US" dirty="0"/>
              <a:t>Iterates once for each item in the sequence</a:t>
            </a:r>
          </a:p>
          <a:p>
            <a:pPr lvl="2"/>
            <a:r>
              <a:rPr lang="en-US" altLang="en-US" dirty="0"/>
              <a:t>General format: </a:t>
            </a:r>
          </a:p>
          <a:p>
            <a:pPr lvl="2">
              <a:buNone/>
            </a:pPr>
            <a:r>
              <a:rPr lang="en-US" altLang="en-US" dirty="0"/>
              <a:t>	</a:t>
            </a:r>
            <a:r>
              <a:rPr lang="en-US" altLang="en-US" dirty="0">
                <a:latin typeface="Courier New" panose="02070309020205020404" pitchFamily="49" charset="0"/>
                <a:cs typeface="Courier New" panose="02070309020205020404" pitchFamily="49" charset="0"/>
              </a:rPr>
              <a:t>for </a:t>
            </a:r>
            <a:r>
              <a:rPr lang="en-US" altLang="en-US" i="1" dirty="0">
                <a:latin typeface="Courier New" panose="02070309020205020404" pitchFamily="49" charset="0"/>
                <a:cs typeface="Courier New" panose="02070309020205020404" pitchFamily="49" charset="0"/>
              </a:rPr>
              <a:t>variable</a:t>
            </a:r>
            <a:r>
              <a:rPr lang="en-US" altLang="en-US" dirty="0">
                <a:latin typeface="Courier New" panose="02070309020205020404" pitchFamily="49" charset="0"/>
                <a:cs typeface="Courier New" panose="02070309020205020404" pitchFamily="49" charset="0"/>
              </a:rPr>
              <a:t> in </a:t>
            </a:r>
            <a:r>
              <a:rPr lang="en-US" altLang="en-US" i="1" dirty="0">
                <a:latin typeface="Courier New" panose="02070309020205020404" pitchFamily="49" charset="0"/>
                <a:cs typeface="Courier New" panose="02070309020205020404" pitchFamily="49" charset="0"/>
              </a:rPr>
              <a:t>[val1, val2, </a:t>
            </a:r>
            <a:r>
              <a:rPr lang="en-US" altLang="en-US" i="1" dirty="0" err="1">
                <a:latin typeface="Courier New" panose="02070309020205020404" pitchFamily="49" charset="0"/>
                <a:cs typeface="Courier New" panose="02070309020205020404" pitchFamily="49" charset="0"/>
              </a:rPr>
              <a:t>etc</a:t>
            </a:r>
            <a:r>
              <a:rPr lang="en-US" altLang="en-US" i="1"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a:t>
            </a:r>
          </a:p>
          <a:p>
            <a:pPr lvl="2">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statements</a:t>
            </a:r>
          </a:p>
          <a:p>
            <a:pPr lvl="2"/>
            <a:r>
              <a:rPr lang="en-US" altLang="en-US" u="sng" dirty="0">
                <a:cs typeface="Courier New" panose="02070309020205020404" pitchFamily="49" charset="0"/>
              </a:rPr>
              <a:t>Target variable</a:t>
            </a:r>
            <a:r>
              <a:rPr lang="en-US" altLang="en-US" dirty="0">
                <a:cs typeface="Courier New" panose="02070309020205020404" pitchFamily="49" charset="0"/>
              </a:rPr>
              <a:t>: the variable which is the target of the assignment at the beginning of each iteration</a:t>
            </a:r>
            <a:endParaRPr lang="en-A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659292A-D1E6-41D7-8F88-5FD1389EFAD7}"/>
              </a:ext>
            </a:extLst>
          </p:cNvPr>
          <p:cNvSpPr>
            <a:spLocks noGrp="1"/>
          </p:cNvSpPr>
          <p:nvPr>
            <p:ph type="title"/>
          </p:nvPr>
        </p:nvSpPr>
        <p:spPr>
          <a:xfrm>
            <a:off x="457200" y="228600"/>
            <a:ext cx="8229600" cy="914400"/>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for</a:t>
            </a:r>
            <a:r>
              <a:rPr lang="en-US" altLang="en-US" dirty="0"/>
              <a:t> Loop: a Count-Controlled Loop</a:t>
            </a:r>
            <a:r>
              <a:rPr lang="en-US" altLang="en-US" sz="3600" b="0" dirty="0"/>
              <a:t> </a:t>
            </a:r>
            <a:r>
              <a:rPr lang="en-US" altLang="en-US" sz="2000" b="0" dirty="0"/>
              <a:t>(2 of 2)</a:t>
            </a:r>
            <a:endParaRPr lang="en-AU" sz="2000" dirty="0"/>
          </a:p>
        </p:txBody>
      </p:sp>
      <p:sp>
        <p:nvSpPr>
          <p:cNvPr id="5" name="Text Placeholder 4">
            <a:extLst>
              <a:ext uri="{FF2B5EF4-FFF2-40B4-BE49-F238E27FC236}">
                <a16:creationId xmlns:a16="http://schemas.microsoft.com/office/drawing/2014/main" xmlns="" id="{D06CEAD0-CEED-461D-9479-C62BF44DF9F4}"/>
              </a:ext>
            </a:extLst>
          </p:cNvPr>
          <p:cNvSpPr>
            <a:spLocks noGrp="1"/>
          </p:cNvSpPr>
          <p:nvPr>
            <p:ph type="body" sz="quarter" idx="13"/>
          </p:nvPr>
        </p:nvSpPr>
        <p:spPr>
          <a:xfrm>
            <a:off x="457200" y="5867400"/>
            <a:ext cx="8229600" cy="417616"/>
          </a:xfrm>
        </p:spPr>
        <p:txBody>
          <a:bodyPr/>
          <a:lstStyle/>
          <a:p>
            <a:r>
              <a:rPr lang="en-US" b="1" dirty="0"/>
              <a:t>Figure 4-4 </a:t>
            </a:r>
            <a:r>
              <a:rPr lang="en-US" dirty="0"/>
              <a:t>The </a:t>
            </a:r>
            <a:r>
              <a:rPr lang="en-US" dirty="0">
                <a:latin typeface="Courier New" panose="02070309020205020404" pitchFamily="49" charset="0"/>
                <a:cs typeface="Courier New" panose="02070309020205020404" pitchFamily="49" charset="0"/>
              </a:rPr>
              <a:t>for</a:t>
            </a:r>
            <a:r>
              <a:rPr lang="en-US" dirty="0"/>
              <a:t> loop</a:t>
            </a:r>
            <a:endParaRPr lang="en-AU" dirty="0"/>
          </a:p>
        </p:txBody>
      </p:sp>
      <p:pic>
        <p:nvPicPr>
          <p:cNvPr id="6" name="Picture 3" descr="An illustration depicts for loop.">
            <a:extLst>
              <a:ext uri="{FF2B5EF4-FFF2-40B4-BE49-F238E27FC236}">
                <a16:creationId xmlns:a16="http://schemas.microsoft.com/office/drawing/2014/main" xmlns="" id="{04933775-EAE8-4FB3-BDC6-F109021FB1C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304799" y="1295400"/>
            <a:ext cx="3768067"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Resim 1"/>
          <p:cNvPicPr>
            <a:picLocks noChangeAspect="1"/>
          </p:cNvPicPr>
          <p:nvPr/>
        </p:nvPicPr>
        <p:blipFill>
          <a:blip r:embed="rId3"/>
          <a:stretch>
            <a:fillRect/>
          </a:stretch>
        </p:blipFill>
        <p:spPr>
          <a:xfrm>
            <a:off x="4629150" y="1168314"/>
            <a:ext cx="4133850" cy="1590675"/>
          </a:xfrm>
          <a:prstGeom prst="rect">
            <a:avLst/>
          </a:prstGeom>
        </p:spPr>
      </p:pic>
      <p:pic>
        <p:nvPicPr>
          <p:cNvPr id="3" name="Resim 2"/>
          <p:cNvPicPr>
            <a:picLocks noChangeAspect="1"/>
          </p:cNvPicPr>
          <p:nvPr/>
        </p:nvPicPr>
        <p:blipFill>
          <a:blip r:embed="rId4"/>
          <a:stretch>
            <a:fillRect/>
          </a:stretch>
        </p:blipFill>
        <p:spPr>
          <a:xfrm>
            <a:off x="4629150" y="3015389"/>
            <a:ext cx="4438650" cy="1581150"/>
          </a:xfrm>
          <a:prstGeom prst="rect">
            <a:avLst/>
          </a:prstGeom>
        </p:spPr>
      </p:pic>
      <p:pic>
        <p:nvPicPr>
          <p:cNvPr id="7" name="Resim 6"/>
          <p:cNvPicPr>
            <a:picLocks noChangeAspect="1"/>
          </p:cNvPicPr>
          <p:nvPr/>
        </p:nvPicPr>
        <p:blipFill>
          <a:blip r:embed="rId5"/>
          <a:stretch>
            <a:fillRect/>
          </a:stretch>
        </p:blipFill>
        <p:spPr>
          <a:xfrm>
            <a:off x="4648200" y="4800600"/>
            <a:ext cx="3895725" cy="1400175"/>
          </a:xfrm>
          <a:prstGeom prst="rect">
            <a:avLst/>
          </a:prstGeom>
        </p:spPr>
      </p:pic>
    </p:spTree>
    <p:extLst>
      <p:ext uri="{BB962C8B-B14F-4D97-AF65-F5344CB8AC3E}">
        <p14:creationId xmlns:p14="http://schemas.microsoft.com/office/powerpoint/2010/main" val="1604397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xmlns="" id="{C32C60C7-F818-4707-9C15-358874E8CDD1}"/>
              </a:ext>
            </a:extLst>
          </p:cNvPr>
          <p:cNvSpPr>
            <a:spLocks noGrp="1" noChangeArrowheads="1"/>
          </p:cNvSpPr>
          <p:nvPr>
            <p:ph type="title"/>
          </p:nvPr>
        </p:nvSpPr>
        <p:spPr/>
        <p:txBody>
          <a:bodyPr/>
          <a:lstStyle/>
          <a:p>
            <a:pPr eaLnBrk="1" hangingPunct="1"/>
            <a:r>
              <a:rPr lang="en-US" altLang="en-US" dirty="0"/>
              <a:t>Using the </a:t>
            </a:r>
            <a:r>
              <a:rPr lang="en-US" altLang="en-US" dirty="0">
                <a:latin typeface="Courier New" panose="02070309020205020404" pitchFamily="49" charset="0"/>
                <a:cs typeface="Courier New" panose="02070309020205020404" pitchFamily="49" charset="0"/>
              </a:rPr>
              <a:t>range</a:t>
            </a:r>
            <a:r>
              <a:rPr lang="en-US" altLang="en-US" dirty="0"/>
              <a:t> Function with the </a:t>
            </a:r>
            <a:r>
              <a:rPr lang="en-US" altLang="en-US" dirty="0">
                <a:latin typeface="Courier New" panose="02070309020205020404" pitchFamily="49" charset="0"/>
                <a:cs typeface="Courier New" panose="02070309020205020404" pitchFamily="49" charset="0"/>
              </a:rPr>
              <a:t>for</a:t>
            </a:r>
            <a:r>
              <a:rPr lang="en-US" altLang="en-US" dirty="0"/>
              <a:t> Loop</a:t>
            </a:r>
            <a:endParaRPr lang="he-IL" altLang="en-US" dirty="0"/>
          </a:p>
        </p:txBody>
      </p:sp>
      <p:sp>
        <p:nvSpPr>
          <p:cNvPr id="13315" name="Content Placeholder 2">
            <a:extLst>
              <a:ext uri="{FF2B5EF4-FFF2-40B4-BE49-F238E27FC236}">
                <a16:creationId xmlns:a16="http://schemas.microsoft.com/office/drawing/2014/main" xmlns="" id="{6E0820EA-FF4B-4A26-88A2-D4366024588D}"/>
              </a:ext>
            </a:extLst>
          </p:cNvPr>
          <p:cNvSpPr>
            <a:spLocks noGrp="1" noChangeArrowheads="1"/>
          </p:cNvSpPr>
          <p:nvPr>
            <p:ph idx="1"/>
          </p:nvPr>
        </p:nvSpPr>
        <p:spPr/>
        <p:txBody>
          <a:bodyPr/>
          <a:lstStyle/>
          <a:p>
            <a:pPr eaLnBrk="1" hangingPunct="1">
              <a:buFontTx/>
              <a:buChar char="•"/>
            </a:pPr>
            <a:r>
              <a:rPr lang="en-US" altLang="en-US" dirty="0"/>
              <a:t>The </a:t>
            </a:r>
            <a:r>
              <a:rPr lang="en-US" altLang="en-US" dirty="0">
                <a:latin typeface="Courier New" panose="02070309020205020404" pitchFamily="49" charset="0"/>
                <a:cs typeface="Courier New" panose="02070309020205020404" pitchFamily="49" charset="0"/>
              </a:rPr>
              <a:t>range</a:t>
            </a:r>
            <a:r>
              <a:rPr lang="en-US" altLang="en-US" dirty="0"/>
              <a:t> function simplifies the process of writing a </a:t>
            </a:r>
            <a:r>
              <a:rPr lang="en-US" altLang="en-US" dirty="0">
                <a:latin typeface="Courier New" panose="02070309020205020404" pitchFamily="49" charset="0"/>
                <a:cs typeface="Courier New" panose="02070309020205020404" pitchFamily="49" charset="0"/>
              </a:rPr>
              <a:t>for</a:t>
            </a:r>
            <a:r>
              <a:rPr lang="en-US" altLang="en-US" dirty="0"/>
              <a:t> loop</a:t>
            </a:r>
          </a:p>
          <a:p>
            <a:pPr lvl="1" eaLnBrk="1" hangingPunct="1"/>
            <a:r>
              <a:rPr lang="en-US" altLang="en-US" dirty="0">
                <a:latin typeface="Courier New" panose="02070309020205020404" pitchFamily="49" charset="0"/>
                <a:cs typeface="Courier New" panose="02070309020205020404" pitchFamily="49" charset="0"/>
              </a:rPr>
              <a:t>range</a:t>
            </a:r>
            <a:r>
              <a:rPr lang="en-US" altLang="en-US" dirty="0"/>
              <a:t> returns an </a:t>
            </a:r>
            <a:r>
              <a:rPr lang="en-US" altLang="en-US" dirty="0" err="1"/>
              <a:t>iterable</a:t>
            </a:r>
            <a:r>
              <a:rPr lang="en-US" altLang="en-US" dirty="0"/>
              <a:t> object</a:t>
            </a:r>
          </a:p>
          <a:p>
            <a:pPr lvl="2"/>
            <a:r>
              <a:rPr lang="en-US" altLang="en-US" u="sng" dirty="0" err="1"/>
              <a:t>Iterable</a:t>
            </a:r>
            <a:r>
              <a:rPr lang="en-US" altLang="en-US" dirty="0"/>
              <a:t>: contains a sequence of values that can be iterated over</a:t>
            </a:r>
          </a:p>
          <a:p>
            <a:pPr eaLnBrk="1" hangingPunct="1">
              <a:buFontTx/>
              <a:buChar char="•"/>
            </a:pPr>
            <a:r>
              <a:rPr lang="en-US" altLang="en-US" dirty="0">
                <a:latin typeface="Courier New" panose="02070309020205020404" pitchFamily="49" charset="0"/>
                <a:cs typeface="Courier New" panose="02070309020205020404" pitchFamily="49" charset="0"/>
              </a:rPr>
              <a:t>range</a:t>
            </a:r>
            <a:r>
              <a:rPr lang="en-US" altLang="en-US" dirty="0"/>
              <a:t> characteristics:</a:t>
            </a:r>
          </a:p>
          <a:p>
            <a:pPr lvl="1" eaLnBrk="1" hangingPunct="1"/>
            <a:r>
              <a:rPr lang="en-US" altLang="en-US" dirty="0"/>
              <a:t>One argument: used as ending limit </a:t>
            </a:r>
          </a:p>
          <a:p>
            <a:pPr lvl="1" eaLnBrk="1" hangingPunct="1"/>
            <a:r>
              <a:rPr lang="en-US" altLang="en-US" dirty="0"/>
              <a:t>Two arguments: starting value and ending limit</a:t>
            </a:r>
          </a:p>
          <a:p>
            <a:pPr lvl="1" eaLnBrk="1" hangingPunct="1"/>
            <a:r>
              <a:rPr lang="en-US" altLang="en-US" dirty="0"/>
              <a:t>Three arguments: third argument is step value </a:t>
            </a:r>
            <a:endParaRPr lang="he-IL"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xmlns="" id="{19CC4E1C-FA86-44DF-8695-E7335934796D}"/>
              </a:ext>
            </a:extLst>
          </p:cNvPr>
          <p:cNvSpPr>
            <a:spLocks noGrp="1" noChangeArrowheads="1"/>
          </p:cNvSpPr>
          <p:nvPr>
            <p:ph type="title"/>
          </p:nvPr>
        </p:nvSpPr>
        <p:spPr/>
        <p:txBody>
          <a:bodyPr/>
          <a:lstStyle/>
          <a:p>
            <a:r>
              <a:rPr lang="en-US" altLang="en-US" dirty="0"/>
              <a:t>Using the Target Variable Inside the </a:t>
            </a:r>
            <a:r>
              <a:rPr lang="en-US" altLang="en-US" dirty="0" smtClean="0"/>
              <a:t>Loop</a:t>
            </a:r>
            <a:r>
              <a:rPr lang="tr-TR" altLang="en-US" sz="2000" dirty="0" smtClean="0"/>
              <a:t> </a:t>
            </a:r>
            <a:r>
              <a:rPr lang="en-US" altLang="en-US" sz="2000" b="0" dirty="0" smtClean="0"/>
              <a:t>(</a:t>
            </a:r>
            <a:r>
              <a:rPr lang="en-US" altLang="en-US" sz="2000" b="0" dirty="0"/>
              <a:t>1 of 2)</a:t>
            </a:r>
            <a:endParaRPr lang="he-IL" altLang="en-US" sz="2000" dirty="0"/>
          </a:p>
        </p:txBody>
      </p:sp>
      <p:sp>
        <p:nvSpPr>
          <p:cNvPr id="14339" name="Content Placeholder 2">
            <a:extLst>
              <a:ext uri="{FF2B5EF4-FFF2-40B4-BE49-F238E27FC236}">
                <a16:creationId xmlns:a16="http://schemas.microsoft.com/office/drawing/2014/main" xmlns="" id="{337B7BE5-04A8-4FC2-90AF-D74A0F28A734}"/>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Purpose of target variable is to reference each item in a sequence as the loop iterates</a:t>
            </a:r>
          </a:p>
          <a:p>
            <a:pPr eaLnBrk="1" hangingPunct="1">
              <a:buFontTx/>
              <a:buChar char="•"/>
            </a:pPr>
            <a:r>
              <a:rPr lang="en-US" altLang="en-US" dirty="0">
                <a:cs typeface="Courier New" panose="02070309020205020404" pitchFamily="49" charset="0"/>
              </a:rPr>
              <a:t>Target variable can be used in calculations or tasks in the body of the loop</a:t>
            </a:r>
          </a:p>
          <a:p>
            <a:pPr lvl="1"/>
            <a:r>
              <a:rPr lang="en-US" altLang="en-US" dirty="0">
                <a:cs typeface="Courier New" panose="02070309020205020404" pitchFamily="49" charset="0"/>
              </a:rPr>
              <a:t>Example: calculate square root of each number in a range</a:t>
            </a:r>
            <a:endParaRPr lang="he-IL" altLang="en-US" dirty="0">
              <a:cs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xmlns="" id="{19CC4E1C-FA86-44DF-8695-E7335934796D}"/>
              </a:ext>
            </a:extLst>
          </p:cNvPr>
          <p:cNvSpPr>
            <a:spLocks noGrp="1" noChangeArrowheads="1"/>
          </p:cNvSpPr>
          <p:nvPr>
            <p:ph type="title"/>
          </p:nvPr>
        </p:nvSpPr>
        <p:spPr/>
        <p:txBody>
          <a:bodyPr/>
          <a:lstStyle/>
          <a:p>
            <a:r>
              <a:rPr lang="en-US" altLang="en-US" dirty="0"/>
              <a:t>Using the Target Variable Inside the </a:t>
            </a:r>
            <a:r>
              <a:rPr lang="en-US" altLang="en-US" dirty="0" smtClean="0"/>
              <a:t>Loop</a:t>
            </a:r>
            <a:r>
              <a:rPr lang="tr-TR" altLang="en-US" sz="2000" dirty="0"/>
              <a:t> </a:t>
            </a:r>
            <a:r>
              <a:rPr lang="en-US" altLang="en-US" sz="2000" b="0" dirty="0" smtClean="0"/>
              <a:t>(</a:t>
            </a:r>
            <a:r>
              <a:rPr lang="tr-TR" altLang="en-US" sz="2000" b="0" dirty="0" smtClean="0"/>
              <a:t>2</a:t>
            </a:r>
            <a:r>
              <a:rPr lang="en-US" altLang="en-US" sz="2000" b="0" dirty="0" smtClean="0"/>
              <a:t> </a:t>
            </a:r>
            <a:r>
              <a:rPr lang="en-US" altLang="en-US" sz="2000" b="0" dirty="0"/>
              <a:t>of 2)</a:t>
            </a:r>
            <a:endParaRPr lang="he-IL" altLang="en-US" sz="2000" dirty="0"/>
          </a:p>
        </p:txBody>
      </p:sp>
      <p:pic>
        <p:nvPicPr>
          <p:cNvPr id="3" name="Resim 2"/>
          <p:cNvPicPr>
            <a:picLocks noChangeAspect="1"/>
          </p:cNvPicPr>
          <p:nvPr/>
        </p:nvPicPr>
        <p:blipFill>
          <a:blip r:embed="rId2"/>
          <a:stretch>
            <a:fillRect/>
          </a:stretch>
        </p:blipFill>
        <p:spPr>
          <a:xfrm>
            <a:off x="2286001" y="1928812"/>
            <a:ext cx="4631992" cy="3911736"/>
          </a:xfrm>
          <a:prstGeom prst="rect">
            <a:avLst/>
          </a:prstGeom>
        </p:spPr>
      </p:pic>
    </p:spTree>
    <p:extLst>
      <p:ext uri="{BB962C8B-B14F-4D97-AF65-F5344CB8AC3E}">
        <p14:creationId xmlns:p14="http://schemas.microsoft.com/office/powerpoint/2010/main" val="4234317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xmlns="" id="{4D8D53BF-59A9-461E-9049-A87E88523F96}"/>
              </a:ext>
            </a:extLst>
          </p:cNvPr>
          <p:cNvSpPr>
            <a:spLocks noGrp="1" noChangeArrowheads="1"/>
          </p:cNvSpPr>
          <p:nvPr>
            <p:ph type="title"/>
          </p:nvPr>
        </p:nvSpPr>
        <p:spPr/>
        <p:txBody>
          <a:bodyPr/>
          <a:lstStyle/>
          <a:p>
            <a:r>
              <a:rPr lang="en-US" altLang="en-US" dirty="0"/>
              <a:t>Letting the User Control the Loop </a:t>
            </a:r>
            <a:r>
              <a:rPr lang="en-US" altLang="en-US" dirty="0" smtClean="0"/>
              <a:t>Iterations</a:t>
            </a:r>
            <a:r>
              <a:rPr lang="tr-TR" altLang="en-US" sz="2000" dirty="0" smtClean="0"/>
              <a:t> </a:t>
            </a:r>
            <a:r>
              <a:rPr lang="en-US" altLang="en-US" sz="2000" b="0" dirty="0" smtClean="0"/>
              <a:t>(</a:t>
            </a:r>
            <a:r>
              <a:rPr lang="tr-TR" altLang="en-US" sz="2000" b="0" dirty="0" smtClean="0"/>
              <a:t>1</a:t>
            </a:r>
            <a:r>
              <a:rPr lang="en-US" altLang="en-US" sz="2000" b="0" dirty="0" smtClean="0"/>
              <a:t> </a:t>
            </a:r>
            <a:r>
              <a:rPr lang="en-US" altLang="en-US" sz="2000" b="0" dirty="0"/>
              <a:t>of 2)</a:t>
            </a:r>
            <a:endParaRPr lang="he-IL" altLang="en-US" sz="2000" dirty="0"/>
          </a:p>
        </p:txBody>
      </p:sp>
      <p:sp>
        <p:nvSpPr>
          <p:cNvPr id="15363" name="Content Placeholder 2">
            <a:extLst>
              <a:ext uri="{FF2B5EF4-FFF2-40B4-BE49-F238E27FC236}">
                <a16:creationId xmlns:a16="http://schemas.microsoft.com/office/drawing/2014/main" xmlns="" id="{2127AEFD-427B-4614-9488-A213A5FDAD84}"/>
              </a:ext>
            </a:extLst>
          </p:cNvPr>
          <p:cNvSpPr>
            <a:spLocks noGrp="1" noChangeArrowheads="1"/>
          </p:cNvSpPr>
          <p:nvPr>
            <p:ph idx="1"/>
          </p:nvPr>
        </p:nvSpPr>
        <p:spPr/>
        <p:txBody>
          <a:bodyPr/>
          <a:lstStyle/>
          <a:p>
            <a:pPr eaLnBrk="1" hangingPunct="1">
              <a:buFontTx/>
              <a:buChar char="•"/>
            </a:pPr>
            <a:r>
              <a:rPr lang="en-US" altLang="en-US" dirty="0"/>
              <a:t>Sometimes the programmer does not know exactly how many times the loop will execute</a:t>
            </a:r>
          </a:p>
          <a:p>
            <a:pPr eaLnBrk="1" hangingPunct="1">
              <a:buFontTx/>
              <a:buChar char="•"/>
            </a:pPr>
            <a:r>
              <a:rPr lang="en-US" altLang="en-US" dirty="0">
                <a:cs typeface="Courier New" panose="02070309020205020404" pitchFamily="49" charset="0"/>
              </a:rPr>
              <a:t>Can receive range inputs from the user, place them in variables, and call the </a:t>
            </a:r>
            <a:r>
              <a:rPr lang="en-US" altLang="en-US" dirty="0">
                <a:latin typeface="Courier New" panose="02070309020205020404" pitchFamily="49" charset="0"/>
                <a:cs typeface="Courier New" panose="02070309020205020404" pitchFamily="49" charset="0"/>
              </a:rPr>
              <a:t>range</a:t>
            </a:r>
            <a:r>
              <a:rPr lang="en-US" altLang="en-US" dirty="0">
                <a:cs typeface="Courier New" panose="02070309020205020404" pitchFamily="49" charset="0"/>
              </a:rPr>
              <a:t> function in the for clause using these variables</a:t>
            </a:r>
          </a:p>
          <a:p>
            <a:pPr lvl="1"/>
            <a:r>
              <a:rPr lang="en-US" altLang="en-US" dirty="0">
                <a:cs typeface="Courier New" panose="02070309020205020404" pitchFamily="49" charset="0"/>
              </a:rPr>
              <a:t>Be sure to consider the end cases: </a:t>
            </a:r>
            <a:r>
              <a:rPr lang="en-US" altLang="en-US" dirty="0">
                <a:latin typeface="Courier New" panose="02070309020205020404" pitchFamily="49" charset="0"/>
                <a:cs typeface="Courier New" panose="02070309020205020404" pitchFamily="49" charset="0"/>
              </a:rPr>
              <a:t>range</a:t>
            </a:r>
            <a:r>
              <a:rPr lang="en-US" altLang="en-US" dirty="0">
                <a:cs typeface="Courier New" panose="02070309020205020404" pitchFamily="49" charset="0"/>
              </a:rPr>
              <a:t> does not include the ending limit</a:t>
            </a:r>
          </a:p>
          <a:p>
            <a:pPr lvl="1" eaLnBrk="1" hangingPunct="1"/>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xmlns="" id="{4D8D53BF-59A9-461E-9049-A87E88523F96}"/>
              </a:ext>
            </a:extLst>
          </p:cNvPr>
          <p:cNvSpPr>
            <a:spLocks noGrp="1" noChangeArrowheads="1"/>
          </p:cNvSpPr>
          <p:nvPr>
            <p:ph type="title"/>
          </p:nvPr>
        </p:nvSpPr>
        <p:spPr/>
        <p:txBody>
          <a:bodyPr/>
          <a:lstStyle/>
          <a:p>
            <a:r>
              <a:rPr lang="en-US" altLang="en-US" dirty="0"/>
              <a:t>Letting the User Control the Loop </a:t>
            </a:r>
            <a:r>
              <a:rPr lang="en-US" altLang="en-US" dirty="0" smtClean="0"/>
              <a:t>Iterations</a:t>
            </a:r>
            <a:r>
              <a:rPr lang="tr-TR" altLang="en-US" sz="2000" dirty="0" smtClean="0"/>
              <a:t> </a:t>
            </a:r>
            <a:r>
              <a:rPr lang="en-US" altLang="en-US" sz="2000" b="0" dirty="0" smtClean="0"/>
              <a:t>(</a:t>
            </a:r>
            <a:r>
              <a:rPr lang="tr-TR" altLang="en-US" sz="2000" b="0" dirty="0"/>
              <a:t>2</a:t>
            </a:r>
            <a:r>
              <a:rPr lang="en-US" altLang="en-US" sz="2000" b="0" dirty="0"/>
              <a:t> of 2)</a:t>
            </a:r>
            <a:endParaRPr lang="he-IL" altLang="en-US" sz="2000" dirty="0"/>
          </a:p>
        </p:txBody>
      </p:sp>
      <p:pic>
        <p:nvPicPr>
          <p:cNvPr id="3" name="Resim 2"/>
          <p:cNvPicPr>
            <a:picLocks noChangeAspect="1"/>
          </p:cNvPicPr>
          <p:nvPr/>
        </p:nvPicPr>
        <p:blipFill>
          <a:blip r:embed="rId2"/>
          <a:stretch>
            <a:fillRect/>
          </a:stretch>
        </p:blipFill>
        <p:spPr>
          <a:xfrm>
            <a:off x="152399" y="1447800"/>
            <a:ext cx="4339771" cy="3962400"/>
          </a:xfrm>
          <a:prstGeom prst="rect">
            <a:avLst/>
          </a:prstGeom>
        </p:spPr>
      </p:pic>
      <p:pic>
        <p:nvPicPr>
          <p:cNvPr id="4" name="Resim 3"/>
          <p:cNvPicPr>
            <a:picLocks noChangeAspect="1"/>
          </p:cNvPicPr>
          <p:nvPr/>
        </p:nvPicPr>
        <p:blipFill>
          <a:blip r:embed="rId3"/>
          <a:stretch>
            <a:fillRect/>
          </a:stretch>
        </p:blipFill>
        <p:spPr>
          <a:xfrm>
            <a:off x="4572000" y="1447800"/>
            <a:ext cx="4419600" cy="4548712"/>
          </a:xfrm>
          <a:prstGeom prst="rect">
            <a:avLst/>
          </a:prstGeom>
        </p:spPr>
      </p:pic>
    </p:spTree>
    <p:extLst>
      <p:ext uri="{BB962C8B-B14F-4D97-AF65-F5344CB8AC3E}">
        <p14:creationId xmlns:p14="http://schemas.microsoft.com/office/powerpoint/2010/main" val="4120846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Sınıftaki öğrenci sayısını ve her öğrencinin </a:t>
            </a:r>
            <a:r>
              <a:rPr lang="tr-TR" dirty="0" err="1"/>
              <a:t>arasınav</a:t>
            </a:r>
            <a:r>
              <a:rPr lang="tr-TR" dirty="0"/>
              <a:t> ve final notlarını alan, her öğrencinin dönem sonu notunu ve başarı durumunu (geçme notu 60 ve </a:t>
            </a:r>
            <a:r>
              <a:rPr lang="tr-TR" dirty="0" err="1"/>
              <a:t>arasınav</a:t>
            </a:r>
            <a:r>
              <a:rPr lang="tr-TR" dirty="0"/>
              <a:t> %40, final %60 etkili) yazdıran algoritma:</a:t>
            </a:r>
            <a:endParaRPr lang="tr-TR" dirty="0"/>
          </a:p>
        </p:txBody>
      </p:sp>
    </p:spTree>
    <p:extLst>
      <p:ext uri="{BB962C8B-B14F-4D97-AF65-F5344CB8AC3E}">
        <p14:creationId xmlns:p14="http://schemas.microsoft.com/office/powerpoint/2010/main" val="2929226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xmlns="" id="{C2F7C8D1-5F45-4BB2-91DD-A017607C5121}"/>
              </a:ext>
            </a:extLst>
          </p:cNvPr>
          <p:cNvSpPr>
            <a:spLocks noGrp="1" noChangeArrowheads="1"/>
          </p:cNvSpPr>
          <p:nvPr>
            <p:ph type="title"/>
          </p:nvPr>
        </p:nvSpPr>
        <p:spPr/>
        <p:txBody>
          <a:bodyPr/>
          <a:lstStyle/>
          <a:p>
            <a:pPr eaLnBrk="1" hangingPunct="1"/>
            <a:r>
              <a:rPr lang="en-US" altLang="en-US" sz="3600"/>
              <a:t>Generating an Iterable Sequence that Ranges from Highest to Lowest</a:t>
            </a:r>
            <a:endParaRPr lang="he-IL" altLang="en-US" sz="3600"/>
          </a:p>
        </p:txBody>
      </p:sp>
      <p:sp>
        <p:nvSpPr>
          <p:cNvPr id="3" name="Content Placeholder 2">
            <a:extLst>
              <a:ext uri="{FF2B5EF4-FFF2-40B4-BE49-F238E27FC236}">
                <a16:creationId xmlns:a16="http://schemas.microsoft.com/office/drawing/2014/main" xmlns="" id="{5447E2F7-6B5E-4BA8-98A8-0697A4521D89}"/>
              </a:ext>
            </a:extLst>
          </p:cNvPr>
          <p:cNvSpPr>
            <a:spLocks noGrp="1"/>
          </p:cNvSpPr>
          <p:nvPr>
            <p:ph idx="1"/>
          </p:nvPr>
        </p:nvSpPr>
        <p:spPr/>
        <p:txBody>
          <a:bodyPr/>
          <a:lstStyle/>
          <a:p>
            <a:pPr>
              <a:buFontTx/>
              <a:buChar char="•"/>
            </a:pPr>
            <a:r>
              <a:rPr lang="en-US" altLang="en-US" dirty="0">
                <a:cs typeface="Courier New" panose="02070309020205020404" pitchFamily="49" charset="0"/>
              </a:rPr>
              <a:t>The </a:t>
            </a:r>
            <a:r>
              <a:rPr lang="en-US" altLang="en-US" dirty="0">
                <a:latin typeface="Courier New" panose="02070309020205020404" pitchFamily="49" charset="0"/>
                <a:cs typeface="Courier New" panose="02070309020205020404" pitchFamily="49" charset="0"/>
              </a:rPr>
              <a:t>range</a:t>
            </a:r>
            <a:r>
              <a:rPr lang="en-US" altLang="en-US" dirty="0"/>
              <a:t> function can be used to generate a sequence with numbers in descending order</a:t>
            </a:r>
          </a:p>
          <a:p>
            <a:pPr lvl="1"/>
            <a:r>
              <a:rPr lang="en-US" altLang="en-US" dirty="0"/>
              <a:t>Make sure starting number is larger than end limit, and step value is negative</a:t>
            </a:r>
          </a:p>
          <a:p>
            <a:pPr lvl="1"/>
            <a:r>
              <a:rPr lang="en-US" altLang="en-US" dirty="0"/>
              <a:t>Example: </a:t>
            </a:r>
            <a:r>
              <a:rPr lang="en-US" altLang="en-US" dirty="0">
                <a:latin typeface="Courier New" panose="02070309020205020404" pitchFamily="49" charset="0"/>
                <a:cs typeface="Courier New" panose="02070309020205020404" pitchFamily="49" charset="0"/>
              </a:rPr>
              <a:t>range(10, 0, -1)</a:t>
            </a:r>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xmlns="" id="{30640E55-C6E8-4FF5-A52A-9290471C794B}"/>
              </a:ext>
            </a:extLst>
          </p:cNvPr>
          <p:cNvSpPr>
            <a:spLocks noGrp="1" noChangeArrowheads="1"/>
          </p:cNvSpPr>
          <p:nvPr>
            <p:ph type="title"/>
          </p:nvPr>
        </p:nvSpPr>
        <p:spPr/>
        <p:txBody>
          <a:bodyPr/>
          <a:lstStyle/>
          <a:p>
            <a:pPr eaLnBrk="1" hangingPunct="1"/>
            <a:r>
              <a:rPr lang="en-US" altLang="en-US"/>
              <a:t>Topics</a:t>
            </a:r>
            <a:endParaRPr lang="he-IL" altLang="en-US"/>
          </a:p>
        </p:txBody>
      </p:sp>
      <p:sp>
        <p:nvSpPr>
          <p:cNvPr id="3" name="Content Placeholder 2">
            <a:extLst>
              <a:ext uri="{FF2B5EF4-FFF2-40B4-BE49-F238E27FC236}">
                <a16:creationId xmlns:a16="http://schemas.microsoft.com/office/drawing/2014/main" xmlns="" id="{F01485E1-5302-4A51-98A7-1C3A3BF856CE}"/>
              </a:ext>
            </a:extLst>
          </p:cNvPr>
          <p:cNvSpPr>
            <a:spLocks noGrp="1"/>
          </p:cNvSpPr>
          <p:nvPr>
            <p:ph idx="1"/>
          </p:nvPr>
        </p:nvSpPr>
        <p:spPr/>
        <p:txBody>
          <a:bodyPr/>
          <a:lstStyle/>
          <a:p>
            <a:pPr>
              <a:buFontTx/>
              <a:buChar char="•"/>
            </a:pPr>
            <a:r>
              <a:rPr lang="en-US" altLang="en-US" dirty="0"/>
              <a:t>Introduction to Repetition Structures</a:t>
            </a:r>
          </a:p>
          <a:p>
            <a:pPr>
              <a:buFontTx/>
              <a:buChar char="•"/>
            </a:pPr>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a Condition-Controlled Loop</a:t>
            </a:r>
          </a:p>
          <a:p>
            <a:pPr>
              <a:buFontTx/>
              <a:buChar char="•"/>
            </a:pPr>
            <a:r>
              <a:rPr lang="en-US" altLang="en-US" dirty="0"/>
              <a:t>The </a:t>
            </a:r>
            <a:r>
              <a:rPr lang="en-US" altLang="en-US" dirty="0">
                <a:latin typeface="Courier New" panose="02070309020205020404" pitchFamily="49" charset="0"/>
                <a:cs typeface="Courier New" panose="02070309020205020404" pitchFamily="49" charset="0"/>
              </a:rPr>
              <a:t>for</a:t>
            </a:r>
            <a:r>
              <a:rPr lang="en-US" altLang="en-US" dirty="0"/>
              <a:t> Loop: a Count-Controlled Loop</a:t>
            </a:r>
          </a:p>
          <a:p>
            <a:pPr>
              <a:buFontTx/>
              <a:buChar char="•"/>
            </a:pPr>
            <a:r>
              <a:rPr lang="en-US" altLang="en-US" dirty="0"/>
              <a:t>Calculating a Running Total</a:t>
            </a:r>
          </a:p>
          <a:p>
            <a:pPr>
              <a:buFontTx/>
              <a:buChar char="•"/>
            </a:pPr>
            <a:r>
              <a:rPr lang="en-US" altLang="en-US" dirty="0" smtClean="0"/>
              <a:t>Sentinels</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xmlns="" id="{DF53A0F1-7C3D-43CD-AA5A-AD7610944409}"/>
              </a:ext>
            </a:extLst>
          </p:cNvPr>
          <p:cNvSpPr>
            <a:spLocks noGrp="1" noChangeArrowheads="1"/>
          </p:cNvSpPr>
          <p:nvPr>
            <p:ph type="title"/>
          </p:nvPr>
        </p:nvSpPr>
        <p:spPr/>
        <p:txBody>
          <a:bodyPr/>
          <a:lstStyle/>
          <a:p>
            <a:r>
              <a:rPr lang="en-US" altLang="en-US" dirty="0"/>
              <a:t>Calculating a Running Total</a:t>
            </a:r>
            <a:r>
              <a:rPr lang="en-US" altLang="en-US" sz="2000" b="0" dirty="0"/>
              <a:t> (1 of </a:t>
            </a:r>
            <a:r>
              <a:rPr lang="tr-TR" altLang="en-US" sz="2000" b="0" dirty="0" smtClean="0"/>
              <a:t>3</a:t>
            </a:r>
            <a:r>
              <a:rPr lang="en-US" altLang="en-US" sz="2000" b="0" dirty="0" smtClean="0"/>
              <a:t>)</a:t>
            </a:r>
            <a:endParaRPr lang="he-IL" altLang="en-US" sz="2000" dirty="0"/>
          </a:p>
        </p:txBody>
      </p:sp>
      <p:sp>
        <p:nvSpPr>
          <p:cNvPr id="17411" name="Content Placeholder 2">
            <a:extLst>
              <a:ext uri="{FF2B5EF4-FFF2-40B4-BE49-F238E27FC236}">
                <a16:creationId xmlns:a16="http://schemas.microsoft.com/office/drawing/2014/main" xmlns="" id="{F0B34043-5651-482F-B120-9655E8718CA5}"/>
              </a:ext>
            </a:extLst>
          </p:cNvPr>
          <p:cNvSpPr>
            <a:spLocks noGrp="1" noChangeArrowheads="1"/>
          </p:cNvSpPr>
          <p:nvPr>
            <p:ph idx="1"/>
          </p:nvPr>
        </p:nvSpPr>
        <p:spPr/>
        <p:txBody>
          <a:bodyPr/>
          <a:lstStyle/>
          <a:p>
            <a:pPr eaLnBrk="1" hangingPunct="1">
              <a:buFontTx/>
              <a:buChar char="•"/>
            </a:pPr>
            <a:r>
              <a:rPr lang="en-US" altLang="en-US" dirty="0"/>
              <a:t>Programs often need to calculate a total of a series of numbers</a:t>
            </a:r>
          </a:p>
          <a:p>
            <a:pPr lvl="1" eaLnBrk="1" hangingPunct="1"/>
            <a:r>
              <a:rPr lang="en-US" altLang="en-US" dirty="0"/>
              <a:t>Typically include two elements:</a:t>
            </a:r>
          </a:p>
          <a:p>
            <a:pPr lvl="2"/>
            <a:r>
              <a:rPr lang="en-US" altLang="en-US" dirty="0"/>
              <a:t>A loop that reads each number in series</a:t>
            </a:r>
          </a:p>
          <a:p>
            <a:pPr lvl="2"/>
            <a:r>
              <a:rPr lang="en-US" altLang="en-US" dirty="0"/>
              <a:t>An </a:t>
            </a:r>
            <a:r>
              <a:rPr lang="en-US" altLang="en-US" i="1" dirty="0"/>
              <a:t>accumulator</a:t>
            </a:r>
            <a:r>
              <a:rPr lang="en-US" altLang="en-US" dirty="0"/>
              <a:t> variable</a:t>
            </a:r>
          </a:p>
          <a:p>
            <a:pPr lvl="1" eaLnBrk="1" hangingPunct="1"/>
            <a:r>
              <a:rPr lang="en-US" altLang="en-US" dirty="0"/>
              <a:t>Known as program that keeps a running total:  accumulates total and reads in series</a:t>
            </a:r>
          </a:p>
          <a:p>
            <a:pPr lvl="1" eaLnBrk="1" hangingPunct="1"/>
            <a:r>
              <a:rPr lang="en-US" altLang="en-US" dirty="0"/>
              <a:t>At end of loop, accumulator will reference the total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4491F10-DA11-4049-9182-3685A5EB5787}"/>
              </a:ext>
            </a:extLst>
          </p:cNvPr>
          <p:cNvSpPr>
            <a:spLocks noGrp="1"/>
          </p:cNvSpPr>
          <p:nvPr>
            <p:ph type="title"/>
          </p:nvPr>
        </p:nvSpPr>
        <p:spPr>
          <a:xfrm>
            <a:off x="457200" y="228600"/>
            <a:ext cx="8229600" cy="685800"/>
          </a:xfrm>
        </p:spPr>
        <p:txBody>
          <a:bodyPr/>
          <a:lstStyle/>
          <a:p>
            <a:r>
              <a:rPr lang="en-US" altLang="en-US" dirty="0"/>
              <a:t>Calculating a Running Total</a:t>
            </a:r>
            <a:r>
              <a:rPr lang="en-US" altLang="en-US" sz="2000" b="0" dirty="0"/>
              <a:t> (2 of </a:t>
            </a:r>
            <a:r>
              <a:rPr lang="tr-TR" altLang="en-US" sz="2000" b="0" dirty="0" smtClean="0"/>
              <a:t>3</a:t>
            </a:r>
            <a:r>
              <a:rPr lang="en-US" altLang="en-US" sz="2000" b="0" dirty="0" smtClean="0"/>
              <a:t>)</a:t>
            </a:r>
            <a:endParaRPr lang="en-AU" sz="2000" dirty="0"/>
          </a:p>
        </p:txBody>
      </p:sp>
      <p:sp>
        <p:nvSpPr>
          <p:cNvPr id="5" name="Text Placeholder 4">
            <a:extLst>
              <a:ext uri="{FF2B5EF4-FFF2-40B4-BE49-F238E27FC236}">
                <a16:creationId xmlns:a16="http://schemas.microsoft.com/office/drawing/2014/main" xmlns="" id="{4CD8905D-29BA-48F0-A6CD-B40856462854}"/>
              </a:ext>
            </a:extLst>
          </p:cNvPr>
          <p:cNvSpPr>
            <a:spLocks noGrp="1"/>
          </p:cNvSpPr>
          <p:nvPr>
            <p:ph type="body" sz="quarter" idx="13"/>
          </p:nvPr>
        </p:nvSpPr>
        <p:spPr>
          <a:xfrm>
            <a:off x="457200" y="5791200"/>
            <a:ext cx="8229600" cy="493816"/>
          </a:xfrm>
        </p:spPr>
        <p:txBody>
          <a:bodyPr/>
          <a:lstStyle/>
          <a:p>
            <a:r>
              <a:rPr lang="en-US" b="1" dirty="0"/>
              <a:t>Figure 4-6 </a:t>
            </a:r>
            <a:r>
              <a:rPr lang="en-US" dirty="0"/>
              <a:t>Logic for calculating a running total</a:t>
            </a:r>
            <a:endParaRPr lang="en-AU" dirty="0"/>
          </a:p>
        </p:txBody>
      </p:sp>
      <p:pic>
        <p:nvPicPr>
          <p:cNvPr id="6" name="Picture 2" descr="The steps in the flowchart are as follows.&#10;• Set accumulator to 0.&#10;• Therefore, the condition in the diamond symbol is, is there another number to read.&#10;• If the condition is yes, true, the following statements are followed. Read the next number. Add the number to the accumulator. Then the program goes back to the point above the diamond symbol.&#10;• If the condition is no, false, the loop ends.&#10;">
            <a:extLst>
              <a:ext uri="{FF2B5EF4-FFF2-40B4-BE49-F238E27FC236}">
                <a16:creationId xmlns:a16="http://schemas.microsoft.com/office/drawing/2014/main" xmlns="" id="{14F0CE07-59D6-46D9-95D4-A06F48C73A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792129" y="1066800"/>
            <a:ext cx="7559741" cy="4525963"/>
          </a:xfrm>
          <a:prstGeom prst="rect">
            <a:avLst/>
          </a:prstGeom>
        </p:spPr>
      </p:pic>
    </p:spTree>
    <p:extLst>
      <p:ext uri="{BB962C8B-B14F-4D97-AF65-F5344CB8AC3E}">
        <p14:creationId xmlns:p14="http://schemas.microsoft.com/office/powerpoint/2010/main" val="2213066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4491F10-DA11-4049-9182-3685A5EB5787}"/>
              </a:ext>
            </a:extLst>
          </p:cNvPr>
          <p:cNvSpPr>
            <a:spLocks noGrp="1"/>
          </p:cNvSpPr>
          <p:nvPr>
            <p:ph type="title"/>
          </p:nvPr>
        </p:nvSpPr>
        <p:spPr>
          <a:xfrm>
            <a:off x="457200" y="228600"/>
            <a:ext cx="8229600" cy="685800"/>
          </a:xfrm>
        </p:spPr>
        <p:txBody>
          <a:bodyPr/>
          <a:lstStyle/>
          <a:p>
            <a:r>
              <a:rPr lang="en-US" altLang="en-US" dirty="0"/>
              <a:t>Calculating a Running Total</a:t>
            </a:r>
            <a:r>
              <a:rPr lang="en-US" altLang="en-US" sz="2000" b="0" dirty="0"/>
              <a:t> </a:t>
            </a:r>
            <a:r>
              <a:rPr lang="en-US" altLang="en-US" sz="2000" b="0" dirty="0" smtClean="0"/>
              <a:t>(</a:t>
            </a:r>
            <a:r>
              <a:rPr lang="tr-TR" altLang="en-US" sz="2000" b="0" dirty="0" smtClean="0"/>
              <a:t>3</a:t>
            </a:r>
            <a:r>
              <a:rPr lang="en-US" altLang="en-US" sz="2000" b="0" dirty="0" smtClean="0"/>
              <a:t> </a:t>
            </a:r>
            <a:r>
              <a:rPr lang="en-US" altLang="en-US" sz="2000" b="0" dirty="0"/>
              <a:t>of </a:t>
            </a:r>
            <a:r>
              <a:rPr lang="tr-TR" altLang="en-US" sz="2000" b="0" dirty="0" smtClean="0"/>
              <a:t>3</a:t>
            </a:r>
            <a:r>
              <a:rPr lang="en-US" altLang="en-US" sz="2000" b="0" dirty="0" smtClean="0"/>
              <a:t>)</a:t>
            </a:r>
            <a:endParaRPr lang="en-AU" sz="2000" dirty="0"/>
          </a:p>
        </p:txBody>
      </p:sp>
      <p:pic>
        <p:nvPicPr>
          <p:cNvPr id="2" name="Resim 1"/>
          <p:cNvPicPr>
            <a:picLocks noChangeAspect="1"/>
          </p:cNvPicPr>
          <p:nvPr/>
        </p:nvPicPr>
        <p:blipFill>
          <a:blip r:embed="rId2"/>
          <a:stretch>
            <a:fillRect/>
          </a:stretch>
        </p:blipFill>
        <p:spPr>
          <a:xfrm>
            <a:off x="2133600" y="1333500"/>
            <a:ext cx="5029200" cy="4906536"/>
          </a:xfrm>
          <a:prstGeom prst="rect">
            <a:avLst/>
          </a:prstGeom>
        </p:spPr>
      </p:pic>
    </p:spTree>
    <p:extLst>
      <p:ext uri="{BB962C8B-B14F-4D97-AF65-F5344CB8AC3E}">
        <p14:creationId xmlns:p14="http://schemas.microsoft.com/office/powerpoint/2010/main" val="3723409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Girilen bir sayının girilen bir kuvvetini/üssünü bulan algoritma:</a:t>
            </a:r>
            <a:endParaRPr lang="tr-TR" dirty="0"/>
          </a:p>
        </p:txBody>
      </p:sp>
    </p:spTree>
    <p:extLst>
      <p:ext uri="{BB962C8B-B14F-4D97-AF65-F5344CB8AC3E}">
        <p14:creationId xmlns:p14="http://schemas.microsoft.com/office/powerpoint/2010/main" val="1209748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err="1"/>
              <a:t>Fibonacci</a:t>
            </a:r>
            <a:r>
              <a:rPr lang="tr-TR" dirty="0"/>
              <a:t> sayısı kendisinden önceki iki </a:t>
            </a:r>
            <a:r>
              <a:rPr lang="tr-TR" dirty="0" err="1"/>
              <a:t>Fibonacci</a:t>
            </a:r>
            <a:r>
              <a:rPr lang="tr-TR" dirty="0"/>
              <a:t> sayısı toplanarak bulunur (1. ve 2. </a:t>
            </a:r>
            <a:r>
              <a:rPr lang="tr-TR" dirty="0" err="1"/>
              <a:t>Fibonacci</a:t>
            </a:r>
            <a:r>
              <a:rPr lang="tr-TR" dirty="0"/>
              <a:t> sayıları 1’dir). N. </a:t>
            </a:r>
            <a:r>
              <a:rPr lang="tr-TR" dirty="0" err="1"/>
              <a:t>Fibonacci</a:t>
            </a:r>
            <a:r>
              <a:rPr lang="tr-TR" dirty="0"/>
              <a:t> sayısını bulan algoritma:</a:t>
            </a:r>
            <a:endParaRPr lang="tr-TR" dirty="0"/>
          </a:p>
        </p:txBody>
      </p:sp>
    </p:spTree>
    <p:extLst>
      <p:ext uri="{BB962C8B-B14F-4D97-AF65-F5344CB8AC3E}">
        <p14:creationId xmlns:p14="http://schemas.microsoft.com/office/powerpoint/2010/main" val="2915224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xmlns="" id="{93BD65FC-2F4B-4209-A9E2-28CF4AD80389}"/>
              </a:ext>
            </a:extLst>
          </p:cNvPr>
          <p:cNvSpPr>
            <a:spLocks noGrp="1" noChangeArrowheads="1"/>
          </p:cNvSpPr>
          <p:nvPr>
            <p:ph type="title"/>
          </p:nvPr>
        </p:nvSpPr>
        <p:spPr/>
        <p:txBody>
          <a:bodyPr/>
          <a:lstStyle/>
          <a:p>
            <a:r>
              <a:rPr lang="en-US" altLang="en-US" dirty="0"/>
              <a:t>The Augmented Assignment Operators</a:t>
            </a:r>
            <a:r>
              <a:rPr lang="en-US" altLang="en-US" sz="3600" b="0" dirty="0"/>
              <a:t> </a:t>
            </a:r>
            <a:r>
              <a:rPr lang="en-US" altLang="en-US" sz="2000" b="0" dirty="0"/>
              <a:t>(1 of 2)</a:t>
            </a:r>
            <a:endParaRPr lang="he-IL" altLang="en-US" sz="2000" dirty="0"/>
          </a:p>
        </p:txBody>
      </p:sp>
      <p:sp>
        <p:nvSpPr>
          <p:cNvPr id="19459" name="Content Placeholder 2">
            <a:extLst>
              <a:ext uri="{FF2B5EF4-FFF2-40B4-BE49-F238E27FC236}">
                <a16:creationId xmlns:a16="http://schemas.microsoft.com/office/drawing/2014/main" xmlns="" id="{F8B347C3-78E5-40E7-8BF1-6E317C849FAF}"/>
              </a:ext>
            </a:extLst>
          </p:cNvPr>
          <p:cNvSpPr>
            <a:spLocks noGrp="1" noChangeArrowheads="1"/>
          </p:cNvSpPr>
          <p:nvPr>
            <p:ph idx="1"/>
          </p:nvPr>
        </p:nvSpPr>
        <p:spPr/>
        <p:txBody>
          <a:bodyPr/>
          <a:lstStyle/>
          <a:p>
            <a:pPr>
              <a:buFontTx/>
              <a:buChar char="•"/>
            </a:pPr>
            <a:r>
              <a:rPr lang="en-US" altLang="en-US" dirty="0"/>
              <a:t>In many assignment statements, the variable on the left side of the </a:t>
            </a:r>
            <a:r>
              <a:rPr lang="en-US" altLang="en-US" dirty="0">
                <a:latin typeface="+mj-lt"/>
                <a:cs typeface="Courier New" panose="02070309020205020404" pitchFamily="49" charset="0"/>
              </a:rPr>
              <a:t>=</a:t>
            </a:r>
            <a:r>
              <a:rPr lang="en-US" altLang="en-US" dirty="0"/>
              <a:t> operator also appears on the right side of the </a:t>
            </a:r>
            <a:r>
              <a:rPr lang="en-US" altLang="en-US" dirty="0">
                <a:latin typeface="+mj-lt"/>
                <a:cs typeface="Courier New" panose="02070309020205020404" pitchFamily="49" charset="0"/>
              </a:rPr>
              <a:t>=</a:t>
            </a:r>
            <a:r>
              <a:rPr lang="en-US" altLang="en-US" dirty="0"/>
              <a:t> operator</a:t>
            </a:r>
          </a:p>
          <a:p>
            <a:pPr>
              <a:buFontTx/>
              <a:buChar char="•"/>
            </a:pPr>
            <a:r>
              <a:rPr lang="en-US" altLang="en-US" u="sng" dirty="0"/>
              <a:t>Augmented assignment operators</a:t>
            </a:r>
            <a:r>
              <a:rPr lang="en-US" altLang="en-US" dirty="0"/>
              <a:t>: special set of operators designed for this type of job</a:t>
            </a:r>
          </a:p>
          <a:p>
            <a:pPr lvl="1"/>
            <a:r>
              <a:rPr lang="en-US" altLang="en-US" dirty="0"/>
              <a:t>Shorthand operators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xmlns="" id="{1999BC9F-39C6-4224-B095-328FC2013AC8}"/>
              </a:ext>
            </a:extLst>
          </p:cNvPr>
          <p:cNvSpPr>
            <a:spLocks noGrp="1" noChangeArrowheads="1"/>
          </p:cNvSpPr>
          <p:nvPr>
            <p:ph type="title"/>
          </p:nvPr>
        </p:nvSpPr>
        <p:spPr/>
        <p:txBody>
          <a:bodyPr/>
          <a:lstStyle/>
          <a:p>
            <a:r>
              <a:rPr lang="en-US" altLang="en-US" dirty="0"/>
              <a:t>The Augmented Assignment Operators</a:t>
            </a:r>
            <a:r>
              <a:rPr lang="en-US" altLang="en-US" sz="3600" b="0" dirty="0"/>
              <a:t> </a:t>
            </a:r>
            <a:r>
              <a:rPr lang="en-US" altLang="en-US" sz="2000" b="0" dirty="0"/>
              <a:t>(2 of 2)</a:t>
            </a:r>
            <a:endParaRPr lang="he-IL" altLang="en-US" sz="2000" dirty="0"/>
          </a:p>
        </p:txBody>
      </p:sp>
      <p:sp>
        <p:nvSpPr>
          <p:cNvPr id="14" name="Rectangle 13">
            <a:extLst>
              <a:ext uri="{FF2B5EF4-FFF2-40B4-BE49-F238E27FC236}">
                <a16:creationId xmlns:a16="http://schemas.microsoft.com/office/drawing/2014/main" xmlns="" id="{E8EFBBBE-12DF-4806-A06F-C2D7DDC5BD1F}"/>
              </a:ext>
            </a:extLst>
          </p:cNvPr>
          <p:cNvSpPr/>
          <p:nvPr/>
        </p:nvSpPr>
        <p:spPr>
          <a:xfrm>
            <a:off x="762000" y="2209800"/>
            <a:ext cx="4694427" cy="369332"/>
          </a:xfrm>
          <a:prstGeom prst="rect">
            <a:avLst/>
          </a:prstGeom>
        </p:spPr>
        <p:txBody>
          <a:bodyPr wrap="none">
            <a:spAutoFit/>
          </a:bodyPr>
          <a:lstStyle/>
          <a:p>
            <a:r>
              <a:rPr lang="en-US" b="1" dirty="0">
                <a:latin typeface="+mj-lt"/>
              </a:rPr>
              <a:t>Table 4-2 </a:t>
            </a:r>
            <a:r>
              <a:rPr lang="en-US" dirty="0">
                <a:latin typeface="+mj-lt"/>
              </a:rPr>
              <a:t>Augmented assignment operators</a:t>
            </a:r>
            <a:endParaRPr lang="en-AU" dirty="0">
              <a:latin typeface="+mj-lt"/>
            </a:endParaRPr>
          </a:p>
        </p:txBody>
      </p:sp>
      <p:graphicFrame>
        <p:nvGraphicFramePr>
          <p:cNvPr id="12" name="Table 12">
            <a:extLst>
              <a:ext uri="{FF2B5EF4-FFF2-40B4-BE49-F238E27FC236}">
                <a16:creationId xmlns:a16="http://schemas.microsoft.com/office/drawing/2014/main" xmlns="" id="{6DBA4651-C06F-48E6-84AC-828271358B9F}"/>
              </a:ext>
            </a:extLst>
          </p:cNvPr>
          <p:cNvGraphicFramePr>
            <a:graphicFrameLocks noGrp="1"/>
          </p:cNvGraphicFramePr>
          <p:nvPr>
            <p:ph idx="1"/>
            <p:extLst>
              <p:ext uri="{D42A27DB-BD31-4B8C-83A1-F6EECF244321}">
                <p14:modId xmlns:p14="http://schemas.microsoft.com/office/powerpoint/2010/main" val="3281207728"/>
              </p:ext>
            </p:extLst>
          </p:nvPr>
        </p:nvGraphicFramePr>
        <p:xfrm>
          <a:off x="838200" y="2819400"/>
          <a:ext cx="7467600" cy="2966720"/>
        </p:xfrm>
        <a:graphic>
          <a:graphicData uri="http://schemas.openxmlformats.org/drawingml/2006/table">
            <a:tbl>
              <a:tblPr firstRow="1" bandRow="1">
                <a:tableStyleId>{3B4B98B0-60AC-42C2-AFA5-B58CD77FA1E5}</a:tableStyleId>
              </a:tblPr>
              <a:tblGrid>
                <a:gridCol w="2489200">
                  <a:extLst>
                    <a:ext uri="{9D8B030D-6E8A-4147-A177-3AD203B41FA5}">
                      <a16:colId xmlns:a16="http://schemas.microsoft.com/office/drawing/2014/main" xmlns="" val="921641979"/>
                    </a:ext>
                  </a:extLst>
                </a:gridCol>
                <a:gridCol w="2489200">
                  <a:extLst>
                    <a:ext uri="{9D8B030D-6E8A-4147-A177-3AD203B41FA5}">
                      <a16:colId xmlns:a16="http://schemas.microsoft.com/office/drawing/2014/main" xmlns="" val="788786058"/>
                    </a:ext>
                  </a:extLst>
                </a:gridCol>
                <a:gridCol w="2489200">
                  <a:extLst>
                    <a:ext uri="{9D8B030D-6E8A-4147-A177-3AD203B41FA5}">
                      <a16:colId xmlns:a16="http://schemas.microsoft.com/office/drawing/2014/main" xmlns="" val="3543485610"/>
                    </a:ext>
                  </a:extLst>
                </a:gridCol>
              </a:tblGrid>
              <a:tr h="370840">
                <a:tc>
                  <a:txBody>
                    <a:bodyPr/>
                    <a:lstStyle/>
                    <a:p>
                      <a:r>
                        <a:rPr lang="en-AU" sz="1800" b="1" i="0" u="none" strike="noStrike" kern="1200" baseline="0" dirty="0">
                          <a:solidFill>
                            <a:schemeClr val="tx1"/>
                          </a:solidFill>
                          <a:latin typeface="+mn-lt"/>
                          <a:ea typeface="+mn-ea"/>
                          <a:cs typeface="+mn-cs"/>
                        </a:rPr>
                        <a:t>Operator</a:t>
                      </a:r>
                      <a:endParaRPr lang="en-AU"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AU" sz="1800" b="1" i="0" u="none" strike="noStrike" kern="1200" baseline="0" dirty="0">
                          <a:solidFill>
                            <a:schemeClr val="tx1"/>
                          </a:solidFill>
                          <a:latin typeface="+mn-lt"/>
                          <a:ea typeface="+mn-ea"/>
                          <a:cs typeface="+mn-cs"/>
                        </a:rPr>
                        <a:t>Example Usage</a:t>
                      </a:r>
                      <a:endParaRPr lang="en-AU"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AU" sz="1800" b="1" i="0" u="none" strike="noStrike" kern="1200" baseline="0" dirty="0">
                          <a:solidFill>
                            <a:schemeClr val="tx1"/>
                          </a:solidFill>
                          <a:latin typeface="+mn-lt"/>
                          <a:ea typeface="+mn-ea"/>
                          <a:cs typeface="+mn-cs"/>
                        </a:rPr>
                        <a:t>Equivalent To</a:t>
                      </a:r>
                      <a:endParaRPr lang="en-AU"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75221"/>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 5</a:t>
                      </a:r>
                      <a:endParaRPr lang="en-AU" dirty="0">
                        <a:latin typeface="Courier New" panose="02070309020205020404" pitchFamily="49" charset="0"/>
                        <a:cs typeface="Courier New" panose="02070309020205020404" pitchFamily="49"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 x + 5</a:t>
                      </a:r>
                      <a:endParaRPr lang="en-AU" dirty="0">
                        <a:latin typeface="Courier New" panose="02070309020205020404" pitchFamily="49" charset="0"/>
                        <a:cs typeface="Courier New" panose="02070309020205020404" pitchFamily="49"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760355955"/>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y −= 2</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y = y − 2</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226694672"/>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z *= 10</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z = z * 10</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746420657"/>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 /= b</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 = a / b</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533209733"/>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c %= 3</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c = c % 3</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80947423"/>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 3</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 x // 3</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385801058"/>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y **= 2</a:t>
                      </a:r>
                      <a:endParaRPr lang="en-AU" dirty="0">
                        <a:latin typeface="Courier New" panose="02070309020205020404" pitchFamily="49" charset="0"/>
                        <a:cs typeface="Courier New" panose="02070309020205020404" pitchFamily="49"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y = y**2</a:t>
                      </a:r>
                      <a:endParaRPr lang="en-AU" dirty="0">
                        <a:latin typeface="Courier New" panose="02070309020205020404" pitchFamily="49" charset="0"/>
                        <a:cs typeface="Courier New" panose="02070309020205020404" pitchFamily="49"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68659207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[0-100] arasındaki çift sayıların toplamını bulan algoritma:</a:t>
            </a:r>
            <a:endParaRPr lang="tr-TR" dirty="0"/>
          </a:p>
        </p:txBody>
      </p:sp>
    </p:spTree>
    <p:extLst>
      <p:ext uri="{BB962C8B-B14F-4D97-AF65-F5344CB8AC3E}">
        <p14:creationId xmlns:p14="http://schemas.microsoft.com/office/powerpoint/2010/main" val="2043337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Girilen bir sayının faktöriyelini bulan algoritma:</a:t>
            </a:r>
            <a:endParaRPr lang="tr-TR" dirty="0"/>
          </a:p>
        </p:txBody>
      </p:sp>
    </p:spTree>
    <p:extLst>
      <p:ext uri="{BB962C8B-B14F-4D97-AF65-F5344CB8AC3E}">
        <p14:creationId xmlns:p14="http://schemas.microsoft.com/office/powerpoint/2010/main" val="2705989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xmlns="" id="{52880B2D-3F2C-421D-9A57-F4B23E2ACFCB}"/>
              </a:ext>
            </a:extLst>
          </p:cNvPr>
          <p:cNvSpPr>
            <a:spLocks noGrp="1" noChangeArrowheads="1"/>
          </p:cNvSpPr>
          <p:nvPr>
            <p:ph type="title"/>
          </p:nvPr>
        </p:nvSpPr>
        <p:spPr/>
        <p:txBody>
          <a:bodyPr/>
          <a:lstStyle/>
          <a:p>
            <a:r>
              <a:rPr lang="en-US" altLang="en-US" dirty="0" smtClean="0"/>
              <a:t>Sentinels</a:t>
            </a:r>
            <a:r>
              <a:rPr lang="tr-TR" altLang="en-US" sz="2000" dirty="0" smtClean="0"/>
              <a:t> </a:t>
            </a:r>
            <a:r>
              <a:rPr lang="en-US" altLang="en-US" sz="2000" b="0" dirty="0"/>
              <a:t>(1 of </a:t>
            </a:r>
            <a:r>
              <a:rPr lang="tr-TR" altLang="en-US" sz="2000" b="0" dirty="0" smtClean="0"/>
              <a:t>2</a:t>
            </a:r>
            <a:r>
              <a:rPr lang="en-US" altLang="en-US" sz="2000" b="0" dirty="0" smtClean="0"/>
              <a:t>)</a:t>
            </a:r>
            <a:endParaRPr lang="he-IL" altLang="en-US" sz="2000" dirty="0"/>
          </a:p>
        </p:txBody>
      </p:sp>
      <p:sp>
        <p:nvSpPr>
          <p:cNvPr id="21507" name="Content Placeholder 2">
            <a:extLst>
              <a:ext uri="{FF2B5EF4-FFF2-40B4-BE49-F238E27FC236}">
                <a16:creationId xmlns:a16="http://schemas.microsoft.com/office/drawing/2014/main" xmlns="" id="{399FD6AA-C07B-405C-ABDA-D359454FD008}"/>
              </a:ext>
            </a:extLst>
          </p:cNvPr>
          <p:cNvSpPr>
            <a:spLocks noGrp="1" noChangeArrowheads="1"/>
          </p:cNvSpPr>
          <p:nvPr>
            <p:ph idx="1"/>
          </p:nvPr>
        </p:nvSpPr>
        <p:spPr/>
        <p:txBody>
          <a:bodyPr/>
          <a:lstStyle/>
          <a:p>
            <a:pPr>
              <a:buFontTx/>
              <a:buChar char="•"/>
            </a:pPr>
            <a:r>
              <a:rPr lang="en-US" altLang="en-US" u="sng" dirty="0"/>
              <a:t>Sentinel</a:t>
            </a:r>
            <a:r>
              <a:rPr lang="en-US" altLang="en-US" dirty="0"/>
              <a:t>: special value that marks the end of a sequence of items</a:t>
            </a:r>
          </a:p>
          <a:p>
            <a:pPr lvl="1"/>
            <a:r>
              <a:rPr lang="en-US" altLang="en-US" dirty="0"/>
              <a:t>When program reaches a sentinel, it knows that the end of the sequence of items was reached, and the loop terminates</a:t>
            </a:r>
          </a:p>
          <a:p>
            <a:pPr lvl="1"/>
            <a:r>
              <a:rPr lang="en-US" altLang="en-US" dirty="0"/>
              <a:t>Must be distinctive enough so as not to be mistaken for a regular value in the sequence</a:t>
            </a:r>
          </a:p>
          <a:p>
            <a:pPr lvl="1"/>
            <a:r>
              <a:rPr lang="en-US" altLang="en-US" dirty="0"/>
              <a:t>Example: when reading an input file, empty line can be used as a sentinel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AA29C1DF-E597-45E6-8083-64E04114DC51}"/>
              </a:ext>
            </a:extLst>
          </p:cNvPr>
          <p:cNvSpPr>
            <a:spLocks noGrp="1" noChangeArrowheads="1"/>
          </p:cNvSpPr>
          <p:nvPr>
            <p:ph type="title"/>
          </p:nvPr>
        </p:nvSpPr>
        <p:spPr/>
        <p:txBody>
          <a:bodyPr/>
          <a:lstStyle/>
          <a:p>
            <a:pPr eaLnBrk="1" hangingPunct="1"/>
            <a:r>
              <a:rPr lang="en-US" altLang="en-US"/>
              <a:t>Introduction to Repetition Structures</a:t>
            </a:r>
            <a:endParaRPr lang="he-IL" altLang="en-US"/>
          </a:p>
        </p:txBody>
      </p:sp>
      <p:sp>
        <p:nvSpPr>
          <p:cNvPr id="5123" name="Content Placeholder 2">
            <a:extLst>
              <a:ext uri="{FF2B5EF4-FFF2-40B4-BE49-F238E27FC236}">
                <a16:creationId xmlns:a16="http://schemas.microsoft.com/office/drawing/2014/main" xmlns="" id="{EB7D9DC3-970D-4CED-95B9-33110574E704}"/>
              </a:ext>
            </a:extLst>
          </p:cNvPr>
          <p:cNvSpPr>
            <a:spLocks noGrp="1" noChangeArrowheads="1"/>
          </p:cNvSpPr>
          <p:nvPr>
            <p:ph idx="1"/>
          </p:nvPr>
        </p:nvSpPr>
        <p:spPr/>
        <p:txBody>
          <a:bodyPr/>
          <a:lstStyle/>
          <a:p>
            <a:pPr eaLnBrk="1" hangingPunct="1">
              <a:buFontTx/>
              <a:buChar char="•"/>
            </a:pPr>
            <a:r>
              <a:rPr lang="en-US" altLang="en-US" dirty="0"/>
              <a:t>Often have to write code that performs the same task multiple times</a:t>
            </a:r>
          </a:p>
          <a:p>
            <a:pPr lvl="1" eaLnBrk="1" hangingPunct="1"/>
            <a:r>
              <a:rPr lang="en-US" altLang="en-US" dirty="0"/>
              <a:t>Disadvantages to duplicating code</a:t>
            </a:r>
          </a:p>
          <a:p>
            <a:pPr lvl="2"/>
            <a:r>
              <a:rPr lang="en-US" altLang="en-US" dirty="0"/>
              <a:t>Makes program large</a:t>
            </a:r>
          </a:p>
          <a:p>
            <a:pPr lvl="2"/>
            <a:r>
              <a:rPr lang="en-US" altLang="en-US" dirty="0"/>
              <a:t>Time consuming</a:t>
            </a:r>
          </a:p>
          <a:p>
            <a:pPr lvl="2"/>
            <a:r>
              <a:rPr lang="en-US" altLang="en-US" dirty="0"/>
              <a:t>May need to be corrected in many places</a:t>
            </a:r>
          </a:p>
          <a:p>
            <a:pPr eaLnBrk="1" hangingPunct="1">
              <a:buFontTx/>
              <a:buChar char="•"/>
            </a:pPr>
            <a:r>
              <a:rPr lang="en-US" altLang="en-US" u="sng" dirty="0"/>
              <a:t>Repetition structure</a:t>
            </a:r>
            <a:r>
              <a:rPr lang="en-US" altLang="en-US" dirty="0"/>
              <a:t>: makes computer repeat included code as necessary</a:t>
            </a:r>
          </a:p>
          <a:p>
            <a:pPr lvl="1" eaLnBrk="1" hangingPunct="1"/>
            <a:r>
              <a:rPr lang="en-US" altLang="en-US" dirty="0"/>
              <a:t>Includes condition-controlled loops and count-controlled loops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xmlns="" id="{52880B2D-3F2C-421D-9A57-F4B23E2ACFCB}"/>
              </a:ext>
            </a:extLst>
          </p:cNvPr>
          <p:cNvSpPr>
            <a:spLocks noGrp="1" noChangeArrowheads="1"/>
          </p:cNvSpPr>
          <p:nvPr>
            <p:ph type="title"/>
          </p:nvPr>
        </p:nvSpPr>
        <p:spPr/>
        <p:txBody>
          <a:bodyPr/>
          <a:lstStyle/>
          <a:p>
            <a:r>
              <a:rPr lang="en-US" altLang="en-US" dirty="0" smtClean="0"/>
              <a:t>Sentinels</a:t>
            </a:r>
            <a:r>
              <a:rPr lang="tr-TR" altLang="en-US" sz="2000" dirty="0" smtClean="0"/>
              <a:t> </a:t>
            </a:r>
            <a:r>
              <a:rPr lang="en-US" altLang="en-US" sz="2000" b="0" dirty="0" smtClean="0"/>
              <a:t>(</a:t>
            </a:r>
            <a:r>
              <a:rPr lang="tr-TR" altLang="en-US" sz="2000" b="0" dirty="0" smtClean="0"/>
              <a:t>2</a:t>
            </a:r>
            <a:r>
              <a:rPr lang="en-US" altLang="en-US" sz="2000" b="0" dirty="0" smtClean="0"/>
              <a:t> </a:t>
            </a:r>
            <a:r>
              <a:rPr lang="en-US" altLang="en-US" sz="2000" b="0" dirty="0"/>
              <a:t>of </a:t>
            </a:r>
            <a:r>
              <a:rPr lang="tr-TR" altLang="en-US" sz="2000" b="0" dirty="0" smtClean="0"/>
              <a:t>2</a:t>
            </a:r>
            <a:r>
              <a:rPr lang="en-US" altLang="en-US" sz="2000" b="0" dirty="0" smtClean="0"/>
              <a:t>)</a:t>
            </a:r>
            <a:endParaRPr lang="he-IL" altLang="en-US" sz="2000" dirty="0"/>
          </a:p>
        </p:txBody>
      </p:sp>
      <p:pic>
        <p:nvPicPr>
          <p:cNvPr id="3" name="Resim 2"/>
          <p:cNvPicPr>
            <a:picLocks noChangeAspect="1"/>
          </p:cNvPicPr>
          <p:nvPr/>
        </p:nvPicPr>
        <p:blipFill>
          <a:blip r:embed="rId2"/>
          <a:stretch>
            <a:fillRect/>
          </a:stretch>
        </p:blipFill>
        <p:spPr>
          <a:xfrm>
            <a:off x="2133600" y="2152650"/>
            <a:ext cx="4876800" cy="4171950"/>
          </a:xfrm>
          <a:prstGeom prst="rect">
            <a:avLst/>
          </a:prstGeom>
        </p:spPr>
      </p:pic>
      <p:pic>
        <p:nvPicPr>
          <p:cNvPr id="4" name="Resim 3"/>
          <p:cNvPicPr>
            <a:picLocks noChangeAspect="1"/>
          </p:cNvPicPr>
          <p:nvPr/>
        </p:nvPicPr>
        <p:blipFill>
          <a:blip r:embed="rId3"/>
          <a:stretch>
            <a:fillRect/>
          </a:stretch>
        </p:blipFill>
        <p:spPr>
          <a:xfrm>
            <a:off x="2133600" y="1371600"/>
            <a:ext cx="4400550" cy="1162050"/>
          </a:xfrm>
          <a:prstGeom prst="rect">
            <a:avLst/>
          </a:prstGeom>
        </p:spPr>
      </p:pic>
    </p:spTree>
    <p:extLst>
      <p:ext uri="{BB962C8B-B14F-4D97-AF65-F5344CB8AC3E}">
        <p14:creationId xmlns:p14="http://schemas.microsoft.com/office/powerpoint/2010/main" val="1206366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Bir dersi alan öğrencilerin notlarını alan (veri sonu için -1) ve derse ilişkin sınıf not ortalamasını, başarılı öğrenci sayısını (geçme notu 60) ve başarı yüzdesini bulan algoritma:</a:t>
            </a:r>
            <a:endParaRPr lang="tr-TR" dirty="0"/>
          </a:p>
        </p:txBody>
      </p:sp>
    </p:spTree>
    <p:extLst>
      <p:ext uri="{BB962C8B-B14F-4D97-AF65-F5344CB8AC3E}">
        <p14:creationId xmlns:p14="http://schemas.microsoft.com/office/powerpoint/2010/main" val="4013429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xmlns="" id="{F87AEB45-38B9-42B9-8FBE-194BDA219F61}"/>
              </a:ext>
            </a:extLst>
          </p:cNvPr>
          <p:cNvSpPr>
            <a:spLocks noGrp="1" noChangeArrowheads="1"/>
          </p:cNvSpPr>
          <p:nvPr>
            <p:ph type="title"/>
          </p:nvPr>
        </p:nvSpPr>
        <p:spPr/>
        <p:txBody>
          <a:bodyPr/>
          <a:lstStyle/>
          <a:p>
            <a:pPr eaLnBrk="1" hangingPunct="1"/>
            <a:r>
              <a:rPr lang="en-US" altLang="en-US" dirty="0"/>
              <a:t>Summary</a:t>
            </a:r>
            <a:endParaRPr lang="he-IL" altLang="en-US" dirty="0"/>
          </a:p>
        </p:txBody>
      </p:sp>
      <p:sp>
        <p:nvSpPr>
          <p:cNvPr id="32771" name="Content Placeholder 2">
            <a:extLst>
              <a:ext uri="{FF2B5EF4-FFF2-40B4-BE49-F238E27FC236}">
                <a16:creationId xmlns:a16="http://schemas.microsoft.com/office/drawing/2014/main" xmlns="" id="{B040BEAA-EEFB-4B73-94A5-B2D2EC808141}"/>
              </a:ext>
            </a:extLst>
          </p:cNvPr>
          <p:cNvSpPr>
            <a:spLocks noGrp="1" noChangeArrowheads="1"/>
          </p:cNvSpPr>
          <p:nvPr>
            <p:ph idx="1"/>
          </p:nvPr>
        </p:nvSpPr>
        <p:spPr>
          <a:xfrm>
            <a:off x="457200" y="1600200"/>
            <a:ext cx="8229600" cy="4648200"/>
          </a:xfrm>
        </p:spPr>
        <p:txBody>
          <a:bodyPr/>
          <a:lstStyle/>
          <a:p>
            <a:pPr eaLnBrk="1" hangingPunct="1">
              <a:buFontTx/>
              <a:buChar char="•"/>
            </a:pPr>
            <a:r>
              <a:rPr lang="en-US" altLang="en-US" dirty="0"/>
              <a:t>This chapter covered:</a:t>
            </a:r>
          </a:p>
          <a:p>
            <a:pPr lvl="1" eaLnBrk="1" hangingPunct="1"/>
            <a:r>
              <a:rPr lang="en-US" altLang="en-US" sz="2400" dirty="0"/>
              <a:t>Repetition structures, including:</a:t>
            </a:r>
          </a:p>
          <a:p>
            <a:pPr lvl="2"/>
            <a:r>
              <a:rPr lang="en-US" altLang="en-US" sz="2000" dirty="0"/>
              <a:t>Condition-controlled loops</a:t>
            </a:r>
          </a:p>
          <a:p>
            <a:pPr lvl="2"/>
            <a:r>
              <a:rPr lang="en-US" altLang="en-US" sz="2000" dirty="0"/>
              <a:t>Count-controlled loops</a:t>
            </a:r>
          </a:p>
          <a:p>
            <a:pPr lvl="1" eaLnBrk="1" hangingPunct="1"/>
            <a:r>
              <a:rPr lang="en-US" altLang="en-US" sz="2400" smtClean="0"/>
              <a:t>Infinite </a:t>
            </a:r>
            <a:r>
              <a:rPr lang="en-US" altLang="en-US" sz="2400" dirty="0"/>
              <a:t>loops and how they can be avoided</a:t>
            </a:r>
          </a:p>
          <a:p>
            <a:pPr lvl="1" eaLnBrk="1" hangingPunct="1"/>
            <a:r>
              <a:rPr lang="en-US" altLang="en-US" sz="2400" dirty="0">
                <a:latin typeface="Courier New" panose="02070309020205020404" pitchFamily="49" charset="0"/>
                <a:cs typeface="Courier New" panose="02070309020205020404" pitchFamily="49" charset="0"/>
              </a:rPr>
              <a:t>range</a:t>
            </a:r>
            <a:r>
              <a:rPr lang="en-US" altLang="en-US" sz="2400" dirty="0"/>
              <a:t> function as used in </a:t>
            </a:r>
            <a:r>
              <a:rPr lang="en-US" altLang="en-US" sz="2400" dirty="0">
                <a:latin typeface="Courier New" panose="02070309020205020404" pitchFamily="49" charset="0"/>
                <a:cs typeface="Courier New" panose="02070309020205020404" pitchFamily="49" charset="0"/>
              </a:rPr>
              <a:t>for</a:t>
            </a:r>
            <a:r>
              <a:rPr lang="en-US" altLang="en-US" sz="2400" dirty="0"/>
              <a:t> loops</a:t>
            </a:r>
          </a:p>
          <a:p>
            <a:pPr lvl="1" eaLnBrk="1" hangingPunct="1"/>
            <a:r>
              <a:rPr lang="en-US" altLang="en-US" sz="2400" dirty="0"/>
              <a:t>Calculating a running total and augmented assignment operators</a:t>
            </a:r>
          </a:p>
          <a:p>
            <a:pPr lvl="1" eaLnBrk="1" hangingPunct="1"/>
            <a:r>
              <a:rPr lang="en-US" altLang="en-US" sz="2400" dirty="0"/>
              <a:t>Use of sentinels to terminate </a:t>
            </a:r>
            <a:r>
              <a:rPr lang="en-US" altLang="en-US" sz="2400" dirty="0" smtClean="0"/>
              <a:t>loops</a:t>
            </a:r>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D6962FFB-6B27-4218-8B63-97739789CDA5}"/>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a Condition-Controlled Loop</a:t>
            </a:r>
            <a:r>
              <a:rPr lang="en-US" altLang="en-US" sz="2000" b="0" dirty="0"/>
              <a:t> (1 of 4)</a:t>
            </a:r>
            <a:endParaRPr lang="en-AU" sz="2000" b="0" dirty="0"/>
          </a:p>
        </p:txBody>
      </p:sp>
      <p:sp>
        <p:nvSpPr>
          <p:cNvPr id="7" name="Content Placeholder 6">
            <a:extLst>
              <a:ext uri="{FF2B5EF4-FFF2-40B4-BE49-F238E27FC236}">
                <a16:creationId xmlns:a16="http://schemas.microsoft.com/office/drawing/2014/main" xmlns="" id="{A95D0CE6-88D3-4920-9654-839B8217C0EC}"/>
              </a:ext>
            </a:extLst>
          </p:cNvPr>
          <p:cNvSpPr>
            <a:spLocks noGrp="1"/>
          </p:cNvSpPr>
          <p:nvPr>
            <p:ph idx="1"/>
          </p:nvPr>
        </p:nvSpPr>
        <p:spPr/>
        <p:txBody>
          <a:bodyPr/>
          <a:lstStyle/>
          <a:p>
            <a:pPr marL="255588" indent="-255588">
              <a:buFontTx/>
              <a:buChar char="•"/>
            </a:pPr>
            <a:r>
              <a:rPr lang="en-US" altLang="en-US" u="sng" dirty="0">
                <a:latin typeface="Courier New" panose="02070309020205020404" pitchFamily="49" charset="0"/>
                <a:cs typeface="Courier New" panose="02070309020205020404" pitchFamily="49" charset="0"/>
              </a:rPr>
              <a:t>while</a:t>
            </a:r>
            <a:r>
              <a:rPr lang="en-US" altLang="en-US" u="sng" dirty="0"/>
              <a:t> loop</a:t>
            </a:r>
            <a:r>
              <a:rPr lang="en-US" altLang="en-US" dirty="0"/>
              <a:t>: while condition is true, do something</a:t>
            </a:r>
          </a:p>
          <a:p>
            <a:pPr lvl="1"/>
            <a:r>
              <a:rPr lang="en-US" altLang="en-US" dirty="0"/>
              <a:t>Two parts: </a:t>
            </a:r>
          </a:p>
          <a:p>
            <a:pPr lvl="2"/>
            <a:r>
              <a:rPr lang="en-US" altLang="en-US" dirty="0"/>
              <a:t>Condition tested for true or false value</a:t>
            </a:r>
          </a:p>
          <a:p>
            <a:pPr lvl="2"/>
            <a:r>
              <a:rPr lang="en-US" altLang="en-US" dirty="0"/>
              <a:t>Statements repeated as long as condition is true</a:t>
            </a:r>
          </a:p>
          <a:p>
            <a:pPr lvl="1"/>
            <a:r>
              <a:rPr lang="en-US" altLang="en-US" dirty="0"/>
              <a:t>In flow chart, line goes back to previous part</a:t>
            </a:r>
          </a:p>
          <a:p>
            <a:pPr lvl="1"/>
            <a:r>
              <a:rPr lang="en-US" altLang="en-US" dirty="0"/>
              <a:t>General format: </a:t>
            </a:r>
          </a:p>
          <a:p>
            <a:pPr lvl="2">
              <a:buNone/>
            </a:pPr>
            <a:r>
              <a:rPr lang="en-US" altLang="en-US" dirty="0"/>
              <a:t>	</a:t>
            </a:r>
            <a:r>
              <a:rPr lang="en-US" altLang="en-US" dirty="0">
                <a:latin typeface="Courier New" panose="02070309020205020404" pitchFamily="49" charset="0"/>
                <a:cs typeface="Courier New" panose="02070309020205020404" pitchFamily="49" charset="0"/>
              </a:rPr>
              <a:t>while </a:t>
            </a:r>
            <a:r>
              <a:rPr lang="en-US" altLang="en-US" i="1" dirty="0">
                <a:latin typeface="Courier New" panose="02070309020205020404" pitchFamily="49" charset="0"/>
                <a:cs typeface="Courier New" panose="02070309020205020404" pitchFamily="49" charset="0"/>
              </a:rPr>
              <a:t>condition</a:t>
            </a:r>
            <a:r>
              <a:rPr lang="en-US" altLang="en-US" dirty="0">
                <a:latin typeface="Courier New" panose="02070309020205020404" pitchFamily="49" charset="0"/>
                <a:cs typeface="Courier New" panose="02070309020205020404" pitchFamily="49" charset="0"/>
              </a:rPr>
              <a:t>:</a:t>
            </a:r>
          </a:p>
          <a:p>
            <a:pPr lvl="2">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statements</a:t>
            </a:r>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BACAFCC-155B-4974-B179-60AF23C5400F}"/>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a Condition-Controlled Loop</a:t>
            </a:r>
            <a:r>
              <a:rPr lang="en-US" altLang="en-US" sz="2000" b="0" dirty="0"/>
              <a:t> (2 of 4)</a:t>
            </a:r>
            <a:endParaRPr lang="en-AU" sz="2000" dirty="0"/>
          </a:p>
        </p:txBody>
      </p:sp>
      <p:sp>
        <p:nvSpPr>
          <p:cNvPr id="5" name="Text Placeholder 4">
            <a:extLst>
              <a:ext uri="{FF2B5EF4-FFF2-40B4-BE49-F238E27FC236}">
                <a16:creationId xmlns:a16="http://schemas.microsoft.com/office/drawing/2014/main" xmlns="" id="{3CAE073D-4BC4-456C-AF35-3E956D733E85}"/>
              </a:ext>
            </a:extLst>
          </p:cNvPr>
          <p:cNvSpPr>
            <a:spLocks noGrp="1"/>
          </p:cNvSpPr>
          <p:nvPr>
            <p:ph type="body" sz="quarter" idx="13"/>
          </p:nvPr>
        </p:nvSpPr>
        <p:spPr>
          <a:xfrm>
            <a:off x="457200" y="5791200"/>
            <a:ext cx="8229600" cy="493816"/>
          </a:xfrm>
        </p:spPr>
        <p:txBody>
          <a:bodyPr/>
          <a:lstStyle/>
          <a:p>
            <a:r>
              <a:rPr lang="en-US" b="1" dirty="0"/>
              <a:t>Figure 4-1 </a:t>
            </a:r>
            <a:r>
              <a:rPr lang="en-US" dirty="0"/>
              <a:t>The logic of a </a:t>
            </a:r>
            <a:r>
              <a:rPr lang="en-US" dirty="0">
                <a:latin typeface="Courier New" panose="02070309020205020404" pitchFamily="49" charset="0"/>
                <a:cs typeface="Courier New" panose="02070309020205020404" pitchFamily="49" charset="0"/>
              </a:rPr>
              <a:t>while</a:t>
            </a:r>
            <a:r>
              <a:rPr lang="en-US" dirty="0"/>
              <a:t> loop</a:t>
            </a:r>
            <a:endParaRPr lang="en-AU" dirty="0"/>
          </a:p>
        </p:txBody>
      </p:sp>
      <p:pic>
        <p:nvPicPr>
          <p:cNvPr id="6" name="Picture 2" descr="An illustration depicts the logic of a while loop. If the condition in the diamond symbol is true, the statements are executed, and the condition is evaluated again. The process goes on until the condition is false.">
            <a:extLst>
              <a:ext uri="{FF2B5EF4-FFF2-40B4-BE49-F238E27FC236}">
                <a16:creationId xmlns:a16="http://schemas.microsoft.com/office/drawing/2014/main" xmlns="" id="{2296F65E-4783-4626-B696-35DDA8284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1739332" y="1674813"/>
            <a:ext cx="5665336" cy="3735387"/>
          </a:xfrm>
          <a:prstGeom prst="rect">
            <a:avLst/>
          </a:prstGeom>
        </p:spPr>
      </p:pic>
    </p:spTree>
    <p:extLst>
      <p:ext uri="{BB962C8B-B14F-4D97-AF65-F5344CB8AC3E}">
        <p14:creationId xmlns:p14="http://schemas.microsoft.com/office/powerpoint/2010/main" val="75146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C449A63-4B65-4697-8805-81A8A978942C}"/>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a Condition-Controlled Loop</a:t>
            </a:r>
            <a:r>
              <a:rPr lang="en-US" altLang="en-US" sz="2000" b="0" dirty="0"/>
              <a:t> (3 of 4)</a:t>
            </a:r>
            <a:endParaRPr lang="en-AU" sz="2000" dirty="0"/>
          </a:p>
        </p:txBody>
      </p:sp>
      <p:sp>
        <p:nvSpPr>
          <p:cNvPr id="5" name="Content Placeholder 4">
            <a:extLst>
              <a:ext uri="{FF2B5EF4-FFF2-40B4-BE49-F238E27FC236}">
                <a16:creationId xmlns:a16="http://schemas.microsoft.com/office/drawing/2014/main" xmlns="" id="{2F8E8DBF-B6FE-4CD6-BE9B-DE20705C74C0}"/>
              </a:ext>
            </a:extLst>
          </p:cNvPr>
          <p:cNvSpPr>
            <a:spLocks noGrp="1"/>
          </p:cNvSpPr>
          <p:nvPr>
            <p:ph idx="1"/>
          </p:nvPr>
        </p:nvSpPr>
        <p:spPr/>
        <p:txBody>
          <a:bodyPr/>
          <a:lstStyle/>
          <a:p>
            <a:pPr>
              <a:buFontTx/>
              <a:buChar char="•"/>
            </a:pPr>
            <a:r>
              <a:rPr lang="en-US" altLang="en-US" dirty="0">
                <a:cs typeface="Courier New" panose="02070309020205020404" pitchFamily="49" charset="0"/>
              </a:rPr>
              <a:t>In order for a loop to stop executing, something has to happen inside the loop to make the condition false</a:t>
            </a:r>
          </a:p>
          <a:p>
            <a:pPr>
              <a:buFontTx/>
              <a:buChar char="•"/>
            </a:pPr>
            <a:r>
              <a:rPr lang="en-US" altLang="en-US" u="sng" dirty="0">
                <a:cs typeface="Courier New" panose="02070309020205020404" pitchFamily="49" charset="0"/>
              </a:rPr>
              <a:t>Iteration</a:t>
            </a:r>
            <a:r>
              <a:rPr lang="en-US" altLang="en-US" dirty="0">
                <a:cs typeface="Courier New" panose="02070309020205020404" pitchFamily="49" charset="0"/>
              </a:rPr>
              <a:t>: one execution of the body of a loop</a:t>
            </a:r>
          </a:p>
          <a:p>
            <a:pPr>
              <a:buFontTx/>
              <a:buChar char="•"/>
            </a:pPr>
            <a:r>
              <a:rPr lang="en-US" altLang="en-US" dirty="0">
                <a:latin typeface="Courier New" panose="02070309020205020404" pitchFamily="49" charset="0"/>
                <a:cs typeface="Courier New" panose="02070309020205020404" pitchFamily="49" charset="0"/>
              </a:rPr>
              <a:t>while</a:t>
            </a:r>
            <a:r>
              <a:rPr lang="en-US" altLang="en-US" dirty="0">
                <a:cs typeface="Courier New" panose="02070309020205020404" pitchFamily="49" charset="0"/>
              </a:rPr>
              <a:t> loop is known as a </a:t>
            </a:r>
            <a:r>
              <a:rPr lang="en-US" altLang="en-US" i="1" dirty="0">
                <a:cs typeface="Courier New" panose="02070309020205020404" pitchFamily="49" charset="0"/>
              </a:rPr>
              <a:t>pretest</a:t>
            </a:r>
            <a:r>
              <a:rPr lang="en-US" altLang="en-US" dirty="0">
                <a:cs typeface="Courier New" panose="02070309020205020404" pitchFamily="49" charset="0"/>
              </a:rPr>
              <a:t> loop</a:t>
            </a:r>
          </a:p>
          <a:p>
            <a:pPr lvl="1"/>
            <a:r>
              <a:rPr lang="en-US" altLang="en-US" dirty="0">
                <a:cs typeface="Courier New" panose="02070309020205020404" pitchFamily="49" charset="0"/>
              </a:rPr>
              <a:t>Tests condition before performing an iteration</a:t>
            </a:r>
          </a:p>
          <a:p>
            <a:pPr lvl="2"/>
            <a:r>
              <a:rPr lang="en-US" altLang="en-US" dirty="0">
                <a:cs typeface="Courier New" panose="02070309020205020404" pitchFamily="49" charset="0"/>
              </a:rPr>
              <a:t>Will never execute if condition is false to start with</a:t>
            </a:r>
          </a:p>
          <a:p>
            <a:pPr lvl="2"/>
            <a:r>
              <a:rPr lang="en-US" altLang="en-US" dirty="0">
                <a:cs typeface="Courier New" panose="02070309020205020404" pitchFamily="49" charset="0"/>
              </a:rPr>
              <a:t>Requires performing some steps prior to the loop</a:t>
            </a:r>
            <a:endParaRPr lang="en-A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B52A8FB-CC0F-4F25-A0D0-08724914B678}"/>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a Condition-Controlled Loop</a:t>
            </a:r>
            <a:r>
              <a:rPr lang="en-US" altLang="en-US" sz="2000" b="0" dirty="0"/>
              <a:t> (4 of 4)</a:t>
            </a:r>
            <a:endParaRPr lang="en-AU" sz="2000" dirty="0"/>
          </a:p>
        </p:txBody>
      </p:sp>
      <p:sp>
        <p:nvSpPr>
          <p:cNvPr id="5" name="Text Placeholder 4">
            <a:extLst>
              <a:ext uri="{FF2B5EF4-FFF2-40B4-BE49-F238E27FC236}">
                <a16:creationId xmlns:a16="http://schemas.microsoft.com/office/drawing/2014/main" xmlns="" id="{16A18B17-3EC5-4032-8E3E-8FD9E4628862}"/>
              </a:ext>
            </a:extLst>
          </p:cNvPr>
          <p:cNvSpPr>
            <a:spLocks noGrp="1"/>
          </p:cNvSpPr>
          <p:nvPr>
            <p:ph type="body" sz="quarter" idx="13"/>
          </p:nvPr>
        </p:nvSpPr>
        <p:spPr>
          <a:xfrm>
            <a:off x="457200" y="5943600"/>
            <a:ext cx="8229600" cy="341416"/>
          </a:xfrm>
        </p:spPr>
        <p:txBody>
          <a:bodyPr/>
          <a:lstStyle/>
          <a:p>
            <a:r>
              <a:rPr lang="en-US" b="1" dirty="0"/>
              <a:t>Figure 4-3 </a:t>
            </a:r>
            <a:r>
              <a:rPr lang="en-US" dirty="0"/>
              <a:t>Flowchart for Program 4-1</a:t>
            </a:r>
            <a:endParaRPr lang="en-AU" dirty="0"/>
          </a:p>
        </p:txBody>
      </p:sp>
      <p:pic>
        <p:nvPicPr>
          <p:cNvPr id="7" name="Picture 6" descr="A flowchart illustrates the WHILE loop.">
            <a:extLst>
              <a:ext uri="{FF2B5EF4-FFF2-40B4-BE49-F238E27FC236}">
                <a16:creationId xmlns:a16="http://schemas.microsoft.com/office/drawing/2014/main" xmlns="" id="{832095DB-3144-4F43-9D0B-F5696A6F3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34387"/>
            <a:ext cx="2679258" cy="4785413"/>
          </a:xfrm>
          <a:prstGeom prst="rect">
            <a:avLst/>
          </a:prstGeom>
        </p:spPr>
      </p:pic>
      <p:pic>
        <p:nvPicPr>
          <p:cNvPr id="3" name="Resim 2"/>
          <p:cNvPicPr>
            <a:picLocks noChangeAspect="1"/>
          </p:cNvPicPr>
          <p:nvPr/>
        </p:nvPicPr>
        <p:blipFill>
          <a:blip r:embed="rId3"/>
          <a:stretch>
            <a:fillRect/>
          </a:stretch>
        </p:blipFill>
        <p:spPr>
          <a:xfrm>
            <a:off x="3543300" y="1448628"/>
            <a:ext cx="5600700" cy="4381500"/>
          </a:xfrm>
          <a:prstGeom prst="rect">
            <a:avLst/>
          </a:prstGeom>
        </p:spPr>
      </p:pic>
    </p:spTree>
    <p:extLst>
      <p:ext uri="{BB962C8B-B14F-4D97-AF65-F5344CB8AC3E}">
        <p14:creationId xmlns:p14="http://schemas.microsoft.com/office/powerpoint/2010/main" val="232954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Girilen 2 tamsayının </a:t>
            </a:r>
            <a:r>
              <a:rPr lang="tr-TR" dirty="0" err="1"/>
              <a:t>OBEB’ini</a:t>
            </a:r>
            <a:r>
              <a:rPr lang="tr-TR" dirty="0"/>
              <a:t> bulan algoritma:</a:t>
            </a:r>
            <a:endParaRPr lang="tr-TR" dirty="0"/>
          </a:p>
        </p:txBody>
      </p:sp>
    </p:spTree>
    <p:extLst>
      <p:ext uri="{BB962C8B-B14F-4D97-AF65-F5344CB8AC3E}">
        <p14:creationId xmlns:p14="http://schemas.microsoft.com/office/powerpoint/2010/main" val="1413312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xmlns="" id="{4F621E37-8DCB-4D84-A86C-E5314DB1D7B3}"/>
              </a:ext>
            </a:extLst>
          </p:cNvPr>
          <p:cNvSpPr>
            <a:spLocks noGrp="1" noChangeArrowheads="1"/>
          </p:cNvSpPr>
          <p:nvPr>
            <p:ph type="title"/>
          </p:nvPr>
        </p:nvSpPr>
        <p:spPr/>
        <p:txBody>
          <a:bodyPr/>
          <a:lstStyle/>
          <a:p>
            <a:r>
              <a:rPr lang="en-US" altLang="en-US" dirty="0"/>
              <a:t>Infinite </a:t>
            </a:r>
            <a:r>
              <a:rPr lang="en-US" altLang="en-US" dirty="0" smtClean="0"/>
              <a:t>Loops</a:t>
            </a:r>
            <a:r>
              <a:rPr lang="tr-TR" altLang="en-US" sz="2000" dirty="0" smtClean="0"/>
              <a:t> </a:t>
            </a:r>
            <a:r>
              <a:rPr lang="en-US" altLang="en-US" sz="2000" b="0" dirty="0"/>
              <a:t>(1 of 2)</a:t>
            </a:r>
            <a:endParaRPr lang="he-IL" altLang="en-US" sz="2000" dirty="0"/>
          </a:p>
        </p:txBody>
      </p:sp>
      <p:sp>
        <p:nvSpPr>
          <p:cNvPr id="10243" name="Content Placeholder 2">
            <a:extLst>
              <a:ext uri="{FF2B5EF4-FFF2-40B4-BE49-F238E27FC236}">
                <a16:creationId xmlns:a16="http://schemas.microsoft.com/office/drawing/2014/main" xmlns="" id="{58B7104F-0557-4A9F-AAA5-1FAABF2EE89E}"/>
              </a:ext>
            </a:extLst>
          </p:cNvPr>
          <p:cNvSpPr>
            <a:spLocks noGrp="1" noChangeArrowheads="1"/>
          </p:cNvSpPr>
          <p:nvPr>
            <p:ph idx="1"/>
          </p:nvPr>
        </p:nvSpPr>
        <p:spPr/>
        <p:txBody>
          <a:bodyPr/>
          <a:lstStyle/>
          <a:p>
            <a:pPr eaLnBrk="1" hangingPunct="1">
              <a:buFontTx/>
              <a:buChar char="•"/>
            </a:pPr>
            <a:r>
              <a:rPr lang="en-US" altLang="en-US" dirty="0"/>
              <a:t>Loops must contain within themselves a way to terminate</a:t>
            </a:r>
          </a:p>
          <a:p>
            <a:pPr lvl="1" eaLnBrk="1" hangingPunct="1"/>
            <a:r>
              <a:rPr lang="en-US" altLang="en-US" dirty="0"/>
              <a:t>Something inside a </a:t>
            </a:r>
            <a:r>
              <a:rPr lang="en-US" altLang="en-US" dirty="0">
                <a:latin typeface="Courier New" panose="02070309020205020404" pitchFamily="49" charset="0"/>
                <a:cs typeface="Courier New" panose="02070309020205020404" pitchFamily="49" charset="0"/>
              </a:rPr>
              <a:t>while</a:t>
            </a:r>
            <a:r>
              <a:rPr lang="en-US" altLang="en-US" dirty="0"/>
              <a:t> loop must eventually make the condition false</a:t>
            </a:r>
          </a:p>
          <a:p>
            <a:pPr eaLnBrk="1" hangingPunct="1">
              <a:buFontTx/>
              <a:buChar char="•"/>
            </a:pPr>
            <a:r>
              <a:rPr lang="en-US" altLang="en-US" u="sng" dirty="0"/>
              <a:t>Infinite loop</a:t>
            </a:r>
            <a:r>
              <a:rPr lang="en-US" altLang="en-US" dirty="0"/>
              <a:t>: loop that does not have a way of stopping</a:t>
            </a:r>
          </a:p>
          <a:p>
            <a:pPr lvl="1" eaLnBrk="1" hangingPunct="1"/>
            <a:r>
              <a:rPr lang="en-US" altLang="en-US" dirty="0"/>
              <a:t>Repeats until program is interrupted</a:t>
            </a:r>
          </a:p>
          <a:p>
            <a:pPr lvl="1" eaLnBrk="1" hangingPunct="1"/>
            <a:r>
              <a:rPr lang="en-US" altLang="en-US" dirty="0"/>
              <a:t>Occurs when programmer forgets to include stopping code in the loop</a:t>
            </a:r>
          </a:p>
        </p:txBody>
      </p:sp>
    </p:spTree>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8373</TotalTime>
  <Words>1143</Words>
  <Application>Microsoft Office PowerPoint</Application>
  <PresentationFormat>Ekran Gösterisi (4:3)</PresentationFormat>
  <Paragraphs>148</Paragraphs>
  <Slides>32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32</vt:i4>
      </vt:variant>
    </vt:vector>
  </HeadingPairs>
  <TitlesOfParts>
    <vt:vector size="38" baseType="lpstr">
      <vt:lpstr>Arial</vt:lpstr>
      <vt:lpstr>Courier New</vt:lpstr>
      <vt:lpstr>Times New Roman</vt:lpstr>
      <vt:lpstr>Verdana</vt:lpstr>
      <vt:lpstr>Wingdings</vt:lpstr>
      <vt:lpstr>508 Lecture</vt:lpstr>
      <vt:lpstr>Starting out with Python</vt:lpstr>
      <vt:lpstr>Topics</vt:lpstr>
      <vt:lpstr>Introduction to Repetition Structures</vt:lpstr>
      <vt:lpstr>The while Loop: a Condition-Controlled Loop (1 of 4)</vt:lpstr>
      <vt:lpstr>The while Loop: a Condition-Controlled Loop (2 of 4)</vt:lpstr>
      <vt:lpstr>The while Loop: a Condition-Controlled Loop (3 of 4)</vt:lpstr>
      <vt:lpstr>The while Loop: a Condition-Controlled Loop (4 of 4)</vt:lpstr>
      <vt:lpstr>Örnek</vt:lpstr>
      <vt:lpstr>Infinite Loops (1 of 2)</vt:lpstr>
      <vt:lpstr>Infinite Loops (2 of 2)</vt:lpstr>
      <vt:lpstr>The for Loop: a Count-Controlled Loop (1 of 2)</vt:lpstr>
      <vt:lpstr>The for Loop: a Count-Controlled Loop (2 of 2)</vt:lpstr>
      <vt:lpstr>Using the range Function with the for Loop</vt:lpstr>
      <vt:lpstr>Using the Target Variable Inside the Loop (1 of 2)</vt:lpstr>
      <vt:lpstr>Using the Target Variable Inside the Loop (2 of 2)</vt:lpstr>
      <vt:lpstr>Letting the User Control the Loop Iterations (1 of 2)</vt:lpstr>
      <vt:lpstr>Letting the User Control the Loop Iterations (2 of 2)</vt:lpstr>
      <vt:lpstr>Örnek</vt:lpstr>
      <vt:lpstr>Generating an Iterable Sequence that Ranges from Highest to Lowest</vt:lpstr>
      <vt:lpstr>Calculating a Running Total (1 of 3)</vt:lpstr>
      <vt:lpstr>Calculating a Running Total (2 of 3)</vt:lpstr>
      <vt:lpstr>Calculating a Running Total (3 of 3)</vt:lpstr>
      <vt:lpstr>Örnek</vt:lpstr>
      <vt:lpstr>Örnek</vt:lpstr>
      <vt:lpstr>The Augmented Assignment Operators (1 of 2)</vt:lpstr>
      <vt:lpstr>The Augmented Assignment Operators (2 of 2)</vt:lpstr>
      <vt:lpstr>Örnek</vt:lpstr>
      <vt:lpstr>Örnek</vt:lpstr>
      <vt:lpstr>Sentinels (1 of 2)</vt:lpstr>
      <vt:lpstr>Sentinels (2 of 2)</vt:lpstr>
      <vt:lpstr>Örnek</vt:lpstr>
      <vt:lpstr>Summary</vt:lpstr>
    </vt:vector>
  </TitlesOfParts>
  <Company>SPi-Global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Python, Fifth Edition</dc:title>
  <dc:subject>Computer Science</dc:subject>
  <dc:creator>Tony Gaddis</dc:creator>
  <cp:keywords>Computer program language</cp:keywords>
  <cp:lastModifiedBy>ozgur.gumus</cp:lastModifiedBy>
  <cp:revision>650</cp:revision>
  <dcterms:created xsi:type="dcterms:W3CDTF">2014-07-14T20:04:21Z</dcterms:created>
  <dcterms:modified xsi:type="dcterms:W3CDTF">2021-11-10T21:41:50Z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