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9" r:id="rId15"/>
    <p:sldId id="336" r:id="rId16"/>
    <p:sldId id="366" r:id="rId17"/>
    <p:sldId id="367" r:id="rId18"/>
    <p:sldId id="348" r:id="rId19"/>
    <p:sldId id="349" r:id="rId20"/>
    <p:sldId id="350" r:id="rId21"/>
    <p:sldId id="368" r:id="rId22"/>
    <p:sldId id="36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D79A1090-2DFC-954D-9181-035B35E806B9}">
          <p14:sldIdLst>
            <p14:sldId id="256"/>
            <p14:sldId id="25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99"/>
            <p14:sldId id="336"/>
            <p14:sldId id="366"/>
            <p14:sldId id="367"/>
            <p14:sldId id="348"/>
            <p14:sldId id="349"/>
            <p14:sldId id="350"/>
            <p14:sldId id="368"/>
            <p14:sldId id="3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3F3F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94660"/>
  </p:normalViewPr>
  <p:slideViewPr>
    <p:cSldViewPr>
      <p:cViewPr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64D8F-291F-7C4B-9B37-EE36A409A694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940FA-D318-6F4A-84D6-FCF711686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B44-F5FA-D44D-86CC-082B6BEFA46B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150F-2242-F44E-AC43-5FC669F8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45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63C59-1AA0-1047-A35C-C690A704F3CA}" type="slidenum">
              <a:rPr lang="en-US">
                <a:latin typeface="Times New Roman" pitchFamily="-109" charset="0"/>
              </a:rPr>
              <a:pPr/>
              <a:t>2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977EE-7DE5-B34D-8740-DBB203463264}" type="slidenum">
              <a:rPr lang="en-US">
                <a:latin typeface="Times New Roman" pitchFamily="-109" charset="0"/>
              </a:rPr>
              <a:pPr/>
              <a:t>6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DG_Bar_Blue_USLetter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724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95400"/>
            <a:ext cx="4419600" cy="685800"/>
          </a:xfrm>
        </p:spPr>
        <p:txBody>
          <a:bodyPr/>
          <a:lstStyle>
            <a:lvl1pPr marL="0" indent="0">
              <a:buNone/>
              <a:defRPr>
                <a:solidFill>
                  <a:srgbClr val="0000FF"/>
                </a:solidFill>
                <a:latin typeface="Rosewood Std Regular"/>
                <a:cs typeface="Rosewood Std Regular"/>
              </a:defRPr>
            </a:lvl1pPr>
          </a:lstStyle>
          <a:p>
            <a:pPr lvl="0"/>
            <a:r>
              <a:rPr lang="en-US" dirty="0" smtClean="0"/>
              <a:t>Chapter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1800" y="3352800"/>
            <a:ext cx="4419600" cy="1752600"/>
          </a:xfrm>
        </p:spPr>
        <p:txBody>
          <a:bodyPr/>
          <a:lstStyle>
            <a:lvl1pPr marL="0" indent="0">
              <a:buNone/>
              <a:defRPr>
                <a:solidFill>
                  <a:srgbClr val="FF0000"/>
                </a:solidFill>
                <a:latin typeface="Bernard MT Condensed"/>
                <a:cs typeface="Bernard MT Condense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044147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" y="-228600"/>
            <a:ext cx="8991600" cy="61722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209800" y="685800"/>
            <a:ext cx="4648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2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4" descr="ha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9982">
            <a:off x="8131011" y="197933"/>
            <a:ext cx="938721" cy="548603"/>
          </a:xfrm>
          <a:prstGeom prst="rect">
            <a:avLst/>
          </a:prstGeom>
        </p:spPr>
      </p:pic>
      <p:pic>
        <p:nvPicPr>
          <p:cNvPr id="6" name="Picture 5" descr="ostrich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" y="5638800"/>
            <a:ext cx="5378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"/>
            <a:ext cx="8610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3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91440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92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851398" y="6396335"/>
            <a:ext cx="4281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</a:rPr>
              <a:t>"The</a:t>
            </a:r>
            <a:r>
              <a:rPr lang="en-US" sz="1200" baseline="0" dirty="0" smtClean="0">
                <a:solidFill>
                  <a:srgbClr val="008000"/>
                </a:solidFill>
              </a:rPr>
              <a:t> Practice of Computing Using Python", </a:t>
            </a:r>
          </a:p>
          <a:p>
            <a:r>
              <a:rPr lang="en-US" sz="1200" baseline="0" dirty="0" smtClean="0">
                <a:solidFill>
                  <a:srgbClr val="008000"/>
                </a:solidFill>
              </a:rPr>
              <a:t>Punch &amp; </a:t>
            </a:r>
            <a:r>
              <a:rPr lang="en-US" sz="1200" baseline="0" dirty="0" err="1" smtClean="0">
                <a:solidFill>
                  <a:srgbClr val="008000"/>
                </a:solidFill>
              </a:rPr>
              <a:t>Enbody</a:t>
            </a:r>
            <a:r>
              <a:rPr lang="en-US" sz="1200" baseline="0" dirty="0" smtClean="0">
                <a:solidFill>
                  <a:srgbClr val="008000"/>
                </a:solidFill>
              </a:rPr>
              <a:t>, </a:t>
            </a:r>
            <a:r>
              <a:rPr lang="en-US" sz="1200" dirty="0" smtClean="0">
                <a:solidFill>
                  <a:srgbClr val="008000"/>
                </a:solidFill>
              </a:rPr>
              <a:t>Copyright © 2013 Pearson Education, Inc.</a:t>
            </a:r>
            <a:endParaRPr lang="en-US" sz="1200" dirty="0">
              <a:solidFill>
                <a:srgbClr val="008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8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50316" b="-50316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General approach to a while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outside the loop, initialize the boolean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somewhere inside the loop you perform some operation which changes the state of the program, eventually leading to a False boolean and exiting the loop</a:t>
            </a:r>
          </a:p>
          <a:p>
            <a:pPr eaLnBrk="1" hangingPunct="1"/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Have to have both!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and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Python</a:t>
            </a:r>
            <a:r>
              <a:rPr lang="fr-FR" dirty="0" smtClean="0"/>
              <a:t>'</a:t>
            </a:r>
            <a:r>
              <a:rPr lang="en-US" dirty="0" smtClean="0"/>
              <a:t>s strength</a:t>
            </a:r>
            <a:r>
              <a:rPr lang="fr-FR" dirty="0" smtClean="0"/>
              <a:t>'</a:t>
            </a:r>
            <a:r>
              <a:rPr lang="en-US" dirty="0" smtClean="0"/>
              <a:t>s is it</a:t>
            </a:r>
            <a:r>
              <a:rPr lang="fr-FR" dirty="0" smtClean="0"/>
              <a:t>'</a:t>
            </a:r>
            <a:r>
              <a:rPr lang="en-US" dirty="0" smtClean="0"/>
              <a:t>s rich set of built-in data structures</a:t>
            </a:r>
          </a:p>
          <a:p>
            <a:r>
              <a:rPr lang="en-US" dirty="0" smtClean="0"/>
              <a:t>The for statement iterates through each element of a collection (list,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for element in collection: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suite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5200"/>
            <a:ext cx="3990109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6200"/>
            <a:ext cx="3352800" cy="63306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in Depth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Control: Repetition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while loop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Working with the </a:t>
            </a:r>
            <a:r>
              <a:rPr lang="en-US" b="1" i="1" dirty="0" smtClean="0"/>
              <a:t>loop control variable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Initialize the variable, typically outside of the loop and before the loop begins.</a:t>
            </a:r>
          </a:p>
          <a:p>
            <a:r>
              <a:rPr lang="en-US" dirty="0" smtClean="0"/>
              <a:t>The condition statement of the while loop involves a Boolean using the variable.</a:t>
            </a:r>
          </a:p>
          <a:p>
            <a:r>
              <a:rPr lang="en-US" dirty="0" smtClean="0"/>
              <a:t>Modify the value of the control variable during the course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6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Loop never starts:</a:t>
            </a:r>
          </a:p>
          <a:p>
            <a:r>
              <a:rPr lang="en-US" dirty="0" smtClean="0"/>
              <a:t>the control variable is not initialized as you thought (or perhaps you don</a:t>
            </a:r>
            <a:r>
              <a:rPr lang="fr-FR" dirty="0" smtClean="0"/>
              <a:t>'</a:t>
            </a:r>
            <a:r>
              <a:rPr lang="en-US" dirty="0" smtClean="0"/>
              <a:t>t always want it to start)</a:t>
            </a:r>
          </a:p>
          <a:p>
            <a:pPr marL="0" indent="0">
              <a:buNone/>
            </a:pPr>
            <a:r>
              <a:rPr lang="en-US" dirty="0" smtClean="0"/>
              <a:t>Loop never ends:</a:t>
            </a:r>
          </a:p>
          <a:p>
            <a:r>
              <a:rPr lang="en-US" dirty="0" smtClean="0"/>
              <a:t>the control variable is not modified during the loop (or not modified in a way to make the Boolean come out </a:t>
            </a:r>
            <a:r>
              <a:rPr lang="en-US" dirty="0" smtClean="0">
                <a:latin typeface="Courier New"/>
                <a:cs typeface="Courier New"/>
              </a:rPr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 and for loop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/>
          <a:lstStyle/>
          <a:p>
            <a:r>
              <a:rPr lang="en-US" dirty="0" smtClean="0"/>
              <a:t>The range function represents a sequence of integers</a:t>
            </a:r>
          </a:p>
          <a:p>
            <a:r>
              <a:rPr lang="en-US" dirty="0" smtClean="0"/>
              <a:t>the range function takes 3 arguments:</a:t>
            </a:r>
          </a:p>
          <a:p>
            <a:pPr lvl="1"/>
            <a:r>
              <a:rPr lang="en-US" dirty="0" smtClean="0"/>
              <a:t>the beginning of the range. Assumed to be 0 if not provided</a:t>
            </a:r>
          </a:p>
          <a:p>
            <a:pPr lvl="1"/>
            <a:r>
              <a:rPr lang="en-US" dirty="0" smtClean="0"/>
              <a:t>the end of the range, but not inclusive (up to but not including the number). Required</a:t>
            </a:r>
          </a:p>
          <a:p>
            <a:pPr lvl="1"/>
            <a:r>
              <a:rPr lang="en-US" dirty="0" smtClean="0"/>
              <a:t>the step of the range. Assumed to be 1 if not provided</a:t>
            </a:r>
          </a:p>
          <a:p>
            <a:r>
              <a:rPr lang="en-US" dirty="0" smtClean="0"/>
              <a:t>if only one </a:t>
            </a:r>
            <a:r>
              <a:rPr lang="en-US" dirty="0" err="1" smtClean="0"/>
              <a:t>arg</a:t>
            </a:r>
            <a:r>
              <a:rPr lang="en-US" dirty="0" smtClean="0"/>
              <a:t> provided, assumed to be the end value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Control, Quick Overview</a:t>
            </a:r>
            <a:endParaRPr lang="en-US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through the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for num in range(1,5):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    print(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cs typeface="Courier New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dirty="0" smtClean="0"/>
              <a:t>range represents the sequence 1, 2, 3, 4</a:t>
            </a:r>
          </a:p>
          <a:p>
            <a:r>
              <a:rPr lang="en-US" dirty="0" smtClean="0"/>
              <a:t>for loop assigns </a:t>
            </a:r>
            <a:r>
              <a:rPr lang="en-US" dirty="0" err="1" smtClean="0">
                <a:latin typeface="Courier New"/>
                <a:cs typeface="Courier New"/>
              </a:rPr>
              <a:t>num</a:t>
            </a:r>
            <a:r>
              <a:rPr lang="en-US" dirty="0" smtClean="0"/>
              <a:t> to each of the values in the sequence, one at a time, in sequence</a:t>
            </a:r>
          </a:p>
          <a:p>
            <a:r>
              <a:rPr lang="en-US" dirty="0" smtClean="0"/>
              <a:t>prints each number (one number per line)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generates on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Range generates its values on demand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038600" cy="39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8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Think before you program!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program is a human-readable essay on problem solving that also happens to execute on a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best way to </a:t>
            </a:r>
            <a:r>
              <a:rPr lang="en-US" sz="2800" dirty="0" err="1" smtClean="0"/>
              <a:t>imporve</a:t>
            </a:r>
            <a:r>
              <a:rPr lang="en-US" sz="2800" dirty="0" smtClean="0"/>
              <a:t> your programming and problem solving skills is to practice!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 foolish consistency is the hobgoblin of little minds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your code, often and thoroughly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8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Repetition, quick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Besides selecting which statements to execute, a fundamental need in a program is repetition</a:t>
            </a:r>
          </a:p>
          <a:p>
            <a:pPr lvl="1"/>
            <a:r>
              <a:rPr lang="en-US" smtClean="0"/>
              <a:t>repeat a set of statements under some conditions</a:t>
            </a:r>
          </a:p>
          <a:p>
            <a:r>
              <a:rPr lang="en-US" smtClean="0"/>
              <a:t>With both selection and repetition, we have the two most necessary programming statements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and For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while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statement is the more general repetition construct. It repeats a set of statements while some condition is True.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for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/>
              <a:t>statement is useful for iteration, moving through all the elements of data structure, one at a time.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Courier New" pitchFamily="-109" charset="0"/>
                <a:ea typeface="ＭＳ Ｐゴシック" pitchFamily="-109" charset="-128"/>
                <a:cs typeface="ＭＳ Ｐゴシック" pitchFamily="-109" charset="-128"/>
              </a:rPr>
              <a:t>while</a:t>
            </a:r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loop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Top-tested loop (pretest)</a:t>
            </a:r>
          </a:p>
          <a:p>
            <a:pPr lvl="1" eaLnBrk="1" hangingPunct="1"/>
            <a:r>
              <a:rPr lang="en-US" dirty="0"/>
              <a:t>test the </a:t>
            </a:r>
            <a:r>
              <a:rPr lang="en-US" dirty="0" err="1"/>
              <a:t>boolean</a:t>
            </a:r>
            <a:r>
              <a:rPr lang="en-US" dirty="0"/>
              <a:t> before running</a:t>
            </a:r>
          </a:p>
          <a:p>
            <a:pPr lvl="1" eaLnBrk="1" hangingPunct="1"/>
            <a:r>
              <a:rPr lang="en-US" dirty="0"/>
              <a:t>test the </a:t>
            </a:r>
            <a:r>
              <a:rPr lang="en-US" dirty="0" err="1"/>
              <a:t>boolean</a:t>
            </a:r>
            <a:r>
              <a:rPr lang="en-US" dirty="0"/>
              <a:t> before each iteration of the loop</a:t>
            </a:r>
          </a:p>
          <a:p>
            <a:pPr lvl="1" eaLnBrk="1" hangingPunct="1">
              <a:buFont typeface="Wingdings" pitchFamily="-109" charset="2"/>
              <a:buNone/>
            </a:pPr>
            <a:endParaRPr lang="en-US" dirty="0"/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while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 expression:</a:t>
            </a:r>
          </a:p>
          <a:p>
            <a:pPr eaLnBrk="1" hangingPunct="1">
              <a:buFont typeface="Wingdings" pitchFamily="-109" charset="2"/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ＭＳ Ｐゴシック" pitchFamily="-109" charset="-128"/>
                <a:cs typeface="Courier New"/>
              </a:rPr>
              <a:t>   suite</a:t>
            </a:r>
            <a:endParaRPr lang="en-US" dirty="0">
              <a:solidFill>
                <a:srgbClr val="000000"/>
              </a:solidFill>
              <a:latin typeface="Courier New"/>
              <a:ea typeface="ＭＳ Ｐゴシック" pitchFamily="-109" charset="-128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81400"/>
            <a:ext cx="2715491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04800"/>
            <a:ext cx="3276600" cy="5976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 while the boolean is true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 will repeat the statements in the suite while the </a:t>
            </a:r>
            <a:r>
              <a:rPr lang="en-US" dirty="0" err="1" smtClean="0"/>
              <a:t>boolean</a:t>
            </a:r>
            <a:r>
              <a:rPr lang="en-US" dirty="0" smtClean="0"/>
              <a:t> is </a:t>
            </a:r>
            <a:r>
              <a:rPr lang="en-US" dirty="0" smtClean="0">
                <a:latin typeface="Courier New"/>
                <a:cs typeface="Courier New"/>
              </a:rPr>
              <a:t>True</a:t>
            </a:r>
            <a:r>
              <a:rPr lang="en-US" dirty="0" smtClean="0"/>
              <a:t> (or its Python equivalent)</a:t>
            </a:r>
          </a:p>
          <a:p>
            <a:r>
              <a:rPr lang="en-US" dirty="0" smtClean="0"/>
              <a:t>If the </a:t>
            </a:r>
            <a:r>
              <a:rPr lang="en-US" dirty="0"/>
              <a:t>B</a:t>
            </a:r>
            <a:r>
              <a:rPr lang="en-US" dirty="0" smtClean="0"/>
              <a:t>oolean expression never changes during the course of the loop, the loop will continue forever.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Listing 2.8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>
        <a:spAutoFit/>
      </a:bodyPr>
      <a:lstStyle>
        <a:defPPr>
          <a:defRPr sz="3600" dirty="0">
            <a:solidFill>
              <a:srgbClr val="FF0000"/>
            </a:solidFill>
            <a:latin typeface="Rockwell Extra Bold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663</TotalTime>
  <Words>573</Words>
  <Application>Microsoft Office PowerPoint</Application>
  <PresentationFormat>Ekran Gösterisi (4:3)</PresentationFormat>
  <Paragraphs>68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template</vt:lpstr>
      <vt:lpstr>PowerPoint Sunusu</vt:lpstr>
      <vt:lpstr>Control, Quick Overview</vt:lpstr>
      <vt:lpstr>Repetition, quick overview</vt:lpstr>
      <vt:lpstr>Repeating statements</vt:lpstr>
      <vt:lpstr>While and For statements</vt:lpstr>
      <vt:lpstr>while loop</vt:lpstr>
      <vt:lpstr>PowerPoint Sunusu</vt:lpstr>
      <vt:lpstr>repeat while the boolean is true</vt:lpstr>
      <vt:lpstr>PowerPoint Sunusu</vt:lpstr>
      <vt:lpstr>PowerPoint Sunusu</vt:lpstr>
      <vt:lpstr>General approach to a while</vt:lpstr>
      <vt:lpstr>for and iteration</vt:lpstr>
      <vt:lpstr>PowerPoint Sunusu</vt:lpstr>
      <vt:lpstr>Control in Depth</vt:lpstr>
      <vt:lpstr>More Control: Repetition</vt:lpstr>
      <vt:lpstr>Developing a while loop</vt:lpstr>
      <vt:lpstr>Issues:</vt:lpstr>
      <vt:lpstr>Range and for loop</vt:lpstr>
      <vt:lpstr>Range function</vt:lpstr>
      <vt:lpstr>Iterating through the sequence</vt:lpstr>
      <vt:lpstr>range generates on demand</vt:lpstr>
      <vt:lpstr>The Rules</vt:lpstr>
    </vt:vector>
  </TitlesOfParts>
  <Company>PEARSON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PC</cp:lastModifiedBy>
  <cp:revision>48</cp:revision>
  <dcterms:created xsi:type="dcterms:W3CDTF">2012-03-21T18:49:41Z</dcterms:created>
  <dcterms:modified xsi:type="dcterms:W3CDTF">2016-10-31T15:29:15Z</dcterms:modified>
</cp:coreProperties>
</file>