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90" r:id="rId2"/>
    <p:sldId id="299" r:id="rId3"/>
    <p:sldId id="300" r:id="rId4"/>
    <p:sldId id="301" r:id="rId5"/>
    <p:sldId id="257" r:id="rId6"/>
    <p:sldId id="274" r:id="rId7"/>
    <p:sldId id="275" r:id="rId8"/>
    <p:sldId id="297" r:id="rId9"/>
    <p:sldId id="302" r:id="rId10"/>
    <p:sldId id="303" r:id="rId11"/>
    <p:sldId id="277" r:id="rId12"/>
    <p:sldId id="298" r:id="rId13"/>
    <p:sldId id="287" r:id="rId14"/>
    <p:sldId id="304" r:id="rId15"/>
    <p:sldId id="305" r:id="rId16"/>
    <p:sldId id="306" r:id="rId17"/>
    <p:sldId id="308" r:id="rId18"/>
    <p:sldId id="307" r:id="rId19"/>
    <p:sldId id="309" r:id="rId20"/>
    <p:sldId id="279"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08" userDrawn="1">
          <p15:clr>
            <a:srgbClr val="A4A3A4"/>
          </p15:clr>
        </p15:guide>
        <p15:guide id="2" pos="288" userDrawn="1">
          <p15:clr>
            <a:srgbClr val="A4A3A4"/>
          </p15:clr>
        </p15:guide>
        <p15:guide id="3" pos="547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kesh Kumar" initials="RK" lastIdx="8" clrIdx="0">
    <p:extLst>
      <p:ext uri="{19B8F6BF-5375-455C-9EA6-DF929625EA0E}">
        <p15:presenceInfo xmlns:p15="http://schemas.microsoft.com/office/powerpoint/2012/main" userId="S-1-5-21-2752970185-40930380-1894245210-524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65" autoAdjust="0"/>
    <p:restoredTop sz="86891" autoAdjust="0"/>
  </p:normalViewPr>
  <p:slideViewPr>
    <p:cSldViewPr>
      <p:cViewPr varScale="1">
        <p:scale>
          <a:sx n="77" d="100"/>
          <a:sy n="77" d="100"/>
        </p:scale>
        <p:origin x="1594" y="67"/>
      </p:cViewPr>
      <p:guideLst>
        <p:guide orient="horz" pos="1008"/>
        <p:guide pos="288"/>
        <p:guide pos="5472"/>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408"/>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11/17/2021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11/17/2021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11/17/2021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4"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6"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4 -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1" name="TextBox 10">
            <a:extLst>
              <a:ext uri="{FF2B5EF4-FFF2-40B4-BE49-F238E27FC236}">
                <a16:creationId xmlns:a16="http://schemas.microsoft.com/office/drawing/2014/main" xmlns="" id="{6C5D1914-9979-4928-BEEB-4586CCB160A9}"/>
              </a:ext>
            </a:extLst>
          </p:cNvPr>
          <p:cNvSpPr txBox="1"/>
          <p:nvPr userDrawn="1"/>
        </p:nvSpPr>
        <p:spPr>
          <a:xfrm>
            <a:off x="1502228" y="6429974"/>
            <a:ext cx="6172200" cy="461665"/>
          </a:xfrm>
          <a:prstGeom prst="rect">
            <a:avLst/>
          </a:prstGeom>
          <a:noFill/>
        </p:spPr>
        <p:txBody>
          <a:bodyPr wrap="square" rtlCol="0">
            <a:spAutoFit/>
          </a:bodyPr>
          <a:lstStyle/>
          <a:p>
            <a:pPr algn="ctr">
              <a:defRPr/>
            </a:pPr>
            <a:r>
              <a:rPr lang="en-US" sz="1200" dirty="0">
                <a:latin typeface="Verdana" panose="020B0604030504040204" pitchFamily="34" charset="0"/>
                <a:ea typeface="Verdana" panose="020B0604030504040204" pitchFamily="34" charset="0"/>
              </a:rPr>
              <a:t>Copyright © 2022 Pearson Education, Ltd. All Rights Reserved.</a:t>
            </a:r>
          </a:p>
          <a:p>
            <a:pPr algn="ctr">
              <a:defRPr/>
            </a:pP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11/17/2021</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1"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2"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3 -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0" name="TextBox 9">
            <a:extLst>
              <a:ext uri="{FF2B5EF4-FFF2-40B4-BE49-F238E27FC236}">
                <a16:creationId xmlns:a16="http://schemas.microsoft.com/office/drawing/2014/main" xmlns="" id="{39F0ED46-ED41-4598-BC5D-77A94B216872}"/>
              </a:ext>
            </a:extLst>
          </p:cNvPr>
          <p:cNvSpPr txBox="1"/>
          <p:nvPr userDrawn="1"/>
        </p:nvSpPr>
        <p:spPr>
          <a:xfrm>
            <a:off x="1502228" y="6429974"/>
            <a:ext cx="6172200" cy="461665"/>
          </a:xfrm>
          <a:prstGeom prst="rect">
            <a:avLst/>
          </a:prstGeom>
          <a:noFill/>
        </p:spPr>
        <p:txBody>
          <a:bodyPr wrap="square" rtlCol="0">
            <a:spAutoFit/>
          </a:bodyPr>
          <a:lstStyle/>
          <a:p>
            <a:pPr algn="ctr">
              <a:defRPr/>
            </a:pPr>
            <a:r>
              <a:rPr lang="en-US" sz="1200" dirty="0">
                <a:latin typeface="Verdana" panose="020B0604030504040204" pitchFamily="34" charset="0"/>
                <a:ea typeface="Verdana" panose="020B0604030504040204" pitchFamily="34" charset="0"/>
              </a:rPr>
              <a:t>Copyright © 2022 Pearson Education, Ltd. All Rights Reserved.</a:t>
            </a:r>
          </a:p>
          <a:p>
            <a:pPr algn="ctr">
              <a:defRPr/>
            </a:pP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711136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16" name="Text Placeholder 15"/>
          <p:cNvSpPr>
            <a:spLocks noGrp="1"/>
          </p:cNvSpPr>
          <p:nvPr>
            <p:ph type="body" sz="quarter" idx="18"/>
          </p:nvPr>
        </p:nvSpPr>
        <p:spPr>
          <a:xfrm>
            <a:off x="457200" y="1457450"/>
            <a:ext cx="82296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p:cNvSpPr>
            <a:spLocks noGrp="1"/>
          </p:cNvSpPr>
          <p:nvPr>
            <p:ph type="body" idx="1" hasCustomPrompt="1"/>
          </p:nvPr>
        </p:nvSpPr>
        <p:spPr>
          <a:xfrm>
            <a:off x="45720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4" name="Content Placeholder 3"/>
          <p:cNvSpPr>
            <a:spLocks noGrp="1"/>
          </p:cNvSpPr>
          <p:nvPr>
            <p:ph sz="half" idx="2" hasCustomPrompt="1"/>
          </p:nvPr>
        </p:nvSpPr>
        <p:spPr>
          <a:xfrm>
            <a:off x="3291114" y="160194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5" name="Text Placeholder 4"/>
          <p:cNvSpPr>
            <a:spLocks noGrp="1"/>
          </p:cNvSpPr>
          <p:nvPr>
            <p:ph type="body" sz="quarter" idx="3" hasCustomPrompt="1"/>
          </p:nvPr>
        </p:nvSpPr>
        <p:spPr>
          <a:xfrm>
            <a:off x="612648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6" name="Content Placeholder 5"/>
          <p:cNvSpPr>
            <a:spLocks noGrp="1"/>
          </p:cNvSpPr>
          <p:nvPr>
            <p:ph sz="quarter" idx="4" hasCustomPrompt="1"/>
          </p:nvPr>
        </p:nvSpPr>
        <p:spPr>
          <a:xfrm>
            <a:off x="457200" y="317565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0" name="Content Placeholder 3"/>
          <p:cNvSpPr>
            <a:spLocks noGrp="1"/>
          </p:cNvSpPr>
          <p:nvPr>
            <p:ph sz="half" idx="13" hasCustomPrompt="1"/>
          </p:nvPr>
        </p:nvSpPr>
        <p:spPr>
          <a:xfrm>
            <a:off x="3300984" y="317565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1" name="Content Placeholder 5"/>
          <p:cNvSpPr>
            <a:spLocks noGrp="1"/>
          </p:cNvSpPr>
          <p:nvPr>
            <p:ph sz="quarter" idx="14" hasCustomPrompt="1"/>
          </p:nvPr>
        </p:nvSpPr>
        <p:spPr>
          <a:xfrm>
            <a:off x="6128658" y="3171876"/>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2" name="Content Placeholder 5"/>
          <p:cNvSpPr>
            <a:spLocks noGrp="1"/>
          </p:cNvSpPr>
          <p:nvPr>
            <p:ph sz="quarter" idx="15" hasCustomPrompt="1"/>
          </p:nvPr>
        </p:nvSpPr>
        <p:spPr>
          <a:xfrm>
            <a:off x="457200" y="4761264"/>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3" name="Content Placeholder 5"/>
          <p:cNvSpPr>
            <a:spLocks noGrp="1"/>
          </p:cNvSpPr>
          <p:nvPr>
            <p:ph sz="quarter" idx="16" hasCustomPrompt="1"/>
          </p:nvPr>
        </p:nvSpPr>
        <p:spPr>
          <a:xfrm>
            <a:off x="3299388" y="4761264"/>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4" name="Content Placeholder 5"/>
          <p:cNvSpPr>
            <a:spLocks noGrp="1"/>
          </p:cNvSpPr>
          <p:nvPr>
            <p:ph sz="quarter" idx="17" hasCustomPrompt="1"/>
          </p:nvPr>
        </p:nvSpPr>
        <p:spPr>
          <a:xfrm>
            <a:off x="6128658" y="4764312"/>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8" name="Footer Placeholder 7"/>
          <p:cNvSpPr>
            <a:spLocks noGrp="1"/>
          </p:cNvSpPr>
          <p:nvPr>
            <p:ph type="ftr" sz="quarter" idx="11"/>
          </p:nvPr>
        </p:nvSpPr>
        <p:spPr/>
        <p:txBody>
          <a:bodyPr/>
          <a:lstStyle>
            <a:lvl1pPr>
              <a:buFont typeface="Arial" pitchFamily="34" charset="0"/>
              <a:buNone/>
              <a:defRPr/>
            </a:lvl1pPr>
          </a:lstStyle>
          <a:p>
            <a:endParaRPr lang="en-US"/>
          </a:p>
        </p:txBody>
      </p:sp>
      <p:sp>
        <p:nvSpPr>
          <p:cNvPr id="7" name="Date Placeholder 6"/>
          <p:cNvSpPr>
            <a:spLocks noGrp="1"/>
          </p:cNvSpPr>
          <p:nvPr>
            <p:ph type="dt" sz="half" idx="10"/>
          </p:nvPr>
        </p:nvSpPr>
        <p:spPr/>
        <p:txBody>
          <a:bodyPr/>
          <a:lstStyle/>
          <a:p>
            <a:fld id="{E0DBC1D4-5704-45BB-BA8B-9B7E98161C8B}" type="datetimeFigureOut">
              <a:rPr lang="en-US" smtClean="0"/>
              <a:pPr/>
              <a:t>11/17/2021</a:t>
            </a:fld>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Tree>
    <p:extLst>
      <p:ext uri="{BB962C8B-B14F-4D97-AF65-F5344CB8AC3E}">
        <p14:creationId xmlns:p14="http://schemas.microsoft.com/office/powerpoint/2010/main" val="21277165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11/17/2021</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11" name="Text Placeholder 2"/>
          <p:cNvSpPr>
            <a:spLocks noGrp="1"/>
          </p:cNvSpPr>
          <p:nvPr>
            <p:ph type="body" idx="13"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2"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3"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Tree>
    <p:extLst>
      <p:ext uri="{BB962C8B-B14F-4D97-AF65-F5344CB8AC3E}">
        <p14:creationId xmlns:p14="http://schemas.microsoft.com/office/powerpoint/2010/main" val="12109093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11/17/2021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6" name="Text Placeholder 2"/>
          <p:cNvSpPr>
            <a:spLocks noGrp="1"/>
          </p:cNvSpPr>
          <p:nvPr>
            <p:ph type="body" idx="14"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7"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8"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Tree>
    <p:extLst>
      <p:ext uri="{BB962C8B-B14F-4D97-AF65-F5344CB8AC3E}">
        <p14:creationId xmlns:p14="http://schemas.microsoft.com/office/powerpoint/2010/main" val="31547999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11/17/2021</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2" name="Text Placeholder 2"/>
          <p:cNvSpPr>
            <a:spLocks noGrp="1"/>
          </p:cNvSpPr>
          <p:nvPr>
            <p:ph type="body" idx="14"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3"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7"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pic>
        <p:nvPicPr>
          <p:cNvPr id="15"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9"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3 -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4" name="TextBox 13">
            <a:extLst>
              <a:ext uri="{FF2B5EF4-FFF2-40B4-BE49-F238E27FC236}">
                <a16:creationId xmlns:a16="http://schemas.microsoft.com/office/drawing/2014/main" xmlns="" id="{97929C19-A940-4FDA-BB74-83E573C05348}"/>
              </a:ext>
            </a:extLst>
          </p:cNvPr>
          <p:cNvSpPr txBox="1"/>
          <p:nvPr userDrawn="1"/>
        </p:nvSpPr>
        <p:spPr>
          <a:xfrm>
            <a:off x="1502228" y="6429974"/>
            <a:ext cx="6172200" cy="461665"/>
          </a:xfrm>
          <a:prstGeom prst="rect">
            <a:avLst/>
          </a:prstGeom>
          <a:noFill/>
        </p:spPr>
        <p:txBody>
          <a:bodyPr wrap="square" rtlCol="0">
            <a:spAutoFit/>
          </a:bodyPr>
          <a:lstStyle/>
          <a:p>
            <a:pPr algn="ctr">
              <a:defRPr/>
            </a:pPr>
            <a:r>
              <a:rPr lang="en-US" sz="1200" dirty="0">
                <a:latin typeface="Verdana" panose="020B0604030504040204" pitchFamily="34" charset="0"/>
                <a:ea typeface="Verdana" panose="020B0604030504040204" pitchFamily="34" charset="0"/>
              </a:rPr>
              <a:t>Copyright © 2022 Pearson Education, Ltd. All Rights Reserved.</a:t>
            </a:r>
          </a:p>
          <a:p>
            <a:pPr algn="ctr">
              <a:defRPr/>
            </a:pP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037960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Title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35256"/>
            <a:ext cx="8229600" cy="1097280"/>
          </a:xfr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457200" y="1869149"/>
            <a:ext cx="8229600" cy="4248459"/>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11/17/2021</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12" name="Text Placeholder 11"/>
          <p:cNvSpPr>
            <a:spLocks noGrp="1"/>
          </p:cNvSpPr>
          <p:nvPr>
            <p:ph type="body" sz="quarter" idx="13" hasCustomPrompt="1"/>
          </p:nvPr>
        </p:nvSpPr>
        <p:spPr>
          <a:xfrm>
            <a:off x="457200" y="1183944"/>
            <a:ext cx="8229600" cy="457200"/>
          </a:xfrm>
        </p:spPr>
        <p:txBody>
          <a:bodyPr/>
          <a:lstStyle>
            <a:lvl1pPr algn="l" defTabSz="914400" rtl="0" eaLnBrk="1" latinLnBrk="0" hangingPunct="1">
              <a:lnSpc>
                <a:spcPct val="100000"/>
              </a:lnSpc>
              <a:spcBef>
                <a:spcPct val="0"/>
              </a:spcBef>
              <a:buNone/>
              <a:defRPr lang="en-US" sz="2400" b="1" kern="1200" dirty="0">
                <a:solidFill>
                  <a:srgbClr val="007FA3"/>
                </a:solidFill>
                <a:latin typeface="Times New Roman" panose="02020603050405020304" pitchFamily="18" charset="0"/>
                <a:ea typeface="+mj-ea"/>
                <a:cs typeface="Times New Roman" panose="02020603050405020304" pitchFamily="18" charset="0"/>
              </a:defRPr>
            </a:lvl1pPr>
          </a:lstStyle>
          <a:p>
            <a:pPr lvl="0"/>
            <a:r>
              <a:rPr lang="en-US" dirty="0"/>
              <a:t>Click to edit Master title style</a:t>
            </a:r>
          </a:p>
        </p:txBody>
      </p:sp>
      <p:sp>
        <p:nvSpPr>
          <p:cNvPr id="11" name="Rectangle 10"/>
          <p:cNvSpPr/>
          <p:nvPr userDrawn="1"/>
        </p:nvSpPr>
        <p:spPr>
          <a:xfrm>
            <a:off x="228600" y="1641144"/>
            <a:ext cx="45720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err="1"/>
          </a:p>
        </p:txBody>
      </p:sp>
    </p:spTree>
    <p:extLst>
      <p:ext uri="{BB962C8B-B14F-4D97-AF65-F5344CB8AC3E}">
        <p14:creationId xmlns:p14="http://schemas.microsoft.com/office/powerpoint/2010/main" val="12109093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3" name="Text Placeholder 2"/>
          <p:cNvSpPr>
            <a:spLocks noGrp="1"/>
          </p:cNvSpPr>
          <p:nvPr>
            <p:ph type="body" idx="1"/>
          </p:nvPr>
        </p:nvSpPr>
        <p:spPr>
          <a:xfrm>
            <a:off x="453288" y="1447800"/>
            <a:ext cx="3966312"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453288" y="2271712"/>
            <a:ext cx="3966312"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24401" y="1447800"/>
            <a:ext cx="3962400"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4724401" y="2271712"/>
            <a:ext cx="3962400"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0DBC1D4-5704-45BB-BA8B-9B7E98161C8B}" type="datetimeFigureOut">
              <a:rPr lang="en-US" smtClean="0"/>
              <a:pPr/>
              <a:t>11/17/2021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Tree>
    <p:extLst>
      <p:ext uri="{BB962C8B-B14F-4D97-AF65-F5344CB8AC3E}">
        <p14:creationId xmlns:p14="http://schemas.microsoft.com/office/powerpoint/2010/main" val="12505987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3" name="Text Placeholder 2"/>
          <p:cNvSpPr>
            <a:spLocks noGrp="1"/>
          </p:cNvSpPr>
          <p:nvPr>
            <p:ph type="body" idx="1"/>
          </p:nvPr>
        </p:nvSpPr>
        <p:spPr>
          <a:xfrm>
            <a:off x="457200" y="1447800"/>
            <a:ext cx="3962400"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457200" y="2271712"/>
            <a:ext cx="3962400" cy="16097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24401" y="1447800"/>
            <a:ext cx="3965124"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4724401" y="2271712"/>
            <a:ext cx="3965124" cy="16097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0DBC1D4-5704-45BB-BA8B-9B7E98161C8B}" type="datetimeFigureOut">
              <a:rPr lang="en-US" smtClean="0"/>
              <a:pPr/>
              <a:t>11/17/2021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
        <p:nvSpPr>
          <p:cNvPr id="10" name="Content Placeholder 3"/>
          <p:cNvSpPr>
            <a:spLocks noGrp="1"/>
          </p:cNvSpPr>
          <p:nvPr>
            <p:ph sz="half" idx="13"/>
          </p:nvPr>
        </p:nvSpPr>
        <p:spPr>
          <a:xfrm>
            <a:off x="458730" y="4044721"/>
            <a:ext cx="3962400" cy="18557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5"/>
          <p:cNvSpPr>
            <a:spLocks noGrp="1"/>
          </p:cNvSpPr>
          <p:nvPr>
            <p:ph sz="quarter" idx="14"/>
          </p:nvPr>
        </p:nvSpPr>
        <p:spPr>
          <a:xfrm>
            <a:off x="4732563" y="4055609"/>
            <a:ext cx="3965124" cy="18557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65103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3"/>
          </p:nvPr>
        </p:nvSpPr>
        <p:spPr>
          <a:xfrm>
            <a:off x="457200" y="2756648"/>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Content Placeholder 2"/>
          <p:cNvSpPr>
            <a:spLocks noGrp="1"/>
          </p:cNvSpPr>
          <p:nvPr>
            <p:ph idx="14"/>
          </p:nvPr>
        </p:nvSpPr>
        <p:spPr>
          <a:xfrm>
            <a:off x="457200" y="3886201"/>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3" name="Content Placeholder 2"/>
          <p:cNvSpPr>
            <a:spLocks noGrp="1"/>
          </p:cNvSpPr>
          <p:nvPr>
            <p:ph idx="15"/>
          </p:nvPr>
        </p:nvSpPr>
        <p:spPr>
          <a:xfrm>
            <a:off x="457200" y="5029201"/>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11/17/2021</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Tree>
    <p:extLst>
      <p:ext uri="{BB962C8B-B14F-4D97-AF65-F5344CB8AC3E}">
        <p14:creationId xmlns:p14="http://schemas.microsoft.com/office/powerpoint/2010/main" val="2039380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903514"/>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447800"/>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11/17/2021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2"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3"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4 -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11/17/2021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sz="2600"/>
            </a:lvl1pPr>
            <a:lvl2pPr>
              <a:buClr>
                <a:srgbClr val="007FA3"/>
              </a:buClr>
              <a:defRPr sz="2400"/>
            </a:lvl2pPr>
            <a:lvl3pPr>
              <a:buClr>
                <a:srgbClr val="007FA3"/>
              </a:buClr>
              <a:defRPr sz="2200"/>
            </a:lvl3pPr>
            <a:lvl4pPr>
              <a:buClr>
                <a:srgbClr val="007FA3"/>
              </a:buClr>
              <a:defRPr sz="2000"/>
            </a:lvl4pPr>
            <a:lvl5pPr>
              <a:buClr>
                <a:srgbClr val="007FA3"/>
              </a:buClr>
              <a:defRPr sz="18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11/17/2021</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lang="en-US" sz="2800" kern="1200" dirty="0">
                <a:solidFill>
                  <a:schemeClr val="tx1"/>
                </a:solidFill>
                <a:latin typeface="+mn-lt"/>
                <a:ea typeface="+mn-ea"/>
                <a:cs typeface="+mn-cs"/>
              </a:defRPr>
            </a:lvl1pPr>
            <a:lvl2pPr marL="569913" indent="-285750">
              <a:buClr>
                <a:srgbClr val="007FA3"/>
              </a:buClr>
              <a:defRPr lang="en-US" sz="2400" kern="1200" dirty="0">
                <a:solidFill>
                  <a:schemeClr val="tx1"/>
                </a:solidFill>
                <a:latin typeface="+mn-lt"/>
                <a:ea typeface="+mn-ea"/>
                <a:cs typeface="+mn-cs"/>
              </a:defRPr>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marL="256032" lvl="0" indent="-256032" algn="l" defTabSz="914400" rtl="0" eaLnBrk="1" latinLnBrk="0" hangingPunct="1">
              <a:spcBef>
                <a:spcPts val="1500"/>
              </a:spcBef>
              <a:buClr>
                <a:srgbClr val="007FA3"/>
              </a:buClr>
              <a:buSzPct val="100000"/>
              <a:buFont typeface="Arial" panose="020B0604020202020204" pitchFamily="34" charset="0"/>
              <a:buChar char="•"/>
            </a:pPr>
            <a:r>
              <a:rPr lang="en-US" dirty="0"/>
              <a:t>Click to edit Master text styles</a:t>
            </a:r>
          </a:p>
          <a:p>
            <a:pPr marL="742950" lvl="1" indent="-285750" algn="l" defTabSz="914400" rtl="0" eaLnBrk="1" latinLnBrk="0" hangingPunct="1">
              <a:spcBef>
                <a:spcPts val="600"/>
              </a:spcBef>
              <a:buClr>
                <a:srgbClr val="007FA3"/>
              </a:buClr>
              <a:buFont typeface="Arial" panose="020B0604020202020204" pitchFamily="34" charset="0"/>
              <a:buChar char="–"/>
            </a:pPr>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11/17/2021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1200">
                <a:latin typeface="Verdana" panose="020B0604030504040204" pitchFamily="34" charset="0"/>
                <a:ea typeface="Verdana" panose="020B0604030504040204" pitchFamily="34" charset="0"/>
              </a:defRPr>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11/17/2021</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4"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5"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4 -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3" name="TextBox 12">
            <a:extLst>
              <a:ext uri="{FF2B5EF4-FFF2-40B4-BE49-F238E27FC236}">
                <a16:creationId xmlns:a16="http://schemas.microsoft.com/office/drawing/2014/main" xmlns="" id="{53FB0CCA-42FE-4F49-B329-D58EC7D36F62}"/>
              </a:ext>
            </a:extLst>
          </p:cNvPr>
          <p:cNvSpPr txBox="1"/>
          <p:nvPr userDrawn="1"/>
        </p:nvSpPr>
        <p:spPr>
          <a:xfrm>
            <a:off x="1502228" y="6429974"/>
            <a:ext cx="6172200" cy="461665"/>
          </a:xfrm>
          <a:prstGeom prst="rect">
            <a:avLst/>
          </a:prstGeom>
          <a:noFill/>
        </p:spPr>
        <p:txBody>
          <a:bodyPr wrap="square" rtlCol="0">
            <a:spAutoFit/>
          </a:bodyPr>
          <a:lstStyle/>
          <a:p>
            <a:pPr algn="ctr">
              <a:defRPr/>
            </a:pPr>
            <a:r>
              <a:rPr lang="en-US" sz="1200" dirty="0">
                <a:latin typeface="Verdana" panose="020B0604030504040204" pitchFamily="34" charset="0"/>
                <a:ea typeface="Verdana" panose="020B0604030504040204" pitchFamily="34" charset="0"/>
              </a:rPr>
              <a:t>Copyright © 2022 Pearson Education, Ltd. All Rights Reserved.</a:t>
            </a:r>
          </a:p>
          <a:p>
            <a:pPr algn="ctr">
              <a:defRPr/>
            </a:pP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11/17/2021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24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11/17/2021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pPr/>
              <a:t>11/17/2021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11/17/2021</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pic>
        <p:nvPicPr>
          <p:cNvPr id="9" name="Shape 15" descr="Pearson Logo"/>
          <p:cNvPicPr preferRelativeResize="0"/>
          <p:nvPr userDrawn="1"/>
        </p:nvPicPr>
        <p:blipFill rotWithShape="1">
          <a:blip r:embed="rId20" cstate="print">
            <a:alphaModFix/>
          </a:blip>
          <a:srcRect/>
          <a:stretch/>
        </p:blipFill>
        <p:spPr>
          <a:xfrm>
            <a:off x="443972" y="6429709"/>
            <a:ext cx="917999" cy="279914"/>
          </a:xfrm>
          <a:prstGeom prst="rect">
            <a:avLst/>
          </a:prstGeom>
          <a:noFill/>
          <a:ln>
            <a:noFill/>
          </a:ln>
        </p:spPr>
      </p:pic>
      <p:sp>
        <p:nvSpPr>
          <p:cNvPr id="10"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4 -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3" name="TextBox 12">
            <a:extLst>
              <a:ext uri="{FF2B5EF4-FFF2-40B4-BE49-F238E27FC236}">
                <a16:creationId xmlns:a16="http://schemas.microsoft.com/office/drawing/2014/main" xmlns="" id="{06B42598-E17E-4AFA-A2E8-BF865C3E5BD4}"/>
              </a:ext>
            </a:extLst>
          </p:cNvPr>
          <p:cNvSpPr txBox="1"/>
          <p:nvPr userDrawn="1"/>
        </p:nvSpPr>
        <p:spPr>
          <a:xfrm>
            <a:off x="1502228" y="6429974"/>
            <a:ext cx="6172200" cy="461665"/>
          </a:xfrm>
          <a:prstGeom prst="rect">
            <a:avLst/>
          </a:prstGeom>
          <a:noFill/>
        </p:spPr>
        <p:txBody>
          <a:bodyPr wrap="square" rtlCol="0">
            <a:spAutoFit/>
          </a:bodyPr>
          <a:lstStyle/>
          <a:p>
            <a:pPr algn="ctr">
              <a:defRPr/>
            </a:pPr>
            <a:r>
              <a:rPr lang="en-US" sz="1200" dirty="0">
                <a:latin typeface="Verdana" panose="020B0604030504040204" pitchFamily="34" charset="0"/>
                <a:ea typeface="Verdana" panose="020B0604030504040204" pitchFamily="34" charset="0"/>
              </a:rPr>
              <a:t>Copyright © 2022 Pearson Education, Ltd. All Rights Reserved.</a:t>
            </a:r>
          </a:p>
          <a:p>
            <a:pPr algn="ctr">
              <a:defRPr/>
            </a:pP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51" r:id="rId8"/>
    <p:sldLayoutId id="2147483654" r:id="rId9"/>
    <p:sldLayoutId id="2147483655" r:id="rId10"/>
    <p:sldLayoutId id="2147483662" r:id="rId11"/>
    <p:sldLayoutId id="2147483663" r:id="rId12"/>
    <p:sldLayoutId id="2147483664" r:id="rId13"/>
    <p:sldLayoutId id="2147483665" r:id="rId14"/>
    <p:sldLayoutId id="2147483668" r:id="rId15"/>
    <p:sldLayoutId id="2147483669" r:id="rId16"/>
    <p:sldLayoutId id="2147483670" r:id="rId17"/>
    <p:sldLayoutId id="2147483671" r:id="rId18"/>
  </p:sldLayoutIdLst>
  <p:txStyles>
    <p:titleStyle>
      <a:lvl1pPr algn="l" defTabSz="914400" rtl="0" eaLnBrk="1" latinLnBrk="0" hangingPunct="1">
        <a:lnSpc>
          <a:spcPct val="100000"/>
        </a:lnSpc>
        <a:spcBef>
          <a:spcPct val="0"/>
        </a:spcBef>
        <a:buNone/>
        <a:defRPr sz="3400" b="1" kern="1200">
          <a:solidFill>
            <a:srgbClr val="007FA3"/>
          </a:solidFill>
          <a:latin typeface="+mj-lt"/>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descr="Assembly Language for x86 Processors, "/>
          <p:cNvSpPr>
            <a:spLocks noGrp="1"/>
          </p:cNvSpPr>
          <p:nvPr>
            <p:ph type="title"/>
          </p:nvPr>
        </p:nvSpPr>
        <p:spPr>
          <a:xfrm>
            <a:off x="457200" y="215372"/>
            <a:ext cx="8458200" cy="623817"/>
          </a:xfrm>
        </p:spPr>
        <p:txBody>
          <a:bodyPr/>
          <a:lstStyle/>
          <a:p>
            <a:r>
              <a:rPr lang="en-US" dirty="0"/>
              <a:t>Starting out with Python</a:t>
            </a:r>
            <a:endParaRPr lang="en-AU" dirty="0"/>
          </a:p>
        </p:txBody>
      </p:sp>
      <p:sp>
        <p:nvSpPr>
          <p:cNvPr id="8" name="Text Placeholder 7"/>
          <p:cNvSpPr>
            <a:spLocks noGrp="1"/>
          </p:cNvSpPr>
          <p:nvPr>
            <p:ph type="body" sz="quarter" idx="13"/>
          </p:nvPr>
        </p:nvSpPr>
        <p:spPr>
          <a:xfrm>
            <a:off x="457200" y="966930"/>
            <a:ext cx="8229600" cy="381000"/>
          </a:xfrm>
        </p:spPr>
        <p:txBody>
          <a:bodyPr/>
          <a:lstStyle/>
          <a:p>
            <a:r>
              <a:rPr lang="en-US" dirty="0"/>
              <a:t>Fifth Edition</a:t>
            </a:r>
            <a:r>
              <a:rPr lang="en-IN" dirty="0"/>
              <a:t>, Global Edition</a:t>
            </a:r>
            <a:endParaRPr lang="en-US" dirty="0"/>
          </a:p>
        </p:txBody>
      </p:sp>
      <p:sp>
        <p:nvSpPr>
          <p:cNvPr id="9" name="Text Placeholder 8"/>
          <p:cNvSpPr>
            <a:spLocks noGrp="1"/>
          </p:cNvSpPr>
          <p:nvPr>
            <p:ph type="body" sz="quarter" idx="14"/>
          </p:nvPr>
        </p:nvSpPr>
        <p:spPr/>
        <p:txBody>
          <a:bodyPr/>
          <a:lstStyle/>
          <a:p>
            <a:r>
              <a:rPr lang="en-US" dirty="0"/>
              <a:t>Chapter 4</a:t>
            </a:r>
          </a:p>
        </p:txBody>
      </p:sp>
      <p:sp>
        <p:nvSpPr>
          <p:cNvPr id="10" name="Text Placeholder 9"/>
          <p:cNvSpPr>
            <a:spLocks noGrp="1"/>
          </p:cNvSpPr>
          <p:nvPr>
            <p:ph type="body" sz="quarter" idx="15"/>
          </p:nvPr>
        </p:nvSpPr>
        <p:spPr/>
        <p:txBody>
          <a:bodyPr/>
          <a:lstStyle/>
          <a:p>
            <a:r>
              <a:rPr lang="en-US" altLang="en-US" dirty="0"/>
              <a:t>Repetition Structures</a:t>
            </a:r>
          </a:p>
        </p:txBody>
      </p:sp>
      <p:sp>
        <p:nvSpPr>
          <p:cNvPr id="14" name="TextBox 13"/>
          <p:cNvSpPr txBox="1"/>
          <p:nvPr/>
        </p:nvSpPr>
        <p:spPr>
          <a:xfrm>
            <a:off x="1502228" y="6429974"/>
            <a:ext cx="6172200" cy="461665"/>
          </a:xfrm>
          <a:prstGeom prst="rect">
            <a:avLst/>
          </a:prstGeom>
          <a:noFill/>
        </p:spPr>
        <p:txBody>
          <a:bodyPr wrap="square" rtlCol="0">
            <a:spAutoFit/>
          </a:bodyPr>
          <a:lstStyle/>
          <a:p>
            <a:pPr algn="ctr">
              <a:defRPr/>
            </a:pPr>
            <a:r>
              <a:rPr lang="en-US" sz="1200" dirty="0">
                <a:latin typeface="Verdana" panose="020B0604030504040204" pitchFamily="34" charset="0"/>
                <a:ea typeface="Verdana" panose="020B0604030504040204" pitchFamily="34" charset="0"/>
              </a:rPr>
              <a:t>Copyright © 2022 Pearson Education, Ltd. All Rights Reserved.</a:t>
            </a:r>
          </a:p>
          <a:p>
            <a:pPr algn="ctr">
              <a:defRPr/>
            </a:pP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1" name="Picture 10" descr="Starting out with Python, Fifth edition, Global edition by Tony Gaddis">
            <a:extLst>
              <a:ext uri="{FF2B5EF4-FFF2-40B4-BE49-F238E27FC236}">
                <a16:creationId xmlns:a16="http://schemas.microsoft.com/office/drawing/2014/main" xmlns="" id="{69523228-B4A8-4D43-8466-C2A14FDAB89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1447801"/>
            <a:ext cx="3813119" cy="4876800"/>
          </a:xfrm>
          <a:prstGeom prst="rect">
            <a:avLst/>
          </a:prstGeom>
        </p:spPr>
      </p:pic>
    </p:spTree>
    <p:extLst>
      <p:ext uri="{BB962C8B-B14F-4D97-AF65-F5344CB8AC3E}">
        <p14:creationId xmlns:p14="http://schemas.microsoft.com/office/powerpoint/2010/main" val="1042221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93E2574A-5A20-4D75-9EB0-FE8238B72EB1}"/>
              </a:ext>
            </a:extLst>
          </p:cNvPr>
          <p:cNvSpPr>
            <a:spLocks noGrp="1"/>
          </p:cNvSpPr>
          <p:nvPr>
            <p:ph type="title"/>
          </p:nvPr>
        </p:nvSpPr>
        <p:spPr>
          <a:xfrm>
            <a:off x="457200" y="228600"/>
            <a:ext cx="8229600" cy="685800"/>
          </a:xfrm>
        </p:spPr>
        <p:txBody>
          <a:bodyPr/>
          <a:lstStyle/>
          <a:p>
            <a:r>
              <a:rPr lang="en-US" altLang="en-US" dirty="0"/>
              <a:t>Input Validation Loops</a:t>
            </a:r>
            <a:r>
              <a:rPr lang="en-US" altLang="en-US" sz="2000" b="0" dirty="0"/>
              <a:t> </a:t>
            </a:r>
            <a:r>
              <a:rPr lang="en-US" altLang="en-US" sz="2000" b="0" dirty="0" smtClean="0"/>
              <a:t>(</a:t>
            </a:r>
            <a:r>
              <a:rPr lang="tr-TR" altLang="en-US" sz="2000" b="0" dirty="0"/>
              <a:t>5</a:t>
            </a:r>
            <a:r>
              <a:rPr lang="en-US" altLang="en-US" sz="2000" b="0" dirty="0" smtClean="0"/>
              <a:t> </a:t>
            </a:r>
            <a:r>
              <a:rPr lang="en-US" altLang="en-US" sz="2000" b="0" dirty="0"/>
              <a:t>of </a:t>
            </a:r>
            <a:r>
              <a:rPr lang="tr-TR" altLang="en-US" sz="2000" b="0" dirty="0"/>
              <a:t>5</a:t>
            </a:r>
            <a:r>
              <a:rPr lang="en-US" altLang="en-US" sz="2000" b="0" dirty="0" smtClean="0"/>
              <a:t>)</a:t>
            </a:r>
            <a:endParaRPr lang="en-AU" sz="2000" dirty="0"/>
          </a:p>
        </p:txBody>
      </p:sp>
      <p:pic>
        <p:nvPicPr>
          <p:cNvPr id="2" name="Resim 1"/>
          <p:cNvPicPr>
            <a:picLocks noChangeAspect="1"/>
          </p:cNvPicPr>
          <p:nvPr/>
        </p:nvPicPr>
        <p:blipFill>
          <a:blip r:embed="rId2"/>
          <a:stretch>
            <a:fillRect/>
          </a:stretch>
        </p:blipFill>
        <p:spPr>
          <a:xfrm>
            <a:off x="1" y="1371600"/>
            <a:ext cx="4501734" cy="3271838"/>
          </a:xfrm>
          <a:prstGeom prst="rect">
            <a:avLst/>
          </a:prstGeom>
        </p:spPr>
      </p:pic>
      <p:pic>
        <p:nvPicPr>
          <p:cNvPr id="3" name="Resim 2"/>
          <p:cNvPicPr>
            <a:picLocks noChangeAspect="1"/>
          </p:cNvPicPr>
          <p:nvPr/>
        </p:nvPicPr>
        <p:blipFill>
          <a:blip r:embed="rId3"/>
          <a:stretch>
            <a:fillRect/>
          </a:stretch>
        </p:blipFill>
        <p:spPr>
          <a:xfrm>
            <a:off x="4519056" y="1371600"/>
            <a:ext cx="4624943" cy="4495800"/>
          </a:xfrm>
          <a:prstGeom prst="rect">
            <a:avLst/>
          </a:prstGeom>
        </p:spPr>
      </p:pic>
    </p:spTree>
    <p:extLst>
      <p:ext uri="{BB962C8B-B14F-4D97-AF65-F5344CB8AC3E}">
        <p14:creationId xmlns:p14="http://schemas.microsoft.com/office/powerpoint/2010/main" val="1461679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xmlns="" id="{A359BC9A-BD8E-4910-B89A-52DD40078BFC}"/>
              </a:ext>
            </a:extLst>
          </p:cNvPr>
          <p:cNvSpPr>
            <a:spLocks noGrp="1" noChangeArrowheads="1"/>
          </p:cNvSpPr>
          <p:nvPr>
            <p:ph type="title"/>
          </p:nvPr>
        </p:nvSpPr>
        <p:spPr/>
        <p:txBody>
          <a:bodyPr/>
          <a:lstStyle/>
          <a:p>
            <a:r>
              <a:rPr lang="en-US" altLang="en-US" dirty="0"/>
              <a:t>Nested Loops</a:t>
            </a:r>
            <a:r>
              <a:rPr lang="en-US" altLang="en-US" sz="2000" b="0" dirty="0"/>
              <a:t> (1 of </a:t>
            </a:r>
            <a:r>
              <a:rPr lang="tr-TR" altLang="en-US" sz="2000" b="0" dirty="0" smtClean="0"/>
              <a:t>5</a:t>
            </a:r>
            <a:r>
              <a:rPr lang="en-US" altLang="en-US" sz="2000" b="0" dirty="0" smtClean="0"/>
              <a:t>)</a:t>
            </a:r>
            <a:endParaRPr lang="he-IL" altLang="en-US" sz="2000" dirty="0"/>
          </a:p>
        </p:txBody>
      </p:sp>
      <p:sp>
        <p:nvSpPr>
          <p:cNvPr id="25603" name="Content Placeholder 2">
            <a:extLst>
              <a:ext uri="{FF2B5EF4-FFF2-40B4-BE49-F238E27FC236}">
                <a16:creationId xmlns:a16="http://schemas.microsoft.com/office/drawing/2014/main" xmlns="" id="{4D5D0685-156A-4653-9716-20C04F6062D6}"/>
              </a:ext>
            </a:extLst>
          </p:cNvPr>
          <p:cNvSpPr>
            <a:spLocks noGrp="1" noChangeArrowheads="1"/>
          </p:cNvSpPr>
          <p:nvPr>
            <p:ph idx="1"/>
          </p:nvPr>
        </p:nvSpPr>
        <p:spPr/>
        <p:txBody>
          <a:bodyPr/>
          <a:lstStyle/>
          <a:p>
            <a:pPr>
              <a:buFontTx/>
              <a:buChar char="•"/>
            </a:pPr>
            <a:r>
              <a:rPr lang="en-US" altLang="en-US" u="sng" dirty="0"/>
              <a:t>Nested loop</a:t>
            </a:r>
            <a:r>
              <a:rPr lang="en-US" altLang="en-US" dirty="0"/>
              <a:t>: loop that is contained inside another loop</a:t>
            </a:r>
          </a:p>
          <a:p>
            <a:pPr lvl="1"/>
            <a:r>
              <a:rPr lang="en-US" altLang="en-US" dirty="0">
                <a:cs typeface="Courier New" panose="02070309020205020404" pitchFamily="49" charset="0"/>
              </a:rPr>
              <a:t>Example: analog clock works like a nested loop</a:t>
            </a:r>
          </a:p>
          <a:p>
            <a:pPr lvl="2"/>
            <a:r>
              <a:rPr lang="en-US" altLang="en-US" dirty="0">
                <a:cs typeface="Courier New" panose="02070309020205020404" pitchFamily="49" charset="0"/>
              </a:rPr>
              <a:t>Hours hand moves once for every twelve movements of the minutes hand: for each iteration of the “hours,” do twelve iterations of “minutes”</a:t>
            </a:r>
          </a:p>
          <a:p>
            <a:pPr lvl="2"/>
            <a:r>
              <a:rPr lang="en-US" altLang="en-US" dirty="0">
                <a:cs typeface="Courier New" panose="02070309020205020404" pitchFamily="49" charset="0"/>
              </a:rPr>
              <a:t>Seconds hand moves 60 times for each movement of the minutes hand: for each iteration of “minutes,” do 60 iterations of “seconds”</a:t>
            </a:r>
            <a:endParaRPr lang="he-IL" altLang="en-US" dirty="0">
              <a:cs typeface="Courier New" panose="02070309020205020404" pitchFamily="49"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4F9426-8328-4D7B-BE2D-C66C4D9CCDB6}"/>
              </a:ext>
            </a:extLst>
          </p:cNvPr>
          <p:cNvSpPr>
            <a:spLocks noGrp="1"/>
          </p:cNvSpPr>
          <p:nvPr>
            <p:ph type="title"/>
          </p:nvPr>
        </p:nvSpPr>
        <p:spPr>
          <a:xfrm>
            <a:off x="457200" y="228600"/>
            <a:ext cx="8229600" cy="685800"/>
          </a:xfrm>
        </p:spPr>
        <p:txBody>
          <a:bodyPr/>
          <a:lstStyle/>
          <a:p>
            <a:r>
              <a:rPr lang="en-US" altLang="en-US" dirty="0"/>
              <a:t>Nested Loops</a:t>
            </a:r>
            <a:r>
              <a:rPr lang="en-US" altLang="en-US" sz="2000" b="0" dirty="0"/>
              <a:t> (2 of </a:t>
            </a:r>
            <a:r>
              <a:rPr lang="tr-TR" altLang="en-US" sz="2000" b="0" dirty="0" smtClean="0"/>
              <a:t>5</a:t>
            </a:r>
            <a:r>
              <a:rPr lang="en-US" altLang="en-US" sz="2000" b="0" dirty="0" smtClean="0"/>
              <a:t>)</a:t>
            </a:r>
            <a:endParaRPr lang="en-AU" sz="2000" dirty="0"/>
          </a:p>
        </p:txBody>
      </p:sp>
      <p:sp>
        <p:nvSpPr>
          <p:cNvPr id="4" name="Text Placeholder 3">
            <a:extLst>
              <a:ext uri="{FF2B5EF4-FFF2-40B4-BE49-F238E27FC236}">
                <a16:creationId xmlns:a16="http://schemas.microsoft.com/office/drawing/2014/main" xmlns="" id="{F25E42F5-354E-4188-AC3E-E323BF9A094F}"/>
              </a:ext>
            </a:extLst>
          </p:cNvPr>
          <p:cNvSpPr>
            <a:spLocks noGrp="1"/>
          </p:cNvSpPr>
          <p:nvPr>
            <p:ph type="body" sz="quarter" idx="13"/>
          </p:nvPr>
        </p:nvSpPr>
        <p:spPr>
          <a:xfrm>
            <a:off x="457200" y="5943598"/>
            <a:ext cx="8229600" cy="341417"/>
          </a:xfrm>
        </p:spPr>
        <p:txBody>
          <a:bodyPr/>
          <a:lstStyle/>
          <a:p>
            <a:r>
              <a:rPr lang="en-US" b="1" dirty="0"/>
              <a:t>Figure 4-8 </a:t>
            </a:r>
            <a:r>
              <a:rPr lang="en-US" dirty="0"/>
              <a:t>Flowchart for a clock simulator</a:t>
            </a:r>
            <a:endParaRPr lang="en-AU" dirty="0"/>
          </a:p>
        </p:txBody>
      </p:sp>
      <p:pic>
        <p:nvPicPr>
          <p:cNvPr id="5" name="Picture 3" descr="The steps are as follows.&#10;• Start.&#10;• Therefore, the condition in the diamond symbol is, is there another value in the list of hours.&#10;• If the condition is yes, true, the following statement is evaluated. Assign the next hour to the hours variable. If the condition is no, false, the loop ends.&#10;• The statement leads to next loop, where the condition is, is there another value in the list of minutes. If this condition is yes, true, the statement, assign the next minute to the minutes variable, is evaluated. If this condition is no, false, the program goes back to the point above the condition in the first loop. The statement leads to third loop.&#10;• The condition in the third loop is, is there another value in the list of seconds. If the condition is yes, true, the following statements are evaluated. Assign the next second to the seconds variable. Display hours colon minutes colon seconds. Then the program goes back to the point above the condition in the third loop. If the condition is false, the program goes back to the point above the condition in the second loop.&#10;">
            <a:extLst>
              <a:ext uri="{FF2B5EF4-FFF2-40B4-BE49-F238E27FC236}">
                <a16:creationId xmlns:a16="http://schemas.microsoft.com/office/drawing/2014/main" xmlns="" id="{06C0C2B2-A2AB-457A-A7EA-F622EB9C22D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auto">
          <a:xfrm>
            <a:off x="4257212" y="941388"/>
            <a:ext cx="4734388" cy="5317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Resim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 y="4763437"/>
            <a:ext cx="4800600" cy="82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0855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xmlns="" id="{21B1C848-5DB8-4763-9E19-3FF915A6C005}"/>
              </a:ext>
            </a:extLst>
          </p:cNvPr>
          <p:cNvSpPr>
            <a:spLocks noGrp="1" noChangeArrowheads="1"/>
          </p:cNvSpPr>
          <p:nvPr>
            <p:ph type="title"/>
          </p:nvPr>
        </p:nvSpPr>
        <p:spPr/>
        <p:txBody>
          <a:bodyPr/>
          <a:lstStyle/>
          <a:p>
            <a:r>
              <a:rPr lang="en-US" altLang="en-US" dirty="0"/>
              <a:t>Nested Loops</a:t>
            </a:r>
            <a:r>
              <a:rPr lang="en-US" altLang="en-US" sz="2000" b="0" dirty="0"/>
              <a:t> (3 of </a:t>
            </a:r>
            <a:r>
              <a:rPr lang="tr-TR" altLang="en-US" sz="2000" b="0" dirty="0" smtClean="0"/>
              <a:t>5</a:t>
            </a:r>
            <a:r>
              <a:rPr lang="en-US" altLang="en-US" sz="2000" b="0" dirty="0" smtClean="0"/>
              <a:t>)</a:t>
            </a:r>
            <a:endParaRPr lang="he-IL" altLang="en-US" sz="2000" dirty="0"/>
          </a:p>
        </p:txBody>
      </p:sp>
      <p:sp>
        <p:nvSpPr>
          <p:cNvPr id="27651" name="Content Placeholder 1">
            <a:extLst>
              <a:ext uri="{FF2B5EF4-FFF2-40B4-BE49-F238E27FC236}">
                <a16:creationId xmlns:a16="http://schemas.microsoft.com/office/drawing/2014/main" xmlns="" id="{18A810C3-9499-4CDE-BC5D-548ABD43C77B}"/>
              </a:ext>
            </a:extLst>
          </p:cNvPr>
          <p:cNvSpPr>
            <a:spLocks noGrp="1" noChangeArrowheads="1"/>
          </p:cNvSpPr>
          <p:nvPr>
            <p:ph idx="1"/>
          </p:nvPr>
        </p:nvSpPr>
        <p:spPr>
          <a:xfrm>
            <a:off x="457200" y="1600201"/>
            <a:ext cx="8229600" cy="2667000"/>
          </a:xfrm>
        </p:spPr>
        <p:txBody>
          <a:bodyPr/>
          <a:lstStyle/>
          <a:p>
            <a:pPr eaLnBrk="1" hangingPunct="1">
              <a:buFontTx/>
              <a:buChar char="•"/>
            </a:pPr>
            <a:r>
              <a:rPr lang="en-US" altLang="en-US" dirty="0"/>
              <a:t>Key points about nested loops:</a:t>
            </a:r>
          </a:p>
          <a:p>
            <a:pPr lvl="1" eaLnBrk="1" hangingPunct="1"/>
            <a:r>
              <a:rPr lang="en-US" altLang="en-US" dirty="0"/>
              <a:t>Inner loop goes through all of its iterations for each iteration of outer loop</a:t>
            </a:r>
          </a:p>
          <a:p>
            <a:pPr lvl="1" eaLnBrk="1" hangingPunct="1"/>
            <a:r>
              <a:rPr lang="en-US" altLang="en-US" dirty="0"/>
              <a:t>Inner loops complete their iterations faster than outer loops</a:t>
            </a:r>
          </a:p>
          <a:p>
            <a:pPr lvl="1" eaLnBrk="1" hangingPunct="1"/>
            <a:r>
              <a:rPr lang="en-US" altLang="en-US" dirty="0"/>
              <a:t>Total number of iterations in nested loop:</a:t>
            </a:r>
            <a:endParaRPr lang="en-US" altLang="en-US" sz="2400" dirty="0">
              <a:latin typeface="Courier New" panose="02070309020205020404" pitchFamily="49" charset="0"/>
              <a:cs typeface="Courier New" panose="02070309020205020404" pitchFamily="49" charset="0"/>
            </a:endParaRPr>
          </a:p>
        </p:txBody>
      </p:sp>
      <p:sp>
        <p:nvSpPr>
          <p:cNvPr id="27652" name="TextBox 2">
            <a:extLst>
              <a:ext uri="{FF2B5EF4-FFF2-40B4-BE49-F238E27FC236}">
                <a16:creationId xmlns:a16="http://schemas.microsoft.com/office/drawing/2014/main" xmlns="" id="{3A611DF2-3B26-4B43-95D9-6B83CF7F70DD}"/>
              </a:ext>
            </a:extLst>
          </p:cNvPr>
          <p:cNvSpPr txBox="1">
            <a:spLocks noChangeArrowheads="1"/>
          </p:cNvSpPr>
          <p:nvPr/>
        </p:nvSpPr>
        <p:spPr bwMode="auto">
          <a:xfrm>
            <a:off x="838200" y="4369806"/>
            <a:ext cx="72247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b="0" i="1" dirty="0"/>
              <a:t>number of iterations of inner loop</a:t>
            </a:r>
            <a:r>
              <a:rPr lang="en-US" altLang="en-US" sz="1800" b="0" dirty="0"/>
              <a:t> X </a:t>
            </a:r>
            <a:r>
              <a:rPr lang="en-US" altLang="en-US" sz="1800" b="0" i="1" dirty="0"/>
              <a:t>number of iterations of outer loop</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4F9426-8328-4D7B-BE2D-C66C4D9CCDB6}"/>
              </a:ext>
            </a:extLst>
          </p:cNvPr>
          <p:cNvSpPr>
            <a:spLocks noGrp="1"/>
          </p:cNvSpPr>
          <p:nvPr>
            <p:ph type="title"/>
          </p:nvPr>
        </p:nvSpPr>
        <p:spPr>
          <a:xfrm>
            <a:off x="457200" y="228600"/>
            <a:ext cx="8229600" cy="685800"/>
          </a:xfrm>
        </p:spPr>
        <p:txBody>
          <a:bodyPr/>
          <a:lstStyle/>
          <a:p>
            <a:r>
              <a:rPr lang="en-US" altLang="en-US" dirty="0"/>
              <a:t>Nested Loops</a:t>
            </a:r>
            <a:r>
              <a:rPr lang="en-US" altLang="en-US" sz="2000" b="0" dirty="0"/>
              <a:t> </a:t>
            </a:r>
            <a:r>
              <a:rPr lang="en-US" altLang="en-US" sz="2000" b="0" dirty="0" smtClean="0"/>
              <a:t>(</a:t>
            </a:r>
            <a:r>
              <a:rPr lang="tr-TR" altLang="en-US" sz="2000" b="0" dirty="0" smtClean="0"/>
              <a:t>4</a:t>
            </a:r>
            <a:r>
              <a:rPr lang="en-US" altLang="en-US" sz="2000" b="0" dirty="0" smtClean="0"/>
              <a:t> </a:t>
            </a:r>
            <a:r>
              <a:rPr lang="en-US" altLang="en-US" sz="2000" b="0" dirty="0"/>
              <a:t>of </a:t>
            </a:r>
            <a:r>
              <a:rPr lang="tr-TR" altLang="en-US" sz="2000" b="0" dirty="0" smtClean="0"/>
              <a:t>5</a:t>
            </a:r>
            <a:r>
              <a:rPr lang="en-US" altLang="en-US" sz="2000" b="0" dirty="0" smtClean="0"/>
              <a:t>)</a:t>
            </a:r>
            <a:endParaRPr lang="en-AU" sz="2000" dirty="0"/>
          </a:p>
        </p:txBody>
      </p:sp>
      <p:pic>
        <p:nvPicPr>
          <p:cNvPr id="7" name="Resim 6"/>
          <p:cNvPicPr>
            <a:picLocks noChangeAspect="1"/>
          </p:cNvPicPr>
          <p:nvPr/>
        </p:nvPicPr>
        <p:blipFill>
          <a:blip r:embed="rId2"/>
          <a:stretch>
            <a:fillRect/>
          </a:stretch>
        </p:blipFill>
        <p:spPr>
          <a:xfrm>
            <a:off x="2590800" y="885243"/>
            <a:ext cx="4419600" cy="5464370"/>
          </a:xfrm>
          <a:prstGeom prst="rect">
            <a:avLst/>
          </a:prstGeom>
        </p:spPr>
      </p:pic>
    </p:spTree>
    <p:extLst>
      <p:ext uri="{BB962C8B-B14F-4D97-AF65-F5344CB8AC3E}">
        <p14:creationId xmlns:p14="http://schemas.microsoft.com/office/powerpoint/2010/main" val="1880315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4F9426-8328-4D7B-BE2D-C66C4D9CCDB6}"/>
              </a:ext>
            </a:extLst>
          </p:cNvPr>
          <p:cNvSpPr>
            <a:spLocks noGrp="1"/>
          </p:cNvSpPr>
          <p:nvPr>
            <p:ph type="title"/>
          </p:nvPr>
        </p:nvSpPr>
        <p:spPr>
          <a:xfrm>
            <a:off x="457200" y="228600"/>
            <a:ext cx="8229600" cy="685800"/>
          </a:xfrm>
        </p:spPr>
        <p:txBody>
          <a:bodyPr/>
          <a:lstStyle/>
          <a:p>
            <a:r>
              <a:rPr lang="en-US" altLang="en-US" dirty="0"/>
              <a:t>Nested Loops</a:t>
            </a:r>
            <a:r>
              <a:rPr lang="en-US" altLang="en-US" sz="2000" b="0" dirty="0"/>
              <a:t> </a:t>
            </a:r>
            <a:r>
              <a:rPr lang="en-US" altLang="en-US" sz="2000" b="0" dirty="0" smtClean="0"/>
              <a:t>(</a:t>
            </a:r>
            <a:r>
              <a:rPr lang="tr-TR" altLang="en-US" sz="2000" b="0" dirty="0"/>
              <a:t>5</a:t>
            </a:r>
            <a:r>
              <a:rPr lang="en-US" altLang="en-US" sz="2000" b="0" dirty="0" smtClean="0"/>
              <a:t> </a:t>
            </a:r>
            <a:r>
              <a:rPr lang="en-US" altLang="en-US" sz="2000" b="0" dirty="0"/>
              <a:t>of </a:t>
            </a:r>
            <a:r>
              <a:rPr lang="tr-TR" altLang="en-US" sz="2000" b="0" dirty="0" smtClean="0"/>
              <a:t>5</a:t>
            </a:r>
            <a:r>
              <a:rPr lang="en-US" altLang="en-US" sz="2000" b="0" dirty="0" smtClean="0"/>
              <a:t>)</a:t>
            </a:r>
            <a:endParaRPr lang="en-AU" sz="2000" dirty="0"/>
          </a:p>
        </p:txBody>
      </p:sp>
      <p:pic>
        <p:nvPicPr>
          <p:cNvPr id="3" name="İçerik Yer Tutucusu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2862263" y="3013075"/>
            <a:ext cx="3419475" cy="1628775"/>
          </a:xfrm>
          <a:prstGeom prst="rect">
            <a:avLst/>
          </a:prstGeom>
        </p:spPr>
      </p:pic>
      <p:pic>
        <p:nvPicPr>
          <p:cNvPr id="4" name="Resim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200" y="990600"/>
            <a:ext cx="3609975" cy="196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Resim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4703763"/>
            <a:ext cx="3543300"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868636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Örnek</a:t>
            </a:r>
          </a:p>
        </p:txBody>
      </p:sp>
      <p:sp>
        <p:nvSpPr>
          <p:cNvPr id="3" name="İçerik Yer Tutucusu 2"/>
          <p:cNvSpPr>
            <a:spLocks noGrp="1"/>
          </p:cNvSpPr>
          <p:nvPr>
            <p:ph idx="1"/>
          </p:nvPr>
        </p:nvSpPr>
        <p:spPr/>
        <p:txBody>
          <a:bodyPr/>
          <a:lstStyle/>
          <a:p>
            <a:r>
              <a:rPr lang="tr-TR" b="1" u="sng" dirty="0"/>
              <a:t>Soru:</a:t>
            </a:r>
            <a:r>
              <a:rPr lang="tr-TR" dirty="0"/>
              <a:t> </a:t>
            </a:r>
            <a:r>
              <a:rPr lang="tr-TR" dirty="0"/>
              <a:t>Kullanıcı negatif sayı girinceye kadar girdiği her sayının faktöriyelini bulan algoritma:</a:t>
            </a:r>
            <a:endParaRPr lang="tr-TR" dirty="0"/>
          </a:p>
        </p:txBody>
      </p:sp>
    </p:spTree>
    <p:extLst>
      <p:ext uri="{BB962C8B-B14F-4D97-AF65-F5344CB8AC3E}">
        <p14:creationId xmlns:p14="http://schemas.microsoft.com/office/powerpoint/2010/main" val="8690167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Örnek</a:t>
            </a:r>
          </a:p>
        </p:txBody>
      </p:sp>
      <p:sp>
        <p:nvSpPr>
          <p:cNvPr id="3" name="İçerik Yer Tutucusu 2"/>
          <p:cNvSpPr>
            <a:spLocks noGrp="1"/>
          </p:cNvSpPr>
          <p:nvPr>
            <p:ph idx="1"/>
          </p:nvPr>
        </p:nvSpPr>
        <p:spPr/>
        <p:txBody>
          <a:bodyPr/>
          <a:lstStyle/>
          <a:p>
            <a:r>
              <a:rPr lang="tr-TR" b="1" u="sng" dirty="0"/>
              <a:t>Soru:</a:t>
            </a:r>
            <a:r>
              <a:rPr lang="tr-TR" dirty="0"/>
              <a:t> </a:t>
            </a:r>
            <a:r>
              <a:rPr lang="tr-TR" dirty="0"/>
              <a:t>Her ayı 30 gün kabul ederek 1 yıl için günlük satış verilerini alan, aylık ve yıllık satış toplamlarını, en çok satış yapılan ayı ve satış miktarını bulan </a:t>
            </a:r>
            <a:r>
              <a:rPr lang="tr-TR" dirty="0" smtClean="0"/>
              <a:t>algoritma:</a:t>
            </a:r>
            <a:endParaRPr lang="tr-TR" dirty="0"/>
          </a:p>
        </p:txBody>
      </p:sp>
    </p:spTree>
    <p:extLst>
      <p:ext uri="{BB962C8B-B14F-4D97-AF65-F5344CB8AC3E}">
        <p14:creationId xmlns:p14="http://schemas.microsoft.com/office/powerpoint/2010/main" val="37159277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Örnek</a:t>
            </a:r>
          </a:p>
        </p:txBody>
      </p:sp>
      <p:sp>
        <p:nvSpPr>
          <p:cNvPr id="3" name="İçerik Yer Tutucusu 2"/>
          <p:cNvSpPr>
            <a:spLocks noGrp="1"/>
          </p:cNvSpPr>
          <p:nvPr>
            <p:ph idx="1"/>
          </p:nvPr>
        </p:nvSpPr>
        <p:spPr/>
        <p:txBody>
          <a:bodyPr/>
          <a:lstStyle/>
          <a:p>
            <a:r>
              <a:rPr lang="tr-TR" b="1" u="sng" dirty="0"/>
              <a:t>Soru:</a:t>
            </a:r>
            <a:r>
              <a:rPr lang="tr-TR" dirty="0"/>
              <a:t> </a:t>
            </a:r>
            <a:r>
              <a:rPr lang="tr-TR" dirty="0"/>
              <a:t>3 partinin katıldığı bir MV seçimi sonucunda 81 il için kontenjan ve 3 partinin oy sayılarını alan, her ilde ve Türkiye genelinde partilerin çıkardıkları MV sayılarını bulan algoritma (bir ilde en çok oyu olan partiye 1 kont ver, oyunu yarıya indir, kont bitinceye kadar devam et):</a:t>
            </a:r>
            <a:endParaRPr lang="tr-TR" dirty="0"/>
          </a:p>
        </p:txBody>
      </p:sp>
    </p:spTree>
    <p:extLst>
      <p:ext uri="{BB962C8B-B14F-4D97-AF65-F5344CB8AC3E}">
        <p14:creationId xmlns:p14="http://schemas.microsoft.com/office/powerpoint/2010/main" val="32767081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Ekstra (break, </a:t>
            </a:r>
            <a:r>
              <a:rPr lang="tr-TR" dirty="0" err="1"/>
              <a:t>continue</a:t>
            </a:r>
            <a:r>
              <a:rPr lang="tr-TR" dirty="0"/>
              <a:t>, else)</a:t>
            </a:r>
            <a:endParaRPr lang="tr-TR" dirty="0"/>
          </a:p>
        </p:txBody>
      </p:sp>
      <p:sp>
        <p:nvSpPr>
          <p:cNvPr id="3" name="İçerik Yer Tutucusu 2"/>
          <p:cNvSpPr>
            <a:spLocks noGrp="1"/>
          </p:cNvSpPr>
          <p:nvPr>
            <p:ph idx="1"/>
          </p:nvPr>
        </p:nvSpPr>
        <p:spPr/>
        <p:txBody>
          <a:bodyPr/>
          <a:lstStyle/>
          <a:p>
            <a:endParaRPr lang="tr-TR" dirty="0"/>
          </a:p>
        </p:txBody>
      </p:sp>
    </p:spTree>
    <p:extLst>
      <p:ext uri="{BB962C8B-B14F-4D97-AF65-F5344CB8AC3E}">
        <p14:creationId xmlns:p14="http://schemas.microsoft.com/office/powerpoint/2010/main" val="3099097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Örnek</a:t>
            </a:r>
          </a:p>
        </p:txBody>
      </p:sp>
      <p:sp>
        <p:nvSpPr>
          <p:cNvPr id="3" name="İçerik Yer Tutucusu 2"/>
          <p:cNvSpPr>
            <a:spLocks noGrp="1"/>
          </p:cNvSpPr>
          <p:nvPr>
            <p:ph idx="1"/>
          </p:nvPr>
        </p:nvSpPr>
        <p:spPr/>
        <p:txBody>
          <a:bodyPr/>
          <a:lstStyle/>
          <a:p>
            <a:r>
              <a:rPr lang="tr-TR" b="1" u="sng" dirty="0"/>
              <a:t>Soru:</a:t>
            </a:r>
            <a:r>
              <a:rPr lang="tr-TR" dirty="0"/>
              <a:t> </a:t>
            </a:r>
            <a:r>
              <a:rPr lang="tr-TR" dirty="0"/>
              <a:t>Bir veri dosyasındaki sayıların en büyüğünü (</a:t>
            </a:r>
            <a:r>
              <a:rPr lang="tr-TR" dirty="0" err="1"/>
              <a:t>max</a:t>
            </a:r>
            <a:r>
              <a:rPr lang="tr-TR" dirty="0"/>
              <a:t>) ve en küçüğünü (</a:t>
            </a:r>
            <a:r>
              <a:rPr lang="tr-TR" dirty="0" err="1"/>
              <a:t>min</a:t>
            </a:r>
            <a:r>
              <a:rPr lang="tr-TR" dirty="0"/>
              <a:t>) bulan algoritma:</a:t>
            </a:r>
            <a:endParaRPr lang="tr-TR" dirty="0"/>
          </a:p>
        </p:txBody>
      </p:sp>
    </p:spTree>
    <p:extLst>
      <p:ext uri="{BB962C8B-B14F-4D97-AF65-F5344CB8AC3E}">
        <p14:creationId xmlns:p14="http://schemas.microsoft.com/office/powerpoint/2010/main" val="18881261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xmlns="" id="{F87AEB45-38B9-42B9-8FBE-194BDA219F61}"/>
              </a:ext>
            </a:extLst>
          </p:cNvPr>
          <p:cNvSpPr>
            <a:spLocks noGrp="1" noChangeArrowheads="1"/>
          </p:cNvSpPr>
          <p:nvPr>
            <p:ph type="title"/>
          </p:nvPr>
        </p:nvSpPr>
        <p:spPr/>
        <p:txBody>
          <a:bodyPr/>
          <a:lstStyle/>
          <a:p>
            <a:pPr eaLnBrk="1" hangingPunct="1"/>
            <a:r>
              <a:rPr lang="en-US" altLang="en-US" dirty="0"/>
              <a:t>Summary</a:t>
            </a:r>
            <a:endParaRPr lang="he-IL" altLang="en-US" dirty="0"/>
          </a:p>
        </p:txBody>
      </p:sp>
      <p:sp>
        <p:nvSpPr>
          <p:cNvPr id="32771" name="Content Placeholder 2">
            <a:extLst>
              <a:ext uri="{FF2B5EF4-FFF2-40B4-BE49-F238E27FC236}">
                <a16:creationId xmlns:a16="http://schemas.microsoft.com/office/drawing/2014/main" xmlns="" id="{B040BEAA-EEFB-4B73-94A5-B2D2EC808141}"/>
              </a:ext>
            </a:extLst>
          </p:cNvPr>
          <p:cNvSpPr>
            <a:spLocks noGrp="1" noChangeArrowheads="1"/>
          </p:cNvSpPr>
          <p:nvPr>
            <p:ph idx="1"/>
          </p:nvPr>
        </p:nvSpPr>
        <p:spPr>
          <a:xfrm>
            <a:off x="457200" y="1600200"/>
            <a:ext cx="8229600" cy="4648200"/>
          </a:xfrm>
        </p:spPr>
        <p:txBody>
          <a:bodyPr/>
          <a:lstStyle/>
          <a:p>
            <a:pPr eaLnBrk="1" hangingPunct="1">
              <a:buFontTx/>
              <a:buChar char="•"/>
            </a:pPr>
            <a:r>
              <a:rPr lang="en-US" altLang="en-US" dirty="0"/>
              <a:t>This chapter covered:</a:t>
            </a:r>
          </a:p>
          <a:p>
            <a:pPr lvl="1" eaLnBrk="1" hangingPunct="1"/>
            <a:r>
              <a:rPr lang="en-US" altLang="en-US" sz="2400" dirty="0"/>
              <a:t>Repetition structures, including:</a:t>
            </a:r>
          </a:p>
          <a:p>
            <a:pPr lvl="2"/>
            <a:r>
              <a:rPr lang="en-US" altLang="en-US" sz="2000" dirty="0" smtClean="0"/>
              <a:t>Nested loops</a:t>
            </a:r>
            <a:endParaRPr lang="en-US" alt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Örnek</a:t>
            </a:r>
          </a:p>
        </p:txBody>
      </p:sp>
      <p:sp>
        <p:nvSpPr>
          <p:cNvPr id="3" name="İçerik Yer Tutucusu 2"/>
          <p:cNvSpPr>
            <a:spLocks noGrp="1"/>
          </p:cNvSpPr>
          <p:nvPr>
            <p:ph idx="1"/>
          </p:nvPr>
        </p:nvSpPr>
        <p:spPr/>
        <p:txBody>
          <a:bodyPr/>
          <a:lstStyle/>
          <a:p>
            <a:r>
              <a:rPr lang="tr-TR" b="1" u="sng" dirty="0"/>
              <a:t>Soru:</a:t>
            </a:r>
            <a:r>
              <a:rPr lang="tr-TR" dirty="0"/>
              <a:t> </a:t>
            </a:r>
            <a:r>
              <a:rPr lang="tr-TR" dirty="0"/>
              <a:t>Boy barajının 175cm, kilo barajının 75kg olduğu bir askeri okula giriş sınavında adayların ad, boy ve kilo verilerini alan, her adayın sınav sonucunu yazdıran, sonra başka aday var mı soran ve en sonunda sınavı kazanan en uzun boylu adayın adı ve boyu ile en zayıf adayın adı ve kilosu bilgilerini bulan algoritma:</a:t>
            </a:r>
            <a:endParaRPr lang="tr-TR" dirty="0"/>
          </a:p>
        </p:txBody>
      </p:sp>
    </p:spTree>
    <p:extLst>
      <p:ext uri="{BB962C8B-B14F-4D97-AF65-F5344CB8AC3E}">
        <p14:creationId xmlns:p14="http://schemas.microsoft.com/office/powerpoint/2010/main" val="3401987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Özet</a:t>
            </a:r>
            <a:endParaRPr lang="tr-TR" dirty="0"/>
          </a:p>
        </p:txBody>
      </p:sp>
      <p:sp>
        <p:nvSpPr>
          <p:cNvPr id="3" name="İçerik Yer Tutucusu 2"/>
          <p:cNvSpPr>
            <a:spLocks noGrp="1"/>
          </p:cNvSpPr>
          <p:nvPr>
            <p:ph idx="1"/>
          </p:nvPr>
        </p:nvSpPr>
        <p:spPr/>
        <p:txBody>
          <a:bodyPr/>
          <a:lstStyle/>
          <a:p>
            <a:endParaRPr lang="tr-TR" dirty="0"/>
          </a:p>
        </p:txBody>
      </p:sp>
    </p:spTree>
    <p:extLst>
      <p:ext uri="{BB962C8B-B14F-4D97-AF65-F5344CB8AC3E}">
        <p14:creationId xmlns:p14="http://schemas.microsoft.com/office/powerpoint/2010/main" val="841164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xmlns="" id="{30640E55-C6E8-4FF5-A52A-9290471C794B}"/>
              </a:ext>
            </a:extLst>
          </p:cNvPr>
          <p:cNvSpPr>
            <a:spLocks noGrp="1" noChangeArrowheads="1"/>
          </p:cNvSpPr>
          <p:nvPr>
            <p:ph type="title"/>
          </p:nvPr>
        </p:nvSpPr>
        <p:spPr/>
        <p:txBody>
          <a:bodyPr/>
          <a:lstStyle/>
          <a:p>
            <a:pPr eaLnBrk="1" hangingPunct="1"/>
            <a:r>
              <a:rPr lang="en-US" altLang="en-US"/>
              <a:t>Topics</a:t>
            </a:r>
            <a:endParaRPr lang="he-IL" altLang="en-US"/>
          </a:p>
        </p:txBody>
      </p:sp>
      <p:sp>
        <p:nvSpPr>
          <p:cNvPr id="3" name="Content Placeholder 2">
            <a:extLst>
              <a:ext uri="{FF2B5EF4-FFF2-40B4-BE49-F238E27FC236}">
                <a16:creationId xmlns:a16="http://schemas.microsoft.com/office/drawing/2014/main" xmlns="" id="{F01485E1-5302-4A51-98A7-1C3A3BF856CE}"/>
              </a:ext>
            </a:extLst>
          </p:cNvPr>
          <p:cNvSpPr>
            <a:spLocks noGrp="1"/>
          </p:cNvSpPr>
          <p:nvPr>
            <p:ph idx="1"/>
          </p:nvPr>
        </p:nvSpPr>
        <p:spPr/>
        <p:txBody>
          <a:bodyPr/>
          <a:lstStyle/>
          <a:p>
            <a:pPr>
              <a:buFontTx/>
              <a:buChar char="•"/>
            </a:pPr>
            <a:r>
              <a:rPr lang="en-US" altLang="en-US" dirty="0" smtClean="0"/>
              <a:t>Input </a:t>
            </a:r>
            <a:r>
              <a:rPr lang="en-US" altLang="en-US" dirty="0"/>
              <a:t>Validation Loops</a:t>
            </a:r>
          </a:p>
          <a:p>
            <a:pPr>
              <a:buFontTx/>
              <a:buChar char="•"/>
            </a:pPr>
            <a:r>
              <a:rPr lang="en-US" altLang="en-US" dirty="0"/>
              <a:t>Nested </a:t>
            </a:r>
            <a:r>
              <a:rPr lang="en-US" altLang="en-US" dirty="0" smtClean="0"/>
              <a:t>Loops</a:t>
            </a:r>
            <a:endParaRPr lang="en-US"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xmlns="" id="{2FFE65CD-D486-4D0C-A9B5-22D6F2D4859C}"/>
              </a:ext>
            </a:extLst>
          </p:cNvPr>
          <p:cNvSpPr>
            <a:spLocks noGrp="1" noChangeArrowheads="1"/>
          </p:cNvSpPr>
          <p:nvPr>
            <p:ph type="title"/>
          </p:nvPr>
        </p:nvSpPr>
        <p:spPr/>
        <p:txBody>
          <a:bodyPr/>
          <a:lstStyle/>
          <a:p>
            <a:r>
              <a:rPr lang="en-US" altLang="en-US" dirty="0"/>
              <a:t>Input Validation Loops</a:t>
            </a:r>
            <a:r>
              <a:rPr lang="en-US" altLang="en-US" sz="2000" b="0" dirty="0"/>
              <a:t> (1 of </a:t>
            </a:r>
            <a:r>
              <a:rPr lang="tr-TR" altLang="en-US" sz="2000" b="0" dirty="0" smtClean="0"/>
              <a:t>5</a:t>
            </a:r>
            <a:r>
              <a:rPr lang="en-US" altLang="en-US" sz="2000" b="0" dirty="0" smtClean="0"/>
              <a:t>)</a:t>
            </a:r>
            <a:endParaRPr lang="he-IL" altLang="en-US" sz="2000" dirty="0"/>
          </a:p>
        </p:txBody>
      </p:sp>
      <p:sp>
        <p:nvSpPr>
          <p:cNvPr id="22531" name="Content Placeholder 2">
            <a:extLst>
              <a:ext uri="{FF2B5EF4-FFF2-40B4-BE49-F238E27FC236}">
                <a16:creationId xmlns:a16="http://schemas.microsoft.com/office/drawing/2014/main" xmlns="" id="{F2966B69-0E36-4A92-A00E-8D68AF1F57CA}"/>
              </a:ext>
            </a:extLst>
          </p:cNvPr>
          <p:cNvSpPr>
            <a:spLocks noGrp="1" noChangeArrowheads="1"/>
          </p:cNvSpPr>
          <p:nvPr>
            <p:ph idx="1"/>
          </p:nvPr>
        </p:nvSpPr>
        <p:spPr/>
        <p:txBody>
          <a:bodyPr/>
          <a:lstStyle/>
          <a:p>
            <a:pPr eaLnBrk="1" hangingPunct="1">
              <a:buFontTx/>
              <a:buChar char="•"/>
            </a:pPr>
            <a:r>
              <a:rPr lang="en-US" altLang="en-US" dirty="0">
                <a:cs typeface="Courier New" panose="02070309020205020404" pitchFamily="49" charset="0"/>
              </a:rPr>
              <a:t>Computer cannot tell the difference between good data and bad data</a:t>
            </a:r>
          </a:p>
          <a:p>
            <a:pPr lvl="1" eaLnBrk="1" hangingPunct="1"/>
            <a:r>
              <a:rPr lang="en-US" altLang="en-US" dirty="0">
                <a:cs typeface="Courier New" panose="02070309020205020404" pitchFamily="49" charset="0"/>
              </a:rPr>
              <a:t>If user provides bad input, program will produce bad output</a:t>
            </a:r>
          </a:p>
          <a:p>
            <a:pPr lvl="1" eaLnBrk="1" hangingPunct="1"/>
            <a:r>
              <a:rPr lang="en-US" altLang="en-US" dirty="0">
                <a:cs typeface="Courier New" panose="02070309020205020404" pitchFamily="49" charset="0"/>
              </a:rPr>
              <a:t>GIGO: garbage in, garbage out</a:t>
            </a:r>
          </a:p>
          <a:p>
            <a:pPr lvl="1" eaLnBrk="1" hangingPunct="1"/>
            <a:r>
              <a:rPr lang="en-US" altLang="en-US" dirty="0">
                <a:cs typeface="Courier New" panose="02070309020205020404" pitchFamily="49" charset="0"/>
              </a:rPr>
              <a:t>It is important to design program such that bad input is never accepted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xmlns="" id="{7860FA6B-0EE2-4872-ABE2-7B3F6FB34A7D}"/>
              </a:ext>
            </a:extLst>
          </p:cNvPr>
          <p:cNvSpPr>
            <a:spLocks noGrp="1" noChangeArrowheads="1"/>
          </p:cNvSpPr>
          <p:nvPr>
            <p:ph type="title"/>
          </p:nvPr>
        </p:nvSpPr>
        <p:spPr/>
        <p:txBody>
          <a:bodyPr/>
          <a:lstStyle/>
          <a:p>
            <a:r>
              <a:rPr lang="en-US" altLang="en-US" dirty="0"/>
              <a:t>Input Validation Loops</a:t>
            </a:r>
            <a:r>
              <a:rPr lang="en-US" altLang="en-US" sz="2000" b="0" dirty="0"/>
              <a:t> (2 of </a:t>
            </a:r>
            <a:r>
              <a:rPr lang="tr-TR" altLang="en-US" sz="2000" b="0" dirty="0" smtClean="0"/>
              <a:t>5)</a:t>
            </a:r>
            <a:endParaRPr lang="he-IL" altLang="en-US" sz="2000" dirty="0"/>
          </a:p>
        </p:txBody>
      </p:sp>
      <p:sp>
        <p:nvSpPr>
          <p:cNvPr id="23555" name="Content Placeholder 2">
            <a:extLst>
              <a:ext uri="{FF2B5EF4-FFF2-40B4-BE49-F238E27FC236}">
                <a16:creationId xmlns:a16="http://schemas.microsoft.com/office/drawing/2014/main" xmlns="" id="{681D298E-D4D6-4D53-BBD2-D225A136C3A0}"/>
              </a:ext>
            </a:extLst>
          </p:cNvPr>
          <p:cNvSpPr>
            <a:spLocks noGrp="1" noChangeArrowheads="1"/>
          </p:cNvSpPr>
          <p:nvPr>
            <p:ph idx="1"/>
          </p:nvPr>
        </p:nvSpPr>
        <p:spPr/>
        <p:txBody>
          <a:bodyPr/>
          <a:lstStyle/>
          <a:p>
            <a:pPr eaLnBrk="1" hangingPunct="1">
              <a:buFontTx/>
              <a:buChar char="•"/>
            </a:pPr>
            <a:r>
              <a:rPr lang="en-US" altLang="en-US" u="sng" dirty="0">
                <a:cs typeface="Courier New" panose="02070309020205020404" pitchFamily="49" charset="0"/>
              </a:rPr>
              <a:t>Input validation</a:t>
            </a:r>
            <a:r>
              <a:rPr lang="en-US" altLang="en-US" dirty="0">
                <a:cs typeface="Courier New" panose="02070309020205020404" pitchFamily="49" charset="0"/>
              </a:rPr>
              <a:t>: inspecting input before it is processed by the program</a:t>
            </a:r>
          </a:p>
          <a:p>
            <a:pPr lvl="1" eaLnBrk="1" hangingPunct="1"/>
            <a:r>
              <a:rPr lang="en-US" altLang="en-US" dirty="0">
                <a:cs typeface="Courier New" panose="02070309020205020404" pitchFamily="49" charset="0"/>
              </a:rPr>
              <a:t>If input is invalid, prompt user to enter correct data</a:t>
            </a:r>
          </a:p>
          <a:p>
            <a:pPr lvl="1" eaLnBrk="1" hangingPunct="1"/>
            <a:r>
              <a:rPr lang="en-US" altLang="en-US" dirty="0">
                <a:cs typeface="Courier New" panose="02070309020205020404" pitchFamily="49" charset="0"/>
              </a:rPr>
              <a:t>Commonly accomplished using a </a:t>
            </a:r>
            <a:r>
              <a:rPr lang="en-US" altLang="en-US" dirty="0">
                <a:latin typeface="Courier New" panose="02070309020205020404" pitchFamily="49" charset="0"/>
                <a:cs typeface="Courier New" panose="02070309020205020404" pitchFamily="49" charset="0"/>
              </a:rPr>
              <a:t>while</a:t>
            </a:r>
            <a:r>
              <a:rPr lang="en-US" altLang="en-US" dirty="0">
                <a:cs typeface="Courier New" panose="02070309020205020404" pitchFamily="49" charset="0"/>
              </a:rPr>
              <a:t> loop which repeats as long as the input is bad</a:t>
            </a:r>
          </a:p>
          <a:p>
            <a:pPr lvl="2"/>
            <a:r>
              <a:rPr lang="en-US" altLang="en-US" dirty="0">
                <a:cs typeface="Courier New" panose="02070309020205020404" pitchFamily="49" charset="0"/>
              </a:rPr>
              <a:t>If input is bad, display error message and receive another set of data</a:t>
            </a:r>
          </a:p>
          <a:p>
            <a:pPr lvl="2"/>
            <a:r>
              <a:rPr lang="en-US" altLang="en-US" dirty="0">
                <a:cs typeface="Courier New" panose="02070309020205020404" pitchFamily="49" charset="0"/>
              </a:rPr>
              <a:t>If input is good, continue to process the input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93E2574A-5A20-4D75-9EB0-FE8238B72EB1}"/>
              </a:ext>
            </a:extLst>
          </p:cNvPr>
          <p:cNvSpPr>
            <a:spLocks noGrp="1"/>
          </p:cNvSpPr>
          <p:nvPr>
            <p:ph type="title"/>
          </p:nvPr>
        </p:nvSpPr>
        <p:spPr>
          <a:xfrm>
            <a:off x="457200" y="228600"/>
            <a:ext cx="8229600" cy="685800"/>
          </a:xfrm>
        </p:spPr>
        <p:txBody>
          <a:bodyPr/>
          <a:lstStyle/>
          <a:p>
            <a:r>
              <a:rPr lang="en-US" altLang="en-US" dirty="0"/>
              <a:t>Input Validation Loops</a:t>
            </a:r>
            <a:r>
              <a:rPr lang="en-US" altLang="en-US" sz="2000" b="0" dirty="0"/>
              <a:t> (3 of </a:t>
            </a:r>
            <a:r>
              <a:rPr lang="tr-TR" altLang="en-US" sz="2000" b="0" dirty="0"/>
              <a:t>5</a:t>
            </a:r>
            <a:r>
              <a:rPr lang="en-US" altLang="en-US" sz="2000" b="0" dirty="0" smtClean="0"/>
              <a:t>)</a:t>
            </a:r>
            <a:endParaRPr lang="en-AU" sz="2000" dirty="0"/>
          </a:p>
        </p:txBody>
      </p:sp>
      <p:sp>
        <p:nvSpPr>
          <p:cNvPr id="5" name="Text Placeholder 4">
            <a:extLst>
              <a:ext uri="{FF2B5EF4-FFF2-40B4-BE49-F238E27FC236}">
                <a16:creationId xmlns:a16="http://schemas.microsoft.com/office/drawing/2014/main" xmlns="" id="{BDCEEF85-BE1B-4700-9399-12D3915592DA}"/>
              </a:ext>
            </a:extLst>
          </p:cNvPr>
          <p:cNvSpPr>
            <a:spLocks noGrp="1"/>
          </p:cNvSpPr>
          <p:nvPr>
            <p:ph type="body" sz="quarter" idx="13"/>
          </p:nvPr>
        </p:nvSpPr>
        <p:spPr>
          <a:xfrm>
            <a:off x="457200" y="5943600"/>
            <a:ext cx="8229600" cy="341416"/>
          </a:xfrm>
        </p:spPr>
        <p:txBody>
          <a:bodyPr/>
          <a:lstStyle/>
          <a:p>
            <a:r>
              <a:rPr lang="en-US" b="1" dirty="0"/>
              <a:t>Figure 4-7 </a:t>
            </a:r>
            <a:r>
              <a:rPr lang="en-US" dirty="0"/>
              <a:t>Logic containing an input validation loop</a:t>
            </a:r>
            <a:endParaRPr lang="en-AU" dirty="0"/>
          </a:p>
        </p:txBody>
      </p:sp>
      <p:pic>
        <p:nvPicPr>
          <p:cNvPr id="6" name="Picture 2" descr="An illustration depicts a logic for calculating a running total.">
            <a:extLst>
              <a:ext uri="{FF2B5EF4-FFF2-40B4-BE49-F238E27FC236}">
                <a16:creationId xmlns:a16="http://schemas.microsoft.com/office/drawing/2014/main" xmlns="" id="{A50AAAC6-B765-43A6-8DC3-A273D9465A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a:xfrm>
            <a:off x="558800" y="1110545"/>
            <a:ext cx="8026400" cy="4438472"/>
          </a:xfrm>
          <a:prstGeom prst="rect">
            <a:avLst/>
          </a:prstGeom>
        </p:spPr>
      </p:pic>
    </p:spTree>
    <p:extLst>
      <p:ext uri="{BB962C8B-B14F-4D97-AF65-F5344CB8AC3E}">
        <p14:creationId xmlns:p14="http://schemas.microsoft.com/office/powerpoint/2010/main" val="2607077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93E2574A-5A20-4D75-9EB0-FE8238B72EB1}"/>
              </a:ext>
            </a:extLst>
          </p:cNvPr>
          <p:cNvSpPr>
            <a:spLocks noGrp="1"/>
          </p:cNvSpPr>
          <p:nvPr>
            <p:ph type="title"/>
          </p:nvPr>
        </p:nvSpPr>
        <p:spPr>
          <a:xfrm>
            <a:off x="457200" y="228600"/>
            <a:ext cx="8229600" cy="685800"/>
          </a:xfrm>
        </p:spPr>
        <p:txBody>
          <a:bodyPr/>
          <a:lstStyle/>
          <a:p>
            <a:r>
              <a:rPr lang="en-US" altLang="en-US" dirty="0"/>
              <a:t>Input Validation Loops</a:t>
            </a:r>
            <a:r>
              <a:rPr lang="en-US" altLang="en-US" sz="2000" b="0" dirty="0"/>
              <a:t> </a:t>
            </a:r>
            <a:r>
              <a:rPr lang="en-US" altLang="en-US" sz="2000" b="0" dirty="0" smtClean="0"/>
              <a:t>(</a:t>
            </a:r>
            <a:r>
              <a:rPr lang="tr-TR" altLang="en-US" sz="2000" b="0" dirty="0" smtClean="0"/>
              <a:t>4</a:t>
            </a:r>
            <a:r>
              <a:rPr lang="en-US" altLang="en-US" sz="2000" b="0" dirty="0" smtClean="0"/>
              <a:t> </a:t>
            </a:r>
            <a:r>
              <a:rPr lang="en-US" altLang="en-US" sz="2000" b="0" dirty="0"/>
              <a:t>of </a:t>
            </a:r>
            <a:r>
              <a:rPr lang="tr-TR" altLang="en-US" sz="2000" b="0" dirty="0"/>
              <a:t>5</a:t>
            </a:r>
            <a:r>
              <a:rPr lang="en-US" altLang="en-US" sz="2000" b="0" dirty="0" smtClean="0"/>
              <a:t>)</a:t>
            </a:r>
            <a:endParaRPr lang="en-AU" sz="2000" dirty="0"/>
          </a:p>
        </p:txBody>
      </p:sp>
      <p:pic>
        <p:nvPicPr>
          <p:cNvPr id="7" name="İçerik Yer Tutucusu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1492250" y="2667000"/>
            <a:ext cx="6303963" cy="1824038"/>
          </a:xfrm>
          <a:prstGeom prst="rect">
            <a:avLst/>
          </a:prstGeom>
        </p:spPr>
      </p:pic>
    </p:spTree>
    <p:extLst>
      <p:ext uri="{BB962C8B-B14F-4D97-AF65-F5344CB8AC3E}">
        <p14:creationId xmlns:p14="http://schemas.microsoft.com/office/powerpoint/2010/main" val="680946664"/>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8357</TotalTime>
  <Words>554</Words>
  <Application>Microsoft Office PowerPoint</Application>
  <PresentationFormat>Ekran Gösterisi (4:3)</PresentationFormat>
  <Paragraphs>54</Paragraphs>
  <Slides>20</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20</vt:i4>
      </vt:variant>
    </vt:vector>
  </HeadingPairs>
  <TitlesOfParts>
    <vt:vector size="26" baseType="lpstr">
      <vt:lpstr>Arial</vt:lpstr>
      <vt:lpstr>Courier New</vt:lpstr>
      <vt:lpstr>Times New Roman</vt:lpstr>
      <vt:lpstr>Verdana</vt:lpstr>
      <vt:lpstr>Wingdings</vt:lpstr>
      <vt:lpstr>508 Lecture</vt:lpstr>
      <vt:lpstr>Starting out with Python</vt:lpstr>
      <vt:lpstr>Örnek</vt:lpstr>
      <vt:lpstr>Örnek</vt:lpstr>
      <vt:lpstr>Özet</vt:lpstr>
      <vt:lpstr>Topics</vt:lpstr>
      <vt:lpstr>Input Validation Loops (1 of 5)</vt:lpstr>
      <vt:lpstr>Input Validation Loops (2 of 5)</vt:lpstr>
      <vt:lpstr>Input Validation Loops (3 of 5)</vt:lpstr>
      <vt:lpstr>Input Validation Loops (4 of 5)</vt:lpstr>
      <vt:lpstr>Input Validation Loops (5 of 5)</vt:lpstr>
      <vt:lpstr>Nested Loops (1 of 5)</vt:lpstr>
      <vt:lpstr>Nested Loops (2 of 5)</vt:lpstr>
      <vt:lpstr>Nested Loops (3 of 5)</vt:lpstr>
      <vt:lpstr>Nested Loops (4 of 5)</vt:lpstr>
      <vt:lpstr>Nested Loops (5 of 5)</vt:lpstr>
      <vt:lpstr>Örnek</vt:lpstr>
      <vt:lpstr>Örnek</vt:lpstr>
      <vt:lpstr>Örnek</vt:lpstr>
      <vt:lpstr>Ekstra (break, continue, else)</vt:lpstr>
      <vt:lpstr>Summary</vt:lpstr>
    </vt:vector>
  </TitlesOfParts>
  <Company>SPi-Global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Starting out with Python, Fifth Edition</dc:title>
  <dc:subject>Computer Science</dc:subject>
  <dc:creator>Tony Gaddis</dc:creator>
  <cp:keywords>Computer program language</cp:keywords>
  <cp:lastModifiedBy>ozgur.gumus</cp:lastModifiedBy>
  <cp:revision>647</cp:revision>
  <dcterms:created xsi:type="dcterms:W3CDTF">2014-07-14T20:04:21Z</dcterms:created>
  <dcterms:modified xsi:type="dcterms:W3CDTF">2021-11-17T20:54:09Z</dcterms:modified>
  <cp:category>IT</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682740</vt:lpwstr>
  </property>
  <property fmtid="{D5CDD505-2E9C-101B-9397-08002B2CF9AE}" pid="3" name="Offisync_UpdateToken">
    <vt:lpwstr>1</vt:lpwstr>
  </property>
  <property fmtid="{D5CDD505-2E9C-101B-9397-08002B2CF9AE}" pid="4" name="Jive_VersionGuid">
    <vt:lpwstr>7b502893-ac4a-4309-967d-6eb652f6b574</vt:lpwstr>
  </property>
  <property fmtid="{D5CDD505-2E9C-101B-9397-08002B2CF9AE}" pid="5" name="Offisync_ProviderInitializationData">
    <vt:lpwstr>https://neo.pearson.com</vt:lpwstr>
  </property>
  <property fmtid="{D5CDD505-2E9C-101B-9397-08002B2CF9AE}" pid="6" name="Offisync_ServerID">
    <vt:lpwstr>7e960520-0e88-4f05-9fa0-24079b61e486</vt:lpwstr>
  </property>
  <property fmtid="{D5CDD505-2E9C-101B-9397-08002B2CF9AE}" pid="7" name="Jive_LatestUserAccountName">
    <vt:lpwstr>sumit.gupta</vt:lpwstr>
  </property>
</Properties>
</file>