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0" r:id="rId2"/>
    <p:sldId id="257" r:id="rId3"/>
    <p:sldId id="289" r:id="rId4"/>
    <p:sldId id="355" r:id="rId5"/>
    <p:sldId id="292" r:id="rId6"/>
    <p:sldId id="294" r:id="rId7"/>
    <p:sldId id="293" r:id="rId8"/>
    <p:sldId id="295" r:id="rId9"/>
    <p:sldId id="296" r:id="rId10"/>
    <p:sldId id="297" r:id="rId11"/>
    <p:sldId id="366" r:id="rId12"/>
    <p:sldId id="298" r:id="rId13"/>
    <p:sldId id="367" r:id="rId14"/>
    <p:sldId id="299" r:id="rId15"/>
    <p:sldId id="368" r:id="rId16"/>
    <p:sldId id="300" r:id="rId17"/>
    <p:sldId id="302" r:id="rId18"/>
    <p:sldId id="318" r:id="rId19"/>
    <p:sldId id="319" r:id="rId20"/>
    <p:sldId id="365" r:id="rId21"/>
    <p:sldId id="361" r:id="rId22"/>
    <p:sldId id="328" r:id="rId23"/>
    <p:sldId id="329" r:id="rId24"/>
    <p:sldId id="369" r:id="rId25"/>
    <p:sldId id="330" r:id="rId26"/>
    <p:sldId id="370" r:id="rId27"/>
    <p:sldId id="373" r:id="rId28"/>
    <p:sldId id="372" r:id="rId29"/>
    <p:sldId id="371" r:id="rId30"/>
    <p:sldId id="333" r:id="rId31"/>
    <p:sldId id="334" r:id="rId32"/>
    <p:sldId id="374" r:id="rId33"/>
    <p:sldId id="375" r:id="rId34"/>
    <p:sldId id="335" r:id="rId35"/>
    <p:sldId id="377" r:id="rId36"/>
    <p:sldId id="351" r:id="rId37"/>
    <p:sldId id="378" r:id="rId38"/>
    <p:sldId id="341" r:id="rId39"/>
    <p:sldId id="31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5" autoAdjust="0"/>
    <p:restoredTop sz="86891" autoAdjust="0"/>
  </p:normalViewPr>
  <p:slideViewPr>
    <p:cSldViewPr>
      <p:cViewPr varScale="1">
        <p:scale>
          <a:sx n="77" d="100"/>
          <a:sy n="77" d="100"/>
        </p:scale>
        <p:origin x="1594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Functions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Starting out with Python, Fifth edition, Global edition by Tony Gaddis">
            <a:extLst>
              <a:ext uri="{FF2B5EF4-FFF2-40B4-BE49-F238E27FC236}">
                <a16:creationId xmlns:a16="http://schemas.microsoft.com/office/drawing/2014/main" xmlns="" id="{C4DDD485-8D33-47D6-BF91-D88F3C802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14F11B45-56D0-4E3F-9BA1-44192FEBB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  <a:r>
              <a:rPr lang="en-US" altLang="en-US" sz="2000" b="0" dirty="0"/>
              <a:t> (4 of </a:t>
            </a:r>
            <a:r>
              <a:rPr lang="tr-TR" altLang="en-US" sz="2000" b="0" dirty="0" smtClean="0"/>
              <a:t>7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A12A8D-F0A9-49D7-B155-2585D9CF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Call a function to execute it</a:t>
            </a:r>
          </a:p>
          <a:p>
            <a:pPr lvl="1" eaLnBrk="1" hangingPunct="1">
              <a:defRPr/>
            </a:pPr>
            <a:r>
              <a:rPr lang="en-US" altLang="en-US" dirty="0"/>
              <a:t>When a function is called: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to the function and executes statements in the block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back to part of program that called the function</a:t>
            </a:r>
          </a:p>
          <a:p>
            <a:pPr lvl="3" eaLnBrk="1" hangingPunct="1">
              <a:defRPr/>
            </a:pPr>
            <a:r>
              <a:rPr lang="en-US" altLang="en-US" dirty="0"/>
              <a:t>Known as function return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14F11B45-56D0-4E3F-9BA1-44192FEBB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5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7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133600"/>
            <a:ext cx="6705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5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5BA7930-C4EC-4F1C-A33C-991F76DF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6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7</a:t>
            </a:r>
            <a:r>
              <a:rPr lang="en-US" altLang="en-US" sz="2000" b="0" dirty="0" smtClean="0"/>
              <a:t>)</a:t>
            </a:r>
            <a:endParaRPr lang="en-A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C023300-53C5-4644-9F9C-A203DEAA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u="sng" dirty="0"/>
              <a:t> function</a:t>
            </a:r>
            <a:r>
              <a:rPr lang="en-US" altLang="en-US" dirty="0"/>
              <a:t>: called when the program starts</a:t>
            </a:r>
          </a:p>
          <a:p>
            <a:pPr lvl="1"/>
            <a:r>
              <a:rPr lang="en-US" altLang="en-US" dirty="0"/>
              <a:t>Calls other functions when they are needed </a:t>
            </a:r>
          </a:p>
          <a:p>
            <a:pPr lvl="1"/>
            <a:r>
              <a:rPr lang="en-US" altLang="en-US" dirty="0"/>
              <a:t>Defines the </a:t>
            </a:r>
            <a:r>
              <a:rPr lang="en-US" altLang="en-US" i="1" dirty="0"/>
              <a:t>mainline logic </a:t>
            </a:r>
            <a:r>
              <a:rPr lang="en-US" altLang="en-US" dirty="0"/>
              <a:t>of the program</a:t>
            </a: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14F11B45-56D0-4E3F-9BA1-44192FEBB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/>
              <a:t>7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7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73" y="1600200"/>
            <a:ext cx="4622273" cy="1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4548188" cy="191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43" y="1600200"/>
            <a:ext cx="4537357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33" y="4038600"/>
            <a:ext cx="4585867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DF7F3B5B-7F68-4830-AC3C-584D69B2F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Indentation in Python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18D32E64-50B2-40A4-B0E0-A5FA08184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Each block must be indented</a:t>
            </a:r>
          </a:p>
          <a:p>
            <a:pPr lvl="1" eaLnBrk="1" hangingPunct="1"/>
            <a:r>
              <a:rPr lang="en-US" altLang="en-US" dirty="0"/>
              <a:t>Lines in block must begin with the same number of spaces</a:t>
            </a:r>
          </a:p>
          <a:p>
            <a:pPr lvl="2"/>
            <a:r>
              <a:rPr lang="en-US" altLang="en-US" dirty="0"/>
              <a:t>Use tabs or spaces to indent lines in a block, but not both as this can confuse the Python interpreter</a:t>
            </a:r>
          </a:p>
          <a:p>
            <a:pPr lvl="2"/>
            <a:r>
              <a:rPr lang="en-US" altLang="en-US" dirty="0"/>
              <a:t>IDLE automatically indents the lines in a block</a:t>
            </a:r>
          </a:p>
          <a:p>
            <a:pPr lvl="1" eaLnBrk="1" hangingPunct="1"/>
            <a:r>
              <a:rPr lang="en-US" altLang="en-US" dirty="0"/>
              <a:t>Blank lines that appear in a block are ignored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67" y="4495800"/>
            <a:ext cx="685039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Satır sayısı (yüksekliği) verilen bir ikizkenar üçgen çizdiren algoritma: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878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ECD90729-2EC3-4311-BE6E-CC7A36140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 to Use Functions</a:t>
            </a:r>
            <a:r>
              <a:rPr lang="en-US" altLang="en-US" sz="3600" b="0" dirty="0"/>
              <a:t> </a:t>
            </a:r>
            <a:r>
              <a:rPr lang="en-US" altLang="en-US" sz="2000" b="0" dirty="0"/>
              <a:t>(1 of 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B0808F7F-C939-460D-B6AD-9926B8ADF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In a flowchart, function call shown as rectangle with vertical bars at each side</a:t>
            </a:r>
          </a:p>
          <a:p>
            <a:pPr lvl="1" eaLnBrk="1" hangingPunct="1"/>
            <a:r>
              <a:rPr lang="en-US" altLang="en-US" sz="2400" dirty="0"/>
              <a:t>Function name written in the symbol</a:t>
            </a:r>
          </a:p>
          <a:p>
            <a:pPr lvl="1" eaLnBrk="1" hangingPunct="1"/>
            <a:r>
              <a:rPr lang="en-US" altLang="en-US" sz="2400" dirty="0"/>
              <a:t>Typically draw separate flow chart for each function in the program</a:t>
            </a:r>
          </a:p>
          <a:p>
            <a:pPr lvl="2"/>
            <a:r>
              <a:rPr lang="en-US" altLang="en-US" sz="2000" dirty="0"/>
              <a:t>End terminal symbol usually reads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Top-down design</a:t>
            </a:r>
            <a:r>
              <a:rPr lang="en-US" altLang="en-US" dirty="0">
                <a:cs typeface="Courier New" panose="02070309020205020404" pitchFamily="49" charset="0"/>
              </a:rPr>
              <a:t>: technique for breaking algorithm into functions</a:t>
            </a:r>
            <a:endParaRPr lang="he-IL" altLang="en-US" u="sng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sz="2800" dirty="0"/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2800" dirty="0"/>
              <a:t> function to have program wait for user to press </a:t>
            </a:r>
            <a:r>
              <a:rPr lang="en-US" altLang="en-US" sz="2800" dirty="0" smtClean="0"/>
              <a:t>enter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A801EC02-F7B3-4116-B58A-301BDF020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 to Use Functions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pic>
        <p:nvPicPr>
          <p:cNvPr id="5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423592"/>
            <a:ext cx="5980112" cy="462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xmlns="" id="{844AA7C9-8EF2-4B9F-9606-85E2C6DB6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void function</a:t>
            </a:r>
            <a:r>
              <a:rPr lang="en-US" altLang="en-US" dirty="0"/>
              <a:t>: group of statements within a program for performing a specific task</a:t>
            </a:r>
          </a:p>
          <a:p>
            <a:pPr lvl="1" eaLnBrk="1" hangingPunct="1"/>
            <a:r>
              <a:rPr lang="en-US" altLang="en-US" dirty="0"/>
              <a:t>Call function when you need to perform the task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Value-returning function</a:t>
            </a:r>
            <a:r>
              <a:rPr lang="en-US" altLang="en-US" dirty="0"/>
              <a:t>: similar to void function, returns a value</a:t>
            </a:r>
          </a:p>
          <a:p>
            <a:pPr lvl="1" eaLnBrk="1" hangingPunct="1"/>
            <a:r>
              <a:rPr lang="en-US" altLang="en-US" dirty="0"/>
              <a:t>Value returned to part of program that called the function when function finishes executing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BBB17C8-9881-426D-8DD1-FA57BDDD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Introduction to Value-Returning Functions: Generating Random Numbers</a:t>
            </a:r>
            <a:endParaRPr lang="en-AU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2AA687D8-E61C-4CE9-887B-A0BAB96CD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Library Functions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/>
              <a:t> Statement</a:t>
            </a:r>
            <a:r>
              <a:rPr lang="en-US" altLang="en-US" sz="2000" b="0" dirty="0"/>
              <a:t> (1 of 3)</a:t>
            </a:r>
            <a:endParaRPr lang="en-US" altLang="en-US" sz="2000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xmlns="" id="{5D18E2FF-34F7-4C73-A197-D4DAA83FD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Standard library</a:t>
            </a:r>
            <a:r>
              <a:rPr lang="en-US" altLang="en-US" dirty="0">
                <a:cs typeface="Courier New" panose="02070309020205020404" pitchFamily="49" charset="0"/>
              </a:rPr>
              <a:t>: library of pre-written functions that comes with Python</a:t>
            </a:r>
          </a:p>
          <a:p>
            <a:pPr lvl="1" eaLnBrk="1" hangingPunct="1"/>
            <a:r>
              <a:rPr lang="en-US" altLang="en-US" i="1" dirty="0">
                <a:cs typeface="Courier New" panose="02070309020205020404" pitchFamily="49" charset="0"/>
              </a:rPr>
              <a:t>Library functions</a:t>
            </a:r>
            <a:r>
              <a:rPr lang="en-US" altLang="en-US" dirty="0">
                <a:cs typeface="Courier New" panose="02070309020205020404" pitchFamily="49" charset="0"/>
              </a:rPr>
              <a:t> perform tasks that programmers commonly need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pPr lvl="3"/>
            <a:r>
              <a:rPr lang="en-US" altLang="en-US" dirty="0">
                <a:cs typeface="Courier New" panose="02070309020205020404" pitchFamily="49" charset="0"/>
              </a:rPr>
              <a:t>Viewed by programmers as a “black box”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library functions built into Python interpreter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To use, just call the function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8794CBB-74A6-4D25-9A56-C901837B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Topics</a:t>
            </a:r>
            <a:endParaRPr lang="en-AU" sz="2000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03F680F-67F6-4821-B9C4-F32DB9C8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</a:p>
          <a:p>
            <a:r>
              <a:rPr lang="en-US" dirty="0"/>
              <a:t>Defining and Calling a Void Function</a:t>
            </a:r>
          </a:p>
          <a:p>
            <a:r>
              <a:rPr lang="en-US" dirty="0"/>
              <a:t>Designing a Program to Use </a:t>
            </a:r>
            <a:r>
              <a:rPr lang="en-US" dirty="0" smtClean="0"/>
              <a:t>Functions</a:t>
            </a:r>
            <a:endParaRPr lang="tr-TR" dirty="0" smtClean="0"/>
          </a:p>
          <a:p>
            <a:r>
              <a:rPr lang="en-US" dirty="0"/>
              <a:t>Introduction to Value-Returning Functions: Generating Random Numbers</a:t>
            </a:r>
          </a:p>
          <a:p>
            <a:r>
              <a:rPr lang="en-US" dirty="0"/>
              <a:t>Writing Your Own Value-Returning </a:t>
            </a:r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0A5E2-C6E3-4EDF-B24E-4598B031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Library Functions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/>
              <a:t> Statement</a:t>
            </a:r>
            <a:r>
              <a:rPr lang="en-US" altLang="en-US" sz="2000" b="0" dirty="0"/>
              <a:t> (2 of 3)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CCB710-1B10-416E-BAEE-317BDEC0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Modules</a:t>
            </a:r>
            <a:r>
              <a:rPr lang="en-US" altLang="en-US" dirty="0">
                <a:cs typeface="Courier New" panose="02070309020205020404" pitchFamily="49" charset="0"/>
              </a:rPr>
              <a:t>: files that stores functions of the standard library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Help organize library functions not built into the interpreter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Copied to computer when you install Python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call a function stored in a module, need to write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cs typeface="Courier New" panose="02070309020205020404" pitchFamily="49" charset="0"/>
              </a:rPr>
              <a:t> statement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Written at the top of the program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330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82FED-7A97-4CFF-ACA5-E0582074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Library Functions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/>
              <a:t> Statement</a:t>
            </a:r>
            <a:r>
              <a:rPr lang="en-US" altLang="en-US" sz="2000" b="0" dirty="0"/>
              <a:t> (3 of 3)</a:t>
            </a:r>
            <a:endParaRPr lang="en-A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F473CA-8340-449C-8FF1-B5F73EE0D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b="1" dirty="0"/>
              <a:t>Figure 5-19 </a:t>
            </a:r>
            <a:r>
              <a:rPr lang="en-US" dirty="0"/>
              <a:t>A library function viewed as a black box</a:t>
            </a:r>
            <a:endParaRPr lang="en-AU" dirty="0"/>
          </a:p>
        </p:txBody>
      </p:sp>
      <p:pic>
        <p:nvPicPr>
          <p:cNvPr id="5" name="Picture 3" descr="An input is given to a library function, which yields an output.">
            <a:extLst>
              <a:ext uri="{FF2B5EF4-FFF2-40B4-BE49-F238E27FC236}">
                <a16:creationId xmlns:a16="http://schemas.microsoft.com/office/drawing/2014/main" xmlns="" id="{2B103FC1-21A6-4272-8EDE-E0B9EA57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965" y="2438400"/>
            <a:ext cx="6848070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xmlns="" id="{C36E9E28-E67D-4C7C-9CF7-39E7D61CB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Your Own Value-Returning Functions</a:t>
            </a:r>
            <a:r>
              <a:rPr lang="en-US" altLang="en-US" sz="2000" b="0" dirty="0"/>
              <a:t> (1 of </a:t>
            </a:r>
            <a:r>
              <a:rPr lang="tr-TR" altLang="en-US" sz="2000" b="0" dirty="0" smtClean="0"/>
              <a:t>3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xmlns="" id="{FDB6CE0B-2CA6-4C0C-AB77-90C29ECDA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To write a value-returning function, you write a simple function and add one or more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statements</a:t>
            </a:r>
          </a:p>
          <a:p>
            <a:pPr lvl="1" eaLnBrk="1" hangingPunct="1"/>
            <a:r>
              <a:rPr lang="en-US" altLang="en-US" dirty="0"/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lvl="2"/>
            <a:r>
              <a:rPr lang="en-US" altLang="en-US" dirty="0"/>
              <a:t>The value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dirty="0"/>
              <a:t> will be returned to the part of the program that called the function</a:t>
            </a:r>
          </a:p>
          <a:p>
            <a:pPr lvl="1" eaLnBrk="1" hangingPunct="1"/>
            <a:r>
              <a:rPr lang="en-US" altLang="en-US" dirty="0"/>
              <a:t>The expression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 can be a complex expression, such as a sum of two variables or the result of another value-returning function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xmlns="" id="{4F93554D-7482-46FC-B829-039609DBF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Your Own Value-Returning Functions</a:t>
            </a:r>
            <a:r>
              <a:rPr lang="en-US" altLang="en-US" sz="2000" b="0" dirty="0"/>
              <a:t> (2 of </a:t>
            </a:r>
            <a:r>
              <a:rPr lang="tr-TR" altLang="en-US" sz="2000" b="0" dirty="0" smtClean="0"/>
              <a:t>3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6A25330-091B-4766-BE48-90CE703A4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b="1" dirty="0"/>
              <a:t>Figure 5-23 </a:t>
            </a:r>
            <a:r>
              <a:rPr lang="en-US" dirty="0"/>
              <a:t>Parts of the function</a:t>
            </a:r>
            <a:endParaRPr lang="en-AU" dirty="0"/>
          </a:p>
        </p:txBody>
      </p:sp>
      <p:pic>
        <p:nvPicPr>
          <p:cNvPr id="47107" name="Picture 3" descr="The lines read as follows. Line 1. d e f sum left parenthesis n u m 1 comma n u m 2 right parenthesis colon. Line 2, indented once. result equals n u m 1 plus n u m 2. Line 3, indented once. return result. Sum in line 1 is labeled, the name of this function is sum. N u m 1 and n u m 2 in line 1 are labeled, n u m 1 and n u m 2 are parameters. Return result in line 3 is labeled, this function returns the value referenced by the result variable. ">
            <a:extLst>
              <a:ext uri="{FF2B5EF4-FFF2-40B4-BE49-F238E27FC236}">
                <a16:creationId xmlns:a16="http://schemas.microsoft.com/office/drawing/2014/main" xmlns="" id="{7939C240-BB7F-4883-BD59-574C698070D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61" y="2362200"/>
            <a:ext cx="7810679" cy="2880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xmlns="" id="{4F93554D-7482-46FC-B829-039609DBF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Your Own Value-Returning Functions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3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3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5400"/>
            <a:ext cx="5029200" cy="4816177"/>
          </a:xfrm>
          <a:prstGeom prst="rect">
            <a:avLst/>
          </a:prstGeom>
        </p:spPr>
      </p:pic>
      <p:pic>
        <p:nvPicPr>
          <p:cNvPr id="7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18125"/>
            <a:ext cx="53721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03800"/>
            <a:ext cx="1962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ağ Ok 6"/>
          <p:cNvSpPr>
            <a:spLocks noChangeArrowheads="1"/>
          </p:cNvSpPr>
          <p:nvPr/>
        </p:nvSpPr>
        <p:spPr bwMode="auto">
          <a:xfrm>
            <a:off x="1905000" y="5029200"/>
            <a:ext cx="2819400" cy="7620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en-US" sz="1800" b="0"/>
          </a:p>
        </p:txBody>
      </p:sp>
    </p:spTree>
    <p:extLst>
      <p:ext uri="{BB962C8B-B14F-4D97-AF65-F5344CB8AC3E}">
        <p14:creationId xmlns:p14="http://schemas.microsoft.com/office/powerpoint/2010/main" val="336152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xmlns="" id="{16C2C7F4-B3D7-40A4-BE89-047941F8F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Value-Returning </a:t>
            </a:r>
            <a:r>
              <a:rPr lang="en-US" altLang="en-US" dirty="0" smtClean="0"/>
              <a:t>Functions</a:t>
            </a:r>
            <a:r>
              <a:rPr lang="tr-TR" altLang="en-US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1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xmlns="" id="{5E30743E-6E3B-434C-A3A4-AD88521E0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Value-returning function can be useful in specific situations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have function prompt user for input and return the user’s input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Simplify mathematical expressions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Complex calculations that need to be repeated throughout the program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Use the returned value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Assign it to a variable or use as an argument in another function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xmlns="" id="{16C2C7F4-B3D7-40A4-BE89-047941F8F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Value-Returning </a:t>
            </a:r>
            <a:r>
              <a:rPr lang="en-US" altLang="en-US" dirty="0" smtClean="0"/>
              <a:t>Functions</a:t>
            </a:r>
            <a:r>
              <a:rPr lang="tr-TR" altLang="en-US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/>
              <a:t>2</a:t>
            </a:r>
            <a:r>
              <a:rPr lang="en-US" altLang="en-US" sz="2000" b="0" dirty="0"/>
              <a:t>)</a:t>
            </a:r>
            <a:endParaRPr lang="en-US" altLang="en-US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20" y="1013455"/>
            <a:ext cx="4027410" cy="466371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20" y="5715695"/>
            <a:ext cx="2698880" cy="7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1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Parametre olarak aldığı 3 farklı sayının en büyüğünü döndüren fonksiyon: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8403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Girilecek 100 adet (</a:t>
            </a:r>
            <a:r>
              <a:rPr lang="tr-TR" dirty="0" err="1"/>
              <a:t>x,y</a:t>
            </a:r>
            <a:r>
              <a:rPr lang="tr-TR" dirty="0"/>
              <a:t>) değerleri için denklemi aşağıda görülen f(</a:t>
            </a:r>
            <a:r>
              <a:rPr lang="tr-TR" dirty="0" err="1"/>
              <a:t>x,y</a:t>
            </a:r>
            <a:r>
              <a:rPr lang="tr-TR" dirty="0"/>
              <a:t>) fonksiyonunun </a:t>
            </a:r>
            <a:r>
              <a:rPr lang="tr-TR" dirty="0" err="1"/>
              <a:t>max</a:t>
            </a:r>
            <a:r>
              <a:rPr lang="tr-TR" dirty="0"/>
              <a:t> ve </a:t>
            </a:r>
            <a:r>
              <a:rPr lang="tr-TR" dirty="0" err="1"/>
              <a:t>min</a:t>
            </a:r>
            <a:r>
              <a:rPr lang="tr-TR" dirty="0"/>
              <a:t> değerlerini bulan algoritma: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3210738"/>
            <a:ext cx="3601719" cy="3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9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Aşağıda görülen f(x) serisinin terim sayısını ve x değerini kullanıcıdan alan ve serinin değerini bulan algoritma: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28212"/>
            <a:ext cx="3651738" cy="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F038B8CF-B6F9-43A8-B1CA-A4E5B6668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Functions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16CC4-2B35-422F-AB9E-443D2D32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Function</a:t>
            </a:r>
            <a:r>
              <a:rPr lang="en-US" altLang="en-US" dirty="0"/>
              <a:t>: group of statements within  a program that perform as specific task</a:t>
            </a:r>
          </a:p>
          <a:p>
            <a:pPr lvl="1"/>
            <a:r>
              <a:rPr lang="en-US" altLang="en-US" dirty="0"/>
              <a:t>Usually one task of a large program</a:t>
            </a:r>
          </a:p>
          <a:p>
            <a:pPr lvl="2"/>
            <a:r>
              <a:rPr lang="en-US" altLang="en-US" dirty="0"/>
              <a:t>Functions can be executed in order to perform overall program task</a:t>
            </a:r>
          </a:p>
          <a:p>
            <a:pPr lvl="1"/>
            <a:r>
              <a:rPr lang="en-US" altLang="en-US" dirty="0"/>
              <a:t>Known as </a:t>
            </a:r>
            <a:r>
              <a:rPr lang="en-US" altLang="en-US" i="1" dirty="0"/>
              <a:t>divide and conquer</a:t>
            </a:r>
            <a:r>
              <a:rPr lang="en-US" altLang="en-US" dirty="0"/>
              <a:t> approach</a:t>
            </a:r>
          </a:p>
          <a:p>
            <a:pPr>
              <a:buFontTx/>
              <a:buChar char="•"/>
            </a:pPr>
            <a:r>
              <a:rPr lang="en-US" altLang="en-US" u="sng" dirty="0"/>
              <a:t>Modularized program</a:t>
            </a:r>
            <a:r>
              <a:rPr lang="en-US" altLang="en-US" dirty="0"/>
              <a:t>: program wherein each task within the program is in its own function</a:t>
            </a:r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xmlns="" id="{0B4D659B-1B37-4CE9-8974-C9B8BCC9A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Strings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xmlns="" id="{941BB2A9-8C2D-4CDF-984F-4A6CDDAA6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97281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write functions that return strings</a:t>
            </a:r>
          </a:p>
          <a:p>
            <a:pPr>
              <a:buFontTx/>
              <a:buChar char="•"/>
            </a:pPr>
            <a:r>
              <a:rPr lang="en-US" altLang="en-US" dirty="0"/>
              <a:t>For example: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D179DA1-FE81-4025-91AF-1718A0B40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59340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Get the user</a:t>
            </a:r>
            <a:r>
              <a:rPr lang="en-US" altLang="en-US" sz="1800" b="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 name.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input(</a:t>
            </a:r>
            <a:r>
              <a:rPr lang="en-US" altLang="en-US" sz="1800" b="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  <a:r>
              <a:rPr lang="en-US" altLang="en-US" sz="1800" b="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Return the name.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xmlns="" id="{0134F7E6-E396-45FE-853D-0A4E5C5C9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Boolean </a:t>
            </a:r>
            <a:r>
              <a:rPr lang="en-US" altLang="en-US" dirty="0" smtClean="0"/>
              <a:t>Values</a:t>
            </a:r>
            <a:r>
              <a:rPr lang="tr-TR" altLang="en-US" sz="2000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1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/>
              <a:t>2</a:t>
            </a:r>
            <a:r>
              <a:rPr lang="en-US" altLang="en-US" sz="2000" b="0" dirty="0"/>
              <a:t>)</a:t>
            </a:r>
            <a:endParaRPr lang="en-US" altLang="en-US" sz="2000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xmlns="" id="{2799F04B-2FBB-4B10-8FB1-7CE1B418C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Boolean function</a:t>
            </a:r>
            <a:r>
              <a:rPr lang="en-US" altLang="en-US" dirty="0">
                <a:cs typeface="Courier New" panose="02070309020205020404" pitchFamily="49" charset="0"/>
              </a:rPr>
              <a:t>: returns either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to test a condition such as for decision and repetition structures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Common calculations, such as whether a number is even, can be easily repeated by calling a </a:t>
            </a:r>
            <a:r>
              <a:rPr lang="en-US" altLang="en-US" dirty="0" smtClean="0">
                <a:cs typeface="Courier New" panose="02070309020205020404" pitchFamily="49" charset="0"/>
              </a:rPr>
              <a:t>function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5757256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xmlns="" id="{0134F7E6-E396-45FE-853D-0A4E5C5C9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Boolean </a:t>
            </a:r>
            <a:r>
              <a:rPr lang="en-US" altLang="en-US" dirty="0" smtClean="0"/>
              <a:t>Values</a:t>
            </a:r>
            <a:r>
              <a:rPr lang="tr-TR" altLang="en-US" sz="2000" dirty="0" smtClean="0"/>
              <a:t> </a:t>
            </a:r>
            <a:r>
              <a:rPr lang="en-US" altLang="en-US" sz="2000" b="0" dirty="0"/>
              <a:t>(</a:t>
            </a:r>
            <a:r>
              <a:rPr lang="tr-TR" altLang="en-US" sz="2000" b="0" dirty="0"/>
              <a:t>2</a:t>
            </a:r>
            <a:r>
              <a:rPr lang="en-US" altLang="en-US" sz="2000" b="0" dirty="0"/>
              <a:t> of </a:t>
            </a:r>
            <a:r>
              <a:rPr lang="tr-TR" altLang="en-US" sz="2000" b="0" dirty="0"/>
              <a:t>2</a:t>
            </a:r>
            <a:r>
              <a:rPr lang="en-US" altLang="en-US" sz="2000" b="0" dirty="0"/>
              <a:t>)</a:t>
            </a:r>
            <a:endParaRPr lang="en-US" altLang="en-US" sz="2000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xmlns="" id="{2799F04B-2FBB-4B10-8FB1-7CE1B418C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Boolean function</a:t>
            </a:r>
            <a:r>
              <a:rPr lang="en-US" altLang="en-US" dirty="0">
                <a:cs typeface="Courier New" panose="02070309020205020404" pitchFamily="49" charset="0"/>
              </a:rPr>
              <a:t>: returns either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dirty="0" smtClean="0">
                <a:cs typeface="Courier New" panose="02070309020205020404" pitchFamily="49" charset="0"/>
              </a:rPr>
              <a:t>Use </a:t>
            </a:r>
            <a:r>
              <a:rPr lang="en-US" altLang="en-US" dirty="0">
                <a:cs typeface="Courier New" panose="02070309020205020404" pitchFamily="49" charset="0"/>
              </a:rPr>
              <a:t>to simplify complex input validation code</a:t>
            </a:r>
            <a:endParaRPr lang="he-IL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971800"/>
            <a:ext cx="6702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4176712"/>
            <a:ext cx="66913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08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/>
              <a:t>Verilen bir karakterin harf olup olmadığını (Türkçe harfler dahil) döndüren fonksiyon: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119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xmlns="" id="{5C23EC22-86AB-4607-8AB0-2F92F057B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Multiple </a:t>
            </a:r>
            <a:r>
              <a:rPr lang="en-US" altLang="en-US" dirty="0" smtClean="0"/>
              <a:t>Value</a:t>
            </a:r>
            <a:r>
              <a:rPr lang="tr-TR" altLang="en-US" dirty="0" smtClean="0"/>
              <a:t>s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EAB716-BEF3-4A84-AEE7-560ED524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Python, a function can return multiple values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Specified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itchFamily="49" charset="0"/>
              </a:rPr>
              <a:t> statement separated by commas</a:t>
            </a:r>
          </a:p>
          <a:p>
            <a:pPr lvl="2" eaLnBrk="1" hangingPunct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expression1,</a:t>
            </a:r>
          </a:p>
          <a:p>
            <a:pPr marL="3548063" lvl="2" indent="0" eaLnBrk="1" hangingPunct="1">
              <a:buFontTx/>
              <a:buNone/>
              <a:defRPr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expression2, etc.</a:t>
            </a:r>
            <a:endParaRPr lang="tr-TR" i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cs typeface="Courier New" pitchFamily="49" charset="0"/>
              </a:rPr>
              <a:t>When you call such a function in an assignment statement, you need a separate variable on the left side of the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cs typeface="Courier New" pitchFamily="49" charset="0"/>
              </a:rPr>
              <a:t> operator to receive each returned value</a:t>
            </a:r>
          </a:p>
          <a:p>
            <a:pPr marL="2661095" indent="0">
              <a:buFontTx/>
              <a:buNone/>
              <a:defRPr/>
            </a:pPr>
            <a:endParaRPr lang="tr-TR" i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5052990" cy="155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413711"/>
            <a:ext cx="4084983" cy="26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</a:t>
            </a:r>
            <a:r>
              <a:rPr lang="tr-TR" b="1" u="sng"/>
              <a:t>:</a:t>
            </a:r>
            <a:r>
              <a:rPr lang="tr-TR"/>
              <a:t> </a:t>
            </a:r>
            <a:r>
              <a:rPr lang="tr-TR"/>
              <a:t>Bir bölme işleminde hem bölümü hem kalanı döndüren fonksiyon: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231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xmlns="" id="{DF9FF08C-922A-40C3-8C8A-49B6E386C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Returning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4000" dirty="0"/>
              <a:t> From a </a:t>
            </a:r>
            <a:r>
              <a:rPr lang="en-US" altLang="en-US" sz="4000" dirty="0" smtClean="0"/>
              <a:t>Function</a:t>
            </a:r>
            <a:r>
              <a:rPr lang="tr-TR" altLang="en-US" sz="4000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1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/>
              <a:t>2</a:t>
            </a:r>
            <a:r>
              <a:rPr lang="en-US" altLang="en-US" sz="2000" b="0" dirty="0"/>
              <a:t>)</a:t>
            </a:r>
            <a:endParaRPr lang="en-US" altLang="en-US" sz="2000" dirty="0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xmlns="" id="{EA253974-A6AD-40BD-96EE-F2F94D250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The special value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dirty="0"/>
              <a:t> means “no value”</a:t>
            </a:r>
          </a:p>
          <a:p>
            <a:pPr>
              <a:buFontTx/>
              <a:buChar char="•"/>
            </a:pPr>
            <a:r>
              <a:rPr lang="en-US" altLang="en-US" dirty="0"/>
              <a:t>Sometimes it is useful to 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dirty="0"/>
              <a:t> from a function to indicate that an error has occurred</a:t>
            </a:r>
          </a:p>
        </p:txBody>
      </p:sp>
      <p:sp>
        <p:nvSpPr>
          <p:cNvPr id="54276" name="TextBox 1">
            <a:extLst>
              <a:ext uri="{FF2B5EF4-FFF2-40B4-BE49-F238E27FC236}">
                <a16:creationId xmlns:a16="http://schemas.microsoft.com/office/drawing/2014/main" xmlns="" id="{D6CF7690-10D9-4EF5-BC6F-DD162818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5029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def divide(num1, num2):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num2 ==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None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num1 / num2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xmlns="" id="{DF9FF08C-922A-40C3-8C8A-49B6E386C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Returning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4000" dirty="0"/>
              <a:t> From a </a:t>
            </a:r>
            <a:r>
              <a:rPr lang="en-US" altLang="en-US" sz="4000" dirty="0" smtClean="0"/>
              <a:t>Function</a:t>
            </a:r>
            <a:r>
              <a:rPr lang="tr-TR" altLang="en-US" sz="4000" dirty="0" smtClean="0"/>
              <a:t> </a:t>
            </a:r>
            <a:r>
              <a:rPr lang="en-US" altLang="en-US" sz="2000" b="0" dirty="0"/>
              <a:t>(</a:t>
            </a:r>
            <a:r>
              <a:rPr lang="tr-TR" altLang="en-US" sz="2000" b="0" dirty="0"/>
              <a:t>2</a:t>
            </a:r>
            <a:r>
              <a:rPr lang="en-US" altLang="en-US" sz="2000" b="0" dirty="0"/>
              <a:t> of </a:t>
            </a:r>
            <a:r>
              <a:rPr lang="tr-TR" altLang="en-US" sz="2000" b="0" dirty="0"/>
              <a:t>2</a:t>
            </a:r>
            <a:r>
              <a:rPr lang="en-US" altLang="en-US" sz="2000" b="0" dirty="0"/>
              <a:t>)</a:t>
            </a:r>
            <a:endParaRPr lang="en-US" altLang="en-US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49" y="973782"/>
            <a:ext cx="4820351" cy="5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34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xmlns="" id="{9F2E1765-2A92-42EF-8685-915209E2F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 Driven Programs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xmlns="" id="{16FE06D7-B981-4B8A-862B-A5516C50D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Menu-driven program</a:t>
            </a:r>
            <a:r>
              <a:rPr lang="en-US" altLang="en-US" dirty="0">
                <a:cs typeface="Courier New" panose="02070309020205020404" pitchFamily="49" charset="0"/>
              </a:rPr>
              <a:t>: displays a list of operations on the screen, allowing user to select the desired operation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List of operations displayed on the screen is called a </a:t>
            </a:r>
            <a:r>
              <a:rPr lang="en-US" altLang="en-US" i="1" dirty="0">
                <a:cs typeface="Courier New" panose="02070309020205020404" pitchFamily="49" charset="0"/>
              </a:rPr>
              <a:t>menu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Program uses a decision structure to determine the selected menu option and required operation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Typically repeats until the user quits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xmlns="" id="{13E52872-4190-49DB-9DFD-A08A8F408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  <a:endParaRPr lang="en-US" altLang="en-US" sz="2000" dirty="0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xmlns="" id="{E606385A-DE91-4189-BC7B-75AA3AD28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sz="2400" dirty="0"/>
              <a:t>The advantages of using functions</a:t>
            </a:r>
          </a:p>
          <a:p>
            <a:pPr lvl="1" eaLnBrk="1" hangingPunct="1"/>
            <a:r>
              <a:rPr lang="en-US" altLang="en-US" sz="2400" dirty="0"/>
              <a:t>The syntax for defining and calling a function</a:t>
            </a:r>
          </a:p>
          <a:p>
            <a:pPr lvl="1" eaLnBrk="1" hangingPunct="1"/>
            <a:r>
              <a:rPr lang="en-US" altLang="en-US" sz="2400" dirty="0"/>
              <a:t>Methods for designing a program to use functions</a:t>
            </a:r>
          </a:p>
          <a:p>
            <a:pPr lvl="1"/>
            <a:r>
              <a:rPr lang="en-US" altLang="en-US" dirty="0"/>
              <a:t>Value-returning functions, including:</a:t>
            </a:r>
          </a:p>
          <a:p>
            <a:pPr lvl="2"/>
            <a:r>
              <a:rPr lang="en-US" altLang="en-US" sz="2000" dirty="0"/>
              <a:t>Writing value-returning functions</a:t>
            </a:r>
          </a:p>
          <a:p>
            <a:pPr lvl="2"/>
            <a:r>
              <a:rPr lang="en-US" altLang="en-US" sz="2000" dirty="0"/>
              <a:t>Using value-returning functions</a:t>
            </a:r>
          </a:p>
          <a:p>
            <a:pPr lvl="2"/>
            <a:r>
              <a:rPr lang="en-US" altLang="en-US" sz="2000" dirty="0"/>
              <a:t>Functions returning multiple values</a:t>
            </a:r>
          </a:p>
          <a:p>
            <a:pPr>
              <a:buFontTx/>
              <a:buChar char="•"/>
            </a:pPr>
            <a:r>
              <a:rPr lang="en-US" altLang="en-US" sz="2800" dirty="0"/>
              <a:t>Using library functions and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800" dirty="0" smtClean="0"/>
              <a:t>statement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6D1F2-C6EC-4F2C-BE6F-7A6B820D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altLang="en-US" dirty="0"/>
              <a:t>Introduction to Functions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9707B2-B716-48C3-92F1-FC0E7673A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99200"/>
            <a:ext cx="8229600" cy="385816"/>
          </a:xfrm>
        </p:spPr>
        <p:txBody>
          <a:bodyPr/>
          <a:lstStyle/>
          <a:p>
            <a:r>
              <a:rPr lang="en-US" b="1" dirty="0"/>
              <a:t>Figure 5-1 </a:t>
            </a:r>
            <a:r>
              <a:rPr lang="en-US" dirty="0"/>
              <a:t>Using functions to divide and conquer a large task</a:t>
            </a:r>
            <a:endParaRPr lang="en-AU" dirty="0"/>
          </a:p>
        </p:txBody>
      </p:sp>
      <p:pic>
        <p:nvPicPr>
          <p:cNvPr id="4" name="Picture 1" descr="A program is one long, complex sequence of statements. There are 24 statements. In this program the task has been divided into smaller tasks, each of which is performed by a separate function.">
            <a:extLst>
              <a:ext uri="{FF2B5EF4-FFF2-40B4-BE49-F238E27FC236}">
                <a16:creationId xmlns:a16="http://schemas.microsoft.com/office/drawing/2014/main" xmlns="" id="{442C9763-D64E-4DBD-A102-A419932D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6460" y="1035000"/>
            <a:ext cx="5731081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1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0865E63-AEA2-4F00-B170-FCB8BB55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Benefits of Modularizing a Program with Functions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1155A2-E91C-4C88-BED2-CB996C7C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The benefits of using functions include:</a:t>
            </a:r>
          </a:p>
          <a:p>
            <a:pPr lvl="1"/>
            <a:r>
              <a:rPr lang="en-US" altLang="en-US" dirty="0"/>
              <a:t>Simpler code</a:t>
            </a:r>
          </a:p>
          <a:p>
            <a:pPr lvl="1"/>
            <a:r>
              <a:rPr lang="en-US" altLang="en-US" dirty="0"/>
              <a:t>Code reuse</a:t>
            </a:r>
          </a:p>
          <a:p>
            <a:pPr lvl="2"/>
            <a:r>
              <a:rPr lang="en-US" altLang="en-US" dirty="0"/>
              <a:t>write the code once and call it multiple times </a:t>
            </a:r>
          </a:p>
          <a:p>
            <a:pPr lvl="1"/>
            <a:r>
              <a:rPr lang="en-US" altLang="en-US" dirty="0"/>
              <a:t>Better testing and debugging </a:t>
            </a:r>
          </a:p>
          <a:p>
            <a:pPr lvl="2"/>
            <a:r>
              <a:rPr lang="en-US" altLang="en-US" dirty="0"/>
              <a:t>Can test and debug each function individually</a:t>
            </a:r>
          </a:p>
          <a:p>
            <a:pPr lvl="1"/>
            <a:r>
              <a:rPr lang="en-US" altLang="en-US" dirty="0"/>
              <a:t>Faster development</a:t>
            </a:r>
          </a:p>
          <a:p>
            <a:pPr lvl="1"/>
            <a:r>
              <a:rPr lang="en-US" altLang="en-US" dirty="0"/>
              <a:t>Easier facilitation of teamwork</a:t>
            </a:r>
          </a:p>
          <a:p>
            <a:pPr lvl="2"/>
            <a:r>
              <a:rPr lang="en-US" altLang="en-US" dirty="0"/>
              <a:t>Different team members can write different functions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0BCFD84-CC2B-4A93-8C0E-CEE3C543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Void Functions and Value-Returning Functions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639BE0-66BA-49C4-A361-28BD6CFF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u="sng" dirty="0"/>
              <a:t>void function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Simply executes the statements it contains and then terminates.</a:t>
            </a:r>
          </a:p>
          <a:p>
            <a:pPr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u="sng" dirty="0"/>
              <a:t>value-returning function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Executes the statements it contains, and then it returns a value back to the statement that called it.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functions are examples of value-returning functions.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46140A94-E0D1-43B0-902B-DF33AA7C4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  <a:r>
              <a:rPr lang="en-US" altLang="en-US" sz="2000" b="0" dirty="0"/>
              <a:t> (1 of </a:t>
            </a:r>
            <a:r>
              <a:rPr lang="tr-TR" altLang="en-US" sz="2000" b="0" dirty="0" smtClean="0"/>
              <a:t>7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E7CBED-0F05-4802-A00A-76F7AB3B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Functions are given names </a:t>
            </a:r>
          </a:p>
          <a:p>
            <a:pPr lvl="1">
              <a:defRPr/>
            </a:pPr>
            <a:r>
              <a:rPr lang="en-US" altLang="en-US" dirty="0"/>
              <a:t>Function naming rules:</a:t>
            </a:r>
          </a:p>
          <a:p>
            <a:pPr lvl="2">
              <a:defRPr/>
            </a:pPr>
            <a:r>
              <a:rPr lang="en-US" altLang="en-US" dirty="0"/>
              <a:t>Cannot use keywords as a function name</a:t>
            </a:r>
          </a:p>
          <a:p>
            <a:pPr lvl="2">
              <a:defRPr/>
            </a:pPr>
            <a:r>
              <a:rPr lang="en-US" altLang="en-US" dirty="0"/>
              <a:t>Cannot contain spaces</a:t>
            </a:r>
          </a:p>
          <a:p>
            <a:pPr lvl="2">
              <a:defRPr/>
            </a:pPr>
            <a:r>
              <a:rPr lang="en-US" altLang="en-US" dirty="0"/>
              <a:t>First character must be a letter or underscore</a:t>
            </a:r>
          </a:p>
          <a:p>
            <a:pPr lvl="2">
              <a:defRPr/>
            </a:pPr>
            <a:r>
              <a:rPr lang="en-US" altLang="en-US" dirty="0"/>
              <a:t>All other characters must be a letter, number or underscore</a:t>
            </a:r>
          </a:p>
          <a:p>
            <a:pPr lvl="2">
              <a:defRPr/>
            </a:pPr>
            <a:r>
              <a:rPr lang="en-US" altLang="en-US" dirty="0"/>
              <a:t>Uppercase and lowercase characters are distinct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45F4F083-22B9-43FE-BF45-FCF6C06E8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  <a:r>
              <a:rPr lang="en-US" altLang="en-US" sz="2000" b="0" dirty="0"/>
              <a:t> (2 of </a:t>
            </a:r>
            <a:r>
              <a:rPr lang="tr-TR" altLang="en-US" sz="2000" b="0" dirty="0" smtClean="0"/>
              <a:t>7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64DA1-62F6-496B-BE80-2AB91A5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Function name should be descriptive of the task carried out by the function</a:t>
            </a:r>
          </a:p>
          <a:p>
            <a:pPr lvl="1" eaLnBrk="1" hangingPunct="1">
              <a:defRPr/>
            </a:pPr>
            <a:r>
              <a:rPr lang="en-US" altLang="en-US" dirty="0"/>
              <a:t>Often includes a verb</a:t>
            </a:r>
          </a:p>
          <a:p>
            <a:pPr eaLnBrk="1" hangingPunct="1">
              <a:defRPr/>
            </a:pPr>
            <a:r>
              <a:rPr lang="en-US" altLang="en-US" u="sng" dirty="0"/>
              <a:t>Function definition</a:t>
            </a:r>
            <a:r>
              <a:rPr lang="en-US" altLang="en-US" dirty="0"/>
              <a:t>: specifies what function does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53288A56-3B8E-4E37-8ACA-D12BBDECD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and Calling a Function</a:t>
            </a:r>
            <a:r>
              <a:rPr lang="en-US" altLang="en-US" sz="2000" b="0" dirty="0"/>
              <a:t> (3 of </a:t>
            </a:r>
            <a:r>
              <a:rPr lang="tr-TR" altLang="en-US" sz="2000" b="0" dirty="0" smtClean="0"/>
              <a:t>7</a:t>
            </a:r>
            <a:r>
              <a:rPr lang="en-US" altLang="en-US" sz="2000" b="0" dirty="0" smtClean="0"/>
              <a:t>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78824-A784-4B7B-9229-791F7884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cs typeface="Courier New" pitchFamily="49" charset="0"/>
              </a:rPr>
              <a:t>Function header</a:t>
            </a:r>
            <a:r>
              <a:rPr lang="en-US" dirty="0">
                <a:cs typeface="Courier New" pitchFamily="49" charset="0"/>
              </a:rPr>
              <a:t>: first line of function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ourier New" pitchFamily="49" charset="0"/>
              </a:rPr>
              <a:t>Includes keyword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cs typeface="Courier New" pitchFamily="49" charset="0"/>
              </a:rPr>
              <a:t> and function name, followed by parentheses and colon</a:t>
            </a:r>
          </a:p>
          <a:p>
            <a:pPr eaLnBrk="1" hangingPunct="1">
              <a:defRPr/>
            </a:pPr>
            <a:r>
              <a:rPr lang="en-US" u="sng" dirty="0">
                <a:cs typeface="Courier New" pitchFamily="49" charset="0"/>
              </a:rPr>
              <a:t>Block</a:t>
            </a:r>
            <a:r>
              <a:rPr lang="en-US" dirty="0">
                <a:cs typeface="Courier New" pitchFamily="49" charset="0"/>
              </a:rPr>
              <a:t>: set of statements that belong together as a group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ourier New" pitchFamily="49" charset="0"/>
              </a:rPr>
              <a:t>Example: the statements included in a function</a:t>
            </a:r>
            <a:endParaRPr lang="he-IL" dirty="0"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8550</TotalTime>
  <Words>1439</Words>
  <Application>Microsoft Office PowerPoint</Application>
  <PresentationFormat>Ekran Gösterisi (4:3)</PresentationFormat>
  <Paragraphs>176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Introduction to Functions (1 of 2)</vt:lpstr>
      <vt:lpstr>Introduction to Functions (2 of 2)</vt:lpstr>
      <vt:lpstr>Benefits of Modularizing a Program with Functions</vt:lpstr>
      <vt:lpstr>Void Functions and Value-Returning Functions</vt:lpstr>
      <vt:lpstr>Defining and Calling a Function (1 of 7)</vt:lpstr>
      <vt:lpstr>Defining and Calling a Function (2 of 7)</vt:lpstr>
      <vt:lpstr>Defining and Calling a Function (3 of 7)</vt:lpstr>
      <vt:lpstr>Defining and Calling a Function (4 of 7)</vt:lpstr>
      <vt:lpstr>Defining and Calling a Function (5 of 7)</vt:lpstr>
      <vt:lpstr>Defining and Calling a Function (6 of 7)</vt:lpstr>
      <vt:lpstr>Defining and Calling a Function (7 of 7)</vt:lpstr>
      <vt:lpstr>Indentation in Python</vt:lpstr>
      <vt:lpstr>Örnek</vt:lpstr>
      <vt:lpstr>Designing a Program to Use Functions (1 of 2)</vt:lpstr>
      <vt:lpstr>Designing a Program to Use Functions (2 of 2)</vt:lpstr>
      <vt:lpstr>Introduction to Value-Returning Functions: Generating Random Numbers</vt:lpstr>
      <vt:lpstr>Standard Library Functions and the import Statement (1 of 3)</vt:lpstr>
      <vt:lpstr>Standard Library Functions and the import Statement (2 of 3)</vt:lpstr>
      <vt:lpstr>Standard Library Functions and the import Statement (3 of 3)</vt:lpstr>
      <vt:lpstr>Writing Your Own Value-Returning Functions (1 of 3)</vt:lpstr>
      <vt:lpstr>Writing Your Own Value-Returning Functions (2 of 3)</vt:lpstr>
      <vt:lpstr>Writing Your Own Value-Returning Functions (3 of 3)</vt:lpstr>
      <vt:lpstr>How to Use Value-Returning Functions (1 of 2)</vt:lpstr>
      <vt:lpstr>How to Use Value-Returning Functions (2 of 2)</vt:lpstr>
      <vt:lpstr>Örnek</vt:lpstr>
      <vt:lpstr>Örnek</vt:lpstr>
      <vt:lpstr>Örnek</vt:lpstr>
      <vt:lpstr>Returning Strings</vt:lpstr>
      <vt:lpstr>Returning Boolean Values (1 of 2)</vt:lpstr>
      <vt:lpstr>Returning Boolean Values (2 of 2)</vt:lpstr>
      <vt:lpstr>Örnek</vt:lpstr>
      <vt:lpstr>Returning Multiple Values</vt:lpstr>
      <vt:lpstr>Örnek</vt:lpstr>
      <vt:lpstr>Returning None From a Function (1 of 2)</vt:lpstr>
      <vt:lpstr>Returning None From a Function (2 of 2)</vt:lpstr>
      <vt:lpstr>Menu Driven Programs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663</cp:revision>
  <dcterms:created xsi:type="dcterms:W3CDTF">2014-07-14T20:04:21Z</dcterms:created>
  <dcterms:modified xsi:type="dcterms:W3CDTF">2021-11-25T01:22:11Z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