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91" r:id="rId17"/>
    <p:sldId id="290" r:id="rId18"/>
    <p:sldId id="273" r:id="rId19"/>
    <p:sldId id="274" r:id="rId20"/>
    <p:sldId id="286" r:id="rId21"/>
    <p:sldId id="287" r:id="rId22"/>
    <p:sldId id="298" r:id="rId23"/>
    <p:sldId id="288" r:id="rId24"/>
    <p:sldId id="289" r:id="rId25"/>
    <p:sldId id="29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91"/>
            <p14:sldId id="290"/>
            <p14:sldId id="273"/>
            <p14:sldId id="274"/>
            <p14:sldId id="286"/>
            <p14:sldId id="287"/>
            <p14:sldId id="298"/>
            <p14:sldId id="288"/>
            <p14:sldId id="289"/>
            <p14:sldId id="2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1" autoAdjust="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0AD5B-5082-6949-89D1-F36C6807B178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E011D6-2547-8F43-8B6E-7BB31C3438A6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B2600-0EEB-7641-BCA4-FDED515382AB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6C87E-CEDF-3044-BFFD-D17ED5A6C49F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12BAB2-EC5A-F346-BF62-76F5B68F5272}" type="slidenum">
              <a:rPr lang="en-US"/>
              <a:pPr/>
              <a:t>13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2280E-3806-E74A-B19D-74AC57F5B3D4}" type="slidenum">
              <a:rPr lang="en-US"/>
              <a:pPr/>
              <a:t>14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629400"/>
            <a:ext cx="65532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The Practice of Computing Using Python, Punch, Enbody, ©2011 Pearson Addison-Wesley. All rights reserved 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8610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 descr="ha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9982">
            <a:off x="8131011" y="197933"/>
            <a:ext cx="938721" cy="548603"/>
          </a:xfrm>
          <a:prstGeom prst="rect">
            <a:avLst/>
          </a:prstGeom>
        </p:spPr>
      </p:pic>
      <p:pic>
        <p:nvPicPr>
          <p:cNvPr id="6" name="Picture 5" descr="ostric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" y="5638800"/>
            <a:ext cx="53788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3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3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92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"The</a:t>
            </a:r>
            <a:r>
              <a:rPr lang="en-US" sz="1200" baseline="0" dirty="0" smtClean="0">
                <a:solidFill>
                  <a:srgbClr val="008000"/>
                </a:solidFill>
              </a:rPr>
              <a:t> Practice of Computing Using Python", </a:t>
            </a:r>
          </a:p>
          <a:p>
            <a:r>
              <a:rPr lang="en-US" sz="1200" baseline="0" dirty="0" smtClean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 smtClean="0">
                <a:solidFill>
                  <a:srgbClr val="008000"/>
                </a:solidFill>
              </a:rPr>
              <a:t>Enbody</a:t>
            </a:r>
            <a:r>
              <a:rPr lang="en-US" sz="1200" baseline="0" dirty="0" smtClean="0">
                <a:solidFill>
                  <a:srgbClr val="008000"/>
                </a:solidFill>
              </a:rPr>
              <a:t>, </a:t>
            </a:r>
            <a:r>
              <a:rPr lang="en-US" sz="1200" dirty="0" smtClean="0">
                <a:solidFill>
                  <a:srgbClr val="008000"/>
                </a:solidFill>
              </a:rPr>
              <a:t>Copyright © 2013 Pearson Education, Inc.</a:t>
            </a:r>
            <a:endParaRPr lang="en-US" sz="1200" dirty="0">
              <a:solidFill>
                <a:srgbClr val="008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Functions -- </a:t>
            </a:r>
            <a:r>
              <a:rPr lang="en-US" dirty="0" err="1" smtClean="0"/>
              <a:t>QuickStart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6.1</a:t>
            </a:r>
          </a:p>
          <a:p>
            <a:r>
              <a:rPr lang="en-US" dirty="0" smtClean="0"/>
              <a:t>Temp convert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48627" b="-48627"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quoted string in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triple quoted string just after the def is called a </a:t>
            </a:r>
            <a:r>
              <a:rPr lang="en-US" b="1" i="1" dirty="0" err="1" smtClean="0"/>
              <a:t>docstring</a:t>
            </a:r>
            <a:endParaRPr lang="en-US" b="1" i="1" dirty="0" smtClean="0"/>
          </a:p>
          <a:p>
            <a:r>
              <a:rPr lang="en-US" dirty="0" err="1" smtClean="0"/>
              <a:t>docstring</a:t>
            </a:r>
            <a:r>
              <a:rPr lang="en-US" dirty="0" smtClean="0"/>
              <a:t> is documentation of the function</a:t>
            </a:r>
            <a:r>
              <a:rPr lang="fr-FR" dirty="0" smtClean="0"/>
              <a:t>'</a:t>
            </a:r>
            <a:r>
              <a:rPr lang="en-US" dirty="0" smtClean="0"/>
              <a:t>s purpose, to be used by other tools to tell the user what the function is used for. More on that later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Operation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38100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b="0" u="none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810000" y="3962400"/>
            <a:ext cx="4876800" cy="1981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810000" y="4191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u="none" dirty="0" err="1">
                <a:latin typeface="Arial" pitchFamily="-108" charset="0"/>
              </a:rPr>
              <a:t>def</a:t>
            </a:r>
            <a:r>
              <a:rPr lang="en-US" sz="2400" b="0" u="none" dirty="0">
                <a:latin typeface="Arial" pitchFamily="-108" charset="0"/>
              </a:rPr>
              <a:t> </a:t>
            </a:r>
            <a:r>
              <a:rPr lang="en-US" sz="2400" b="0" u="none" dirty="0" err="1" smtClean="0">
                <a:latin typeface="Arial" pitchFamily="-108" charset="0"/>
              </a:rPr>
              <a:t>celsius_to_Fahrenheit</a:t>
            </a:r>
            <a:r>
              <a:rPr lang="en-US" sz="2400" b="0" u="none" dirty="0" smtClean="0">
                <a:latin typeface="Arial" pitchFamily="-108" charset="0"/>
              </a:rPr>
              <a:t> (</a:t>
            </a:r>
            <a:r>
              <a:rPr lang="en-US" sz="2400" b="0" u="none" dirty="0" err="1" smtClean="0">
                <a:latin typeface="Arial" pitchFamily="-108" charset="0"/>
              </a:rPr>
              <a:t>param</a:t>
            </a:r>
            <a:r>
              <a:rPr lang="en-US" sz="2400" b="0" u="none" dirty="0" smtClean="0">
                <a:latin typeface="Arial" pitchFamily="-108" charset="0"/>
              </a:rPr>
              <a:t>)</a:t>
            </a:r>
            <a:r>
              <a:rPr lang="en-US" sz="2400" b="0" u="none" dirty="0">
                <a:latin typeface="Arial" pitchFamily="-108" charset="0"/>
              </a:rPr>
              <a:t>:</a:t>
            </a:r>
          </a:p>
          <a:p>
            <a:r>
              <a:rPr lang="en-US" sz="2400" b="0" u="none" dirty="0">
                <a:latin typeface="Arial" pitchFamily="-108" charset="0"/>
              </a:rPr>
              <a:t>      return </a:t>
            </a:r>
            <a:r>
              <a:rPr lang="en-US" sz="2400" b="0" u="none" dirty="0" err="1" smtClean="0">
                <a:latin typeface="Arial" pitchFamily="-108" charset="0"/>
              </a:rPr>
              <a:t>param</a:t>
            </a:r>
            <a:r>
              <a:rPr lang="en-US" sz="2400" b="0" u="none" dirty="0" smtClean="0">
                <a:latin typeface="Arial" pitchFamily="-108" charset="0"/>
              </a:rPr>
              <a:t> * 1.8 </a:t>
            </a:r>
            <a:r>
              <a:rPr lang="en-US" sz="2400" b="0" u="none" dirty="0">
                <a:latin typeface="Arial" pitchFamily="-108" charset="0"/>
              </a:rPr>
              <a:t>+ </a:t>
            </a:r>
            <a:r>
              <a:rPr lang="en-US" sz="2400" b="0" u="none" dirty="0" smtClean="0">
                <a:latin typeface="Arial" pitchFamily="-108" charset="0"/>
              </a:rPr>
              <a:t>32.0</a:t>
            </a:r>
            <a:endParaRPr lang="en-US" sz="2400" b="0" u="none" dirty="0">
              <a:latin typeface="Arial" pitchFamily="-108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33400" y="1828800"/>
            <a:ext cx="4038600" cy="1752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04800" y="1981200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0" u="none" dirty="0">
                <a:latin typeface="Monaco"/>
                <a:cs typeface="Monaco"/>
              </a:rPr>
              <a:t> </a:t>
            </a:r>
            <a:r>
              <a:rPr lang="en-US" sz="2400" b="0" u="none" dirty="0">
                <a:latin typeface="+mj-lt"/>
                <a:cs typeface="Monaco"/>
              </a:rPr>
              <a:t>F = </a:t>
            </a:r>
            <a:r>
              <a:rPr lang="en-US" sz="2400" b="0" u="none" dirty="0" err="1" smtClean="0">
                <a:latin typeface="+mj-lt"/>
                <a:cs typeface="Monaco"/>
              </a:rPr>
              <a:t>celsius_to_fahrenheit</a:t>
            </a:r>
            <a:r>
              <a:rPr lang="en-US" sz="2400" b="0" u="none" dirty="0">
                <a:latin typeface="+mj-lt"/>
                <a:cs typeface="Monaco"/>
              </a:rPr>
              <a:t>(C) </a:t>
            </a:r>
          </a:p>
          <a:p>
            <a:endParaRPr lang="en-US" b="0" u="none" dirty="0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800600" y="1752600"/>
            <a:ext cx="3505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1. Call copies argument C to parameter Temp </a:t>
            </a:r>
          </a:p>
        </p:txBody>
      </p:sp>
      <p:sp>
        <p:nvSpPr>
          <p:cNvPr id="55307" name="Freeform 11"/>
          <p:cNvSpPr>
            <a:spLocks/>
          </p:cNvSpPr>
          <p:nvPr/>
        </p:nvSpPr>
        <p:spPr bwMode="auto">
          <a:xfrm>
            <a:off x="2514600" y="2971800"/>
            <a:ext cx="4533900" cy="1143000"/>
          </a:xfrm>
          <a:custGeom>
            <a:avLst/>
            <a:gdLst>
              <a:gd name="T0" fmla="*/ 0 w 2856"/>
              <a:gd name="T1" fmla="*/ 0 h 720"/>
              <a:gd name="T2" fmla="*/ 2147483647 w 2856"/>
              <a:gd name="T3" fmla="*/ 2147483647 h 720"/>
              <a:gd name="T4" fmla="*/ 2147483647 w 2856"/>
              <a:gd name="T5" fmla="*/ 2147483647 h 720"/>
              <a:gd name="T6" fmla="*/ 2147483647 w 2856"/>
              <a:gd name="T7" fmla="*/ 2147483647 h 720"/>
              <a:gd name="T8" fmla="*/ 2147483647 w 2856"/>
              <a:gd name="T9" fmla="*/ 2147483647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6"/>
              <a:gd name="T16" fmla="*/ 0 h 720"/>
              <a:gd name="T17" fmla="*/ 2856 w 2856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6" h="720">
                <a:moveTo>
                  <a:pt x="0" y="0"/>
                </a:moveTo>
                <a:cubicBezTo>
                  <a:pt x="344" y="64"/>
                  <a:pt x="688" y="128"/>
                  <a:pt x="864" y="192"/>
                </a:cubicBezTo>
                <a:cubicBezTo>
                  <a:pt x="1040" y="256"/>
                  <a:pt x="768" y="352"/>
                  <a:pt x="1056" y="384"/>
                </a:cubicBezTo>
                <a:cubicBezTo>
                  <a:pt x="1344" y="416"/>
                  <a:pt x="2328" y="328"/>
                  <a:pt x="2592" y="384"/>
                </a:cubicBezTo>
                <a:cubicBezTo>
                  <a:pt x="2856" y="440"/>
                  <a:pt x="2632" y="664"/>
                  <a:pt x="2640" y="72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52400" y="4038600"/>
            <a:ext cx="3657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2. Control transfers to </a:t>
            </a:r>
            <a:r>
              <a:rPr lang="en-US" sz="3200" b="0" u="none" dirty="0" smtClean="0">
                <a:latin typeface="Arial" pitchFamily="-108" charset="0"/>
              </a:rPr>
              <a:t>function</a:t>
            </a:r>
            <a:endParaRPr lang="en-US" sz="3200" b="0" u="none" dirty="0">
              <a:latin typeface="Arial" pitchFamily="-10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2" grpId="0" autoUpdateAnimBg="0"/>
      <p:bldP spid="55303" grpId="0" animBg="1"/>
      <p:bldP spid="55304" grpId="0" autoUpdateAnimBg="0"/>
      <p:bldP spid="55305" grpId="0" autoUpdateAnimBg="0"/>
      <p:bldP spid="55307" grpId="0" animBg="1"/>
      <p:bldP spid="5530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4400" b="0" u="none" dirty="0"/>
              <a:t>Operation (</a:t>
            </a:r>
            <a:r>
              <a:rPr lang="en-US" sz="4400" b="0" u="none" dirty="0" smtClean="0"/>
              <a:t>con</a:t>
            </a:r>
            <a:r>
              <a:rPr lang="fr-FR" sz="4400" b="0" u="none" dirty="0" smtClean="0"/>
              <a:t>'</a:t>
            </a:r>
            <a:r>
              <a:rPr lang="en-US" sz="4400" b="0" u="none" dirty="0" smtClean="0"/>
              <a:t>t</a:t>
            </a:r>
            <a:r>
              <a:rPr lang="en-US" sz="4400" b="0" u="none" dirty="0"/>
              <a:t>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886200" y="38100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b="0" u="none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4876800" y="2133600"/>
            <a:ext cx="3733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3. Expression in </a:t>
            </a:r>
            <a:r>
              <a:rPr lang="en-US" sz="3200" b="0" u="none" dirty="0" smtClean="0">
                <a:latin typeface="Arial" pitchFamily="-108" charset="0"/>
              </a:rPr>
              <a:t>function is </a:t>
            </a:r>
            <a:r>
              <a:rPr lang="en-US" sz="3200" b="0" u="none" dirty="0">
                <a:latin typeface="Arial" pitchFamily="-108" charset="0"/>
              </a:rPr>
              <a:t>evaluated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685800" y="3810000"/>
            <a:ext cx="27432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4. Value of expression is </a:t>
            </a:r>
            <a:r>
              <a:rPr lang="en-US" sz="3200" b="0" dirty="0">
                <a:latin typeface="Arial" pitchFamily="-108" charset="0"/>
              </a:rPr>
              <a:t>returned</a:t>
            </a:r>
            <a:r>
              <a:rPr lang="en-US" sz="3200" b="0" u="none" dirty="0">
                <a:latin typeface="Arial" pitchFamily="-108" charset="0"/>
              </a:rPr>
              <a:t> to the invoker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85800" y="1676400"/>
            <a:ext cx="40386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57200" y="1828800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0" u="none" dirty="0">
                <a:latin typeface="Monaco"/>
                <a:cs typeface="Monaco"/>
              </a:rPr>
              <a:t> </a:t>
            </a:r>
            <a:r>
              <a:rPr lang="en-US" sz="2400" b="0" u="none" dirty="0">
                <a:latin typeface="+mj-lt"/>
                <a:cs typeface="Monaco"/>
              </a:rPr>
              <a:t>F = </a:t>
            </a:r>
            <a:r>
              <a:rPr lang="en-US" sz="2400" b="0" u="none" dirty="0" err="1" smtClean="0">
                <a:latin typeface="+mj-lt"/>
                <a:cs typeface="Monaco"/>
              </a:rPr>
              <a:t>celsius_to_fahrenheit</a:t>
            </a:r>
            <a:r>
              <a:rPr lang="en-US" sz="2400" b="0" u="none" dirty="0">
                <a:latin typeface="+mj-lt"/>
                <a:cs typeface="Monaco"/>
              </a:rPr>
              <a:t>(C) </a:t>
            </a:r>
          </a:p>
          <a:p>
            <a:endParaRPr lang="en-US" b="0" u="none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114800" y="3962400"/>
            <a:ext cx="4876800" cy="1981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114800" y="4191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u="none" dirty="0" err="1">
                <a:latin typeface="Arial" pitchFamily="-108" charset="0"/>
              </a:rPr>
              <a:t>def</a:t>
            </a:r>
            <a:r>
              <a:rPr lang="en-US" sz="2400" b="0" u="none" dirty="0">
                <a:latin typeface="Arial" pitchFamily="-108" charset="0"/>
              </a:rPr>
              <a:t> </a:t>
            </a:r>
            <a:r>
              <a:rPr lang="en-US" sz="2400" b="0" u="none" dirty="0" err="1" smtClean="0">
                <a:latin typeface="Arial" pitchFamily="-108" charset="0"/>
              </a:rPr>
              <a:t>celsius_to_Fahrenheit</a:t>
            </a:r>
            <a:r>
              <a:rPr lang="en-US" sz="2400" b="0" u="none" dirty="0" smtClean="0">
                <a:latin typeface="Arial" pitchFamily="-108" charset="0"/>
              </a:rPr>
              <a:t> (</a:t>
            </a:r>
            <a:r>
              <a:rPr lang="en-US" sz="2400" b="0" u="none" dirty="0" err="1" smtClean="0">
                <a:latin typeface="Arial" pitchFamily="-108" charset="0"/>
              </a:rPr>
              <a:t>param</a:t>
            </a:r>
            <a:r>
              <a:rPr lang="en-US" sz="2400" b="0" u="none" dirty="0" smtClean="0">
                <a:latin typeface="Arial" pitchFamily="-108" charset="0"/>
              </a:rPr>
              <a:t>)</a:t>
            </a:r>
            <a:r>
              <a:rPr lang="en-US" sz="2400" b="0" u="none" dirty="0">
                <a:latin typeface="Arial" pitchFamily="-108" charset="0"/>
              </a:rPr>
              <a:t>:</a:t>
            </a:r>
          </a:p>
          <a:p>
            <a:r>
              <a:rPr lang="en-US" sz="2400" b="0" u="none" dirty="0">
                <a:latin typeface="Arial" pitchFamily="-108" charset="0"/>
              </a:rPr>
              <a:t>      return </a:t>
            </a:r>
            <a:r>
              <a:rPr lang="en-US" sz="2400" b="0" u="none" dirty="0" err="1" smtClean="0">
                <a:latin typeface="Arial" pitchFamily="-108" charset="0"/>
              </a:rPr>
              <a:t>param</a:t>
            </a:r>
            <a:r>
              <a:rPr lang="en-US" sz="2400" b="0" u="none" dirty="0" smtClean="0">
                <a:latin typeface="Arial" pitchFamily="-108" charset="0"/>
              </a:rPr>
              <a:t> * 1.8 </a:t>
            </a:r>
            <a:r>
              <a:rPr lang="en-US" sz="2400" b="0" u="none" dirty="0">
                <a:latin typeface="Arial" pitchFamily="-108" charset="0"/>
              </a:rPr>
              <a:t>+ </a:t>
            </a:r>
            <a:r>
              <a:rPr lang="en-US" sz="2400" b="0" u="none" dirty="0" smtClean="0">
                <a:latin typeface="Arial" pitchFamily="-108" charset="0"/>
              </a:rPr>
              <a:t>32.0</a:t>
            </a:r>
            <a:endParaRPr lang="en-US" sz="2400" b="0" u="none" dirty="0">
              <a:latin typeface="Arial" pitchFamily="-108" charset="0"/>
            </a:endParaRPr>
          </a:p>
        </p:txBody>
      </p:sp>
      <p:sp>
        <p:nvSpPr>
          <p:cNvPr id="56332" name="Freeform 12"/>
          <p:cNvSpPr>
            <a:spLocks/>
          </p:cNvSpPr>
          <p:nvPr/>
        </p:nvSpPr>
        <p:spPr bwMode="auto">
          <a:xfrm>
            <a:off x="1257300" y="3048000"/>
            <a:ext cx="3314700" cy="2286000"/>
          </a:xfrm>
          <a:custGeom>
            <a:avLst/>
            <a:gdLst>
              <a:gd name="T0" fmla="*/ 2147483647 w 2040"/>
              <a:gd name="T1" fmla="*/ 2147483647 h 1640"/>
              <a:gd name="T2" fmla="*/ 2147483647 w 2040"/>
              <a:gd name="T3" fmla="*/ 2147483647 h 1640"/>
              <a:gd name="T4" fmla="*/ 2147483647 w 2040"/>
              <a:gd name="T5" fmla="*/ 2147483647 h 1640"/>
              <a:gd name="T6" fmla="*/ 2147483647 w 2040"/>
              <a:gd name="T7" fmla="*/ 2147483647 h 1640"/>
              <a:gd name="T8" fmla="*/ 2147483647 w 2040"/>
              <a:gd name="T9" fmla="*/ 0 h 1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0"/>
              <a:gd name="T16" fmla="*/ 0 h 1640"/>
              <a:gd name="T17" fmla="*/ 2040 w 2040"/>
              <a:gd name="T18" fmla="*/ 1640 h 1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0" h="1640">
                <a:moveTo>
                  <a:pt x="2040" y="1344"/>
                </a:moveTo>
                <a:cubicBezTo>
                  <a:pt x="1784" y="1492"/>
                  <a:pt x="1528" y="1640"/>
                  <a:pt x="1416" y="1488"/>
                </a:cubicBezTo>
                <a:cubicBezTo>
                  <a:pt x="1304" y="1336"/>
                  <a:pt x="1568" y="600"/>
                  <a:pt x="1368" y="432"/>
                </a:cubicBezTo>
                <a:cubicBezTo>
                  <a:pt x="1168" y="264"/>
                  <a:pt x="432" y="552"/>
                  <a:pt x="216" y="480"/>
                </a:cubicBezTo>
                <a:cubicBezTo>
                  <a:pt x="0" y="408"/>
                  <a:pt x="96" y="80"/>
                  <a:pt x="7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utoUpdateAnimBg="0"/>
      <p:bldP spid="56330" grpId="0" autoUpdateAnimBg="0"/>
      <p:bldP spid="12" grpId="0" animBg="1"/>
      <p:bldP spid="13" grpId="0" autoUpdateAnimBg="0"/>
      <p:bldP spid="16" grpId="0" animBg="1"/>
      <p:bldP spid="17" grpId="0" autoUpdateAnimBg="0"/>
      <p:bldP spid="563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37427" b="-37427"/>
          <a:stretch>
            <a:fillRect/>
          </a:stretch>
        </p:blipFill>
        <p:spPr/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6.2</a:t>
            </a:r>
          </a:p>
          <a:p>
            <a:r>
              <a:rPr lang="en-US" dirty="0" smtClean="0"/>
              <a:t>Full Temp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7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30998" b="-309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727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6.3</a:t>
            </a:r>
          </a:p>
          <a:p>
            <a:r>
              <a:rPr lang="en-US" dirty="0" smtClean="0"/>
              <a:t>re-implement </a:t>
            </a:r>
            <a:r>
              <a:rPr lang="en-US" dirty="0" err="1" smtClean="0"/>
              <a:t>len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44194" b="-44194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Does one thing</a:t>
            </a:r>
            <a:r>
              <a:rPr lang="en-US" dirty="0" smtClean="0"/>
              <a:t>. If it does too many things, it should be broken down into multiple functions (</a:t>
            </a:r>
            <a:r>
              <a:rPr lang="en-US" dirty="0" err="1" smtClean="0"/>
              <a:t>refactored</a:t>
            </a:r>
            <a:r>
              <a:rPr lang="en-US" dirty="0" smtClean="0"/>
              <a:t>)</a:t>
            </a:r>
          </a:p>
          <a:p>
            <a:r>
              <a:rPr lang="en-US" b="1" i="1" dirty="0" smtClean="0"/>
              <a:t>Readable.  </a:t>
            </a:r>
            <a:r>
              <a:rPr lang="en-US" dirty="0" smtClean="0"/>
              <a:t>How often should we say this? If you write it, it should be readable</a:t>
            </a:r>
          </a:p>
          <a:p>
            <a:r>
              <a:rPr lang="en-US" b="1" i="1" dirty="0" smtClean="0"/>
              <a:t>Reusable</a:t>
            </a:r>
            <a:r>
              <a:rPr lang="en-US" dirty="0" smtClean="0"/>
              <a:t>. If it does one thing well, then when a similar situation (in another program) occurs, use it there as well.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Complete</a:t>
            </a:r>
            <a:r>
              <a:rPr lang="en-US" dirty="0" smtClean="0"/>
              <a:t>. A function should check for all the cases where it might be invoked. Check for potential errors.</a:t>
            </a:r>
          </a:p>
          <a:p>
            <a:r>
              <a:rPr lang="en-US" b="1" i="1" dirty="0" smtClean="0"/>
              <a:t>Not too long</a:t>
            </a:r>
            <a:r>
              <a:rPr lang="en-US" dirty="0" smtClean="0"/>
              <a:t>. Kind of synonymous with do one thing. Use it as a measure of doing too much.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function should do one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31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have no return statements are often called </a:t>
            </a:r>
            <a:r>
              <a:rPr lang="en-US" i="1" dirty="0" smtClean="0"/>
              <a:t>procedures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Procedures are used to perform some duty (print output, store a file, etc.)</a:t>
            </a:r>
          </a:p>
          <a:p>
            <a:r>
              <a:rPr lang="en-US" dirty="0" smtClean="0"/>
              <a:t>Remember, return is not required.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returns in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can have multiple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statements.</a:t>
            </a:r>
          </a:p>
          <a:p>
            <a:r>
              <a:rPr lang="en-US" dirty="0" smtClean="0"/>
              <a:t>Remember, the first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statement executed ends the function.</a:t>
            </a:r>
          </a:p>
          <a:p>
            <a:r>
              <a:rPr lang="en-US" dirty="0" smtClean="0"/>
              <a:t>Multiple returns can be confusing to the reader and should be used judiciously.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Reminder, rules so far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Think before you program!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program is a human-readable essay on problem solving that also happens to execute on a computer.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The best way to </a:t>
            </a:r>
            <a:r>
              <a:rPr lang="en-US" sz="2400" dirty="0" err="1">
                <a:latin typeface="Arial" charset="0"/>
                <a:ea typeface="ＭＳ Ｐゴシック" charset="0"/>
              </a:rPr>
              <a:t>imporve</a:t>
            </a:r>
            <a:r>
              <a:rPr lang="en-US" sz="2400" dirty="0">
                <a:latin typeface="Arial" charset="0"/>
                <a:ea typeface="ＭＳ Ｐゴシック" charset="0"/>
              </a:rPr>
              <a:t> your programming and problem solving skills is to practice!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foolish consistency is the hobgoblin of little minds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Test your code, often and thoroughly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If it was hard to write, it is probably hard to read. Add a comment. </a:t>
            </a:r>
            <a:endParaRPr lang="en-US" sz="2400" dirty="0" smtClean="0">
              <a:latin typeface="Arial" charset="0"/>
              <a:ea typeface="ＭＳ Ｐゴシック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</a:rPr>
              <a:t>All input is evil, unless proven otherwise.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</a:rPr>
              <a:t>A function should do one thing.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marL="514350" indent="-514350">
              <a:buFontTx/>
              <a:buAutoNum type="arabicPeriod"/>
            </a:pP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Functions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From Mathematics we know that functions perform some operation and return </a:t>
            </a:r>
            <a:r>
              <a:rPr lang="en-US" u="sng" dirty="0">
                <a:ea typeface="ＭＳ Ｐゴシック" pitchFamily="-108" charset="-128"/>
                <a:cs typeface="ＭＳ Ｐゴシック" pitchFamily="-108" charset="-128"/>
              </a:rPr>
              <a:t>one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value.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They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"encapsulate" 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the performance of some particular operation, so it can be used by others (for example, the </a:t>
            </a:r>
            <a:r>
              <a:rPr lang="en-US" dirty="0" err="1">
                <a:solidFill>
                  <a:srgbClr val="660066"/>
                </a:solidFill>
                <a:latin typeface="Courier New"/>
                <a:ea typeface="ＭＳ Ｐゴシック" pitchFamily="-108" charset="-128"/>
                <a:cs typeface="Courier New"/>
              </a:rPr>
              <a:t>sqrt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8" charset="-128"/>
                <a:cs typeface="Courier New"/>
              </a:rPr>
              <a:t>()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function)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divide-and-conquer strategy</a:t>
            </a:r>
          </a:p>
          <a:p>
            <a:r>
              <a:rPr lang="en-US" dirty="0" smtClean="0"/>
              <a:t>Abstraction of an operation</a:t>
            </a:r>
          </a:p>
          <a:p>
            <a:r>
              <a:rPr lang="en-US" dirty="0" smtClean="0"/>
              <a:t>Reuse. Once written, use again</a:t>
            </a:r>
          </a:p>
          <a:p>
            <a:r>
              <a:rPr lang="en-US" dirty="0" smtClean="0"/>
              <a:t>Sharing. If tested, others can use</a:t>
            </a:r>
          </a:p>
          <a:p>
            <a:r>
              <a:rPr lang="en-US" dirty="0" smtClean="0"/>
              <a:t>Security. Well tested, then secure for reuse</a:t>
            </a:r>
          </a:p>
          <a:p>
            <a:r>
              <a:rPr lang="en-US" dirty="0" smtClean="0"/>
              <a:t>Simplify code. More readable.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Mathematical Notation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458200" cy="3886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Consider a function which converts temperatures in Celsius to temperatures in Fahrenheit.</a:t>
            </a:r>
          </a:p>
          <a:p>
            <a:pPr lvl="1" eaLnBrk="1" hangingPunct="1"/>
            <a:r>
              <a:rPr lang="en-US" dirty="0"/>
              <a:t>Formula:   F = C * 1.8 + 32.0</a:t>
            </a:r>
          </a:p>
          <a:p>
            <a:pPr lvl="1" eaLnBrk="1" hangingPunct="1"/>
            <a:r>
              <a:rPr lang="en-US" dirty="0"/>
              <a:t>Functional notation: </a:t>
            </a:r>
            <a:endParaRPr lang="en-US" dirty="0" smtClean="0"/>
          </a:p>
          <a:p>
            <a:pPr marL="457200" lvl="1" indent="0" eaLnBrk="1" hangingPunct="1">
              <a:buNone/>
            </a:pPr>
            <a:r>
              <a:rPr lang="en-US" dirty="0"/>
              <a:t>	</a:t>
            </a:r>
            <a:r>
              <a:rPr lang="en-US" dirty="0" smtClean="0"/>
              <a:t>F </a:t>
            </a:r>
            <a:r>
              <a:rPr lang="en-US" dirty="0"/>
              <a:t>~</a:t>
            </a:r>
            <a:r>
              <a:rPr lang="en-US" dirty="0" smtClean="0"/>
              <a:t> </a:t>
            </a:r>
            <a:r>
              <a:rPr lang="en-US" dirty="0" err="1" smtClean="0"/>
              <a:t>celsius_to_Fahrenheit</a:t>
            </a:r>
            <a:r>
              <a:rPr lang="en-US" dirty="0"/>
              <a:t>(C)  where </a:t>
            </a:r>
          </a:p>
          <a:p>
            <a:pPr lvl="1" eaLnBrk="1" hangingPunct="1">
              <a:buFont typeface="Wingdings" pitchFamily="-108" charset="2"/>
              <a:buNone/>
            </a:pPr>
            <a:r>
              <a:rPr lang="en-US" dirty="0"/>
              <a:t>   </a:t>
            </a:r>
            <a:r>
              <a:rPr lang="en-US" dirty="0" smtClean="0"/>
              <a:t>        </a:t>
            </a:r>
            <a:r>
              <a:rPr lang="en-US" dirty="0" err="1" smtClean="0"/>
              <a:t>celsius_to_Fahrenheit</a:t>
            </a:r>
            <a:r>
              <a:rPr lang="en-US" dirty="0"/>
              <a:t>(C) = </a:t>
            </a:r>
            <a:r>
              <a:rPr lang="en-US" dirty="0" smtClean="0"/>
              <a:t>C * 1.8 </a:t>
            </a:r>
            <a:r>
              <a:rPr lang="en-US" dirty="0"/>
              <a:t>+ 32.0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Python Invocation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Math: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F = </a:t>
            </a:r>
            <a:r>
              <a:rPr lang="en-US" dirty="0" err="1" smtClean="0">
                <a:ea typeface="ＭＳ Ｐゴシック" pitchFamily="-108" charset="-128"/>
                <a:cs typeface="ＭＳ Ｐゴシック" pitchFamily="-108" charset="-128"/>
              </a:rPr>
              <a:t>celsius_to_Fahrenheit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(C) 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Python, the invocation is much the same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accent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F =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celsius_to_Fahrenheit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)                                                                     </a:t>
            </a:r>
            <a:endParaRPr lang="en-US" dirty="0">
              <a:solidFill>
                <a:srgbClr val="000000"/>
              </a:solidFill>
              <a:latin typeface="Courier New"/>
              <a:ea typeface="ＭＳ Ｐゴシック" pitchFamily="-108" charset="-128"/>
              <a:cs typeface="Courier New"/>
            </a:endParaRPr>
          </a:p>
          <a:p>
            <a:pPr eaLnBrk="1" hangingPunct="1">
              <a:buFont typeface="Wingdings" pitchFamily="-108" charset="2"/>
              <a:buNone/>
            </a:pPr>
            <a:endParaRPr lang="en-US" dirty="0">
              <a:solidFill>
                <a:schemeClr val="bg2"/>
              </a:solidFill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Terminology: </a:t>
            </a:r>
            <a:r>
              <a:rPr lang="en-US" dirty="0" err="1" smtClean="0"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 is the </a:t>
            </a:r>
            <a:r>
              <a:rPr lang="en-US" b="1" i="1" dirty="0" smtClean="0">
                <a:ea typeface="ＭＳ Ｐゴシック" pitchFamily="-108" charset="-128"/>
                <a:cs typeface="ＭＳ Ｐゴシック" pitchFamily="-108" charset="-128"/>
              </a:rPr>
              <a:t>argument</a:t>
            </a:r>
            <a:endParaRPr lang="en-US" b="1" i="1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Function defintion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15400" cy="4419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Math: g(C) = C*1.8 + 32.0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                                             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celsius_to_Fahrenheit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param_float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:                                                                     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		return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param_float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 * 1.8 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+ 32.0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                              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Terminology: </a:t>
            </a:r>
            <a:r>
              <a:rPr lang="en-US" dirty="0" err="1" smtClean="0"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 is the </a:t>
            </a:r>
            <a:r>
              <a:rPr lang="en-US" b="1" i="1" dirty="0" smtClean="0">
                <a:ea typeface="ＭＳ Ｐゴシック" pitchFamily="-108" charset="-128"/>
                <a:cs typeface="ＭＳ Ｐゴシック" pitchFamily="-108" charset="-128"/>
              </a:rPr>
              <a:t>parameter</a:t>
            </a:r>
            <a:endParaRPr lang="en-US" b="1" i="1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4159" b="-4159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statement indicates the value that is returned by the function</a:t>
            </a:r>
          </a:p>
          <a:p>
            <a:r>
              <a:rPr lang="en-US" dirty="0" smtClean="0"/>
              <a:t>The statement is optional (the function can return nothing). If no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/>
              <a:t>, function is often called a procedure.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>
        <a:spAutoFit/>
      </a:bodyPr>
      <a:lstStyle>
        <a:defPPr>
          <a:defRPr sz="3600" dirty="0">
            <a:solidFill>
              <a:srgbClr val="FF0000"/>
            </a:solidFill>
            <a:latin typeface="Rockwell Extra Bold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692</TotalTime>
  <Words>619</Words>
  <Application>Microsoft Office PowerPoint</Application>
  <PresentationFormat>Ekran Gösterisi (4:3)</PresentationFormat>
  <Paragraphs>88</Paragraphs>
  <Slides>25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template</vt:lpstr>
      <vt:lpstr>PowerPoint Sunusu</vt:lpstr>
      <vt:lpstr>What is a function?</vt:lpstr>
      <vt:lpstr>Functions</vt:lpstr>
      <vt:lpstr>Why have them?</vt:lpstr>
      <vt:lpstr>Mathematical Notation</vt:lpstr>
      <vt:lpstr>Python Invocation</vt:lpstr>
      <vt:lpstr>Function defintion</vt:lpstr>
      <vt:lpstr>PowerPoint Sunusu</vt:lpstr>
      <vt:lpstr>return statement</vt:lpstr>
      <vt:lpstr>PowerPoint Sunusu</vt:lpstr>
      <vt:lpstr>PowerPoint Sunusu</vt:lpstr>
      <vt:lpstr>Triple quoted string in function</vt:lpstr>
      <vt:lpstr>Operation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How to write a function</vt:lpstr>
      <vt:lpstr>More on functions</vt:lpstr>
      <vt:lpstr>Rule 8</vt:lpstr>
      <vt:lpstr>Procedures</vt:lpstr>
      <vt:lpstr>Multiple returns in a function</vt:lpstr>
      <vt:lpstr>Reminder, rules so far</vt:lpstr>
    </vt:vector>
  </TitlesOfParts>
  <Company>PEARSON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PC</cp:lastModifiedBy>
  <cp:revision>53</cp:revision>
  <dcterms:created xsi:type="dcterms:W3CDTF">2012-03-21T18:49:41Z</dcterms:created>
  <dcterms:modified xsi:type="dcterms:W3CDTF">2016-11-14T06:08:59Z</dcterms:modified>
</cp:coreProperties>
</file>