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6" r:id="rId5"/>
    <p:sldId id="267" r:id="rId6"/>
    <p:sldId id="268" r:id="rId7"/>
    <p:sldId id="308" r:id="rId8"/>
    <p:sldId id="269" r:id="rId9"/>
    <p:sldId id="270" r:id="rId10"/>
    <p:sldId id="271" r:id="rId11"/>
    <p:sldId id="272" r:id="rId12"/>
    <p:sldId id="276" r:id="rId13"/>
    <p:sldId id="292" r:id="rId14"/>
    <p:sldId id="293" r:id="rId15"/>
    <p:sldId id="294" r:id="rId16"/>
    <p:sldId id="295" r:id="rId17"/>
    <p:sldId id="296" r:id="rId18"/>
    <p:sldId id="31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64"/>
            <p14:sldId id="265"/>
            <p14:sldId id="266"/>
            <p14:sldId id="267"/>
            <p14:sldId id="268"/>
            <p14:sldId id="308"/>
            <p14:sldId id="269"/>
            <p14:sldId id="270"/>
            <p14:sldId id="271"/>
            <p14:sldId id="272"/>
            <p14:sldId id="276"/>
            <p14:sldId id="292"/>
            <p14:sldId id="293"/>
            <p14:sldId id="294"/>
            <p14:sldId id="295"/>
            <p14:sldId id="296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94660"/>
  </p:normalViewPr>
  <p:slideViewPr>
    <p:cSldViewPr>
      <p:cViewPr varScale="1">
        <p:scale>
          <a:sx n="84" d="100"/>
          <a:sy n="84" d="100"/>
        </p:scale>
        <p:origin x="139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BFC33-C142-7E4A-8586-D2E3378F1717}" type="slidenum">
              <a:rPr lang="en-US"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14</a:t>
            </a:fld>
            <a:endParaRPr lang="en-US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24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30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  <a:cs typeface="ＭＳ Ｐゴシック" pitchFamily="-107" charset="-128"/>
              </a:rPr>
              <a:t>Show in idle</a:t>
            </a:r>
          </a:p>
        </p:txBody>
      </p:sp>
    </p:spTree>
    <p:extLst>
      <p:ext uri="{BB962C8B-B14F-4D97-AF65-F5344CB8AC3E}">
        <p14:creationId xmlns:p14="http://schemas.microsoft.com/office/powerpoint/2010/main" val="239338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More 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dirty="0" smtClean="0"/>
              <a:t>Assignment changes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parameter is assigned to a new value, then just like any other assignment, a new association is created</a:t>
            </a:r>
          </a:p>
          <a:p>
            <a:r>
              <a:rPr lang="en-US" dirty="0" smtClean="0"/>
              <a:t>This assignment does not affect the object associated with the argument, as a new association was made with the parameter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2427" b="-2427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to a local</a:t>
            </a:r>
            <a:endParaRPr lang="en-US"/>
          </a:p>
        </p:txBody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assignment creates a local variable</a:t>
            </a:r>
          </a:p>
          <a:p>
            <a:r>
              <a:rPr lang="en-US" smtClean="0"/>
              <a:t>changes to a local variable affects only the local context, even if it is a parameter and mutable</a:t>
            </a:r>
          </a:p>
          <a:p>
            <a:r>
              <a:rPr lang="en-US" smtClean="0"/>
              <a:t>If a variable is assigned locally, cannot reference it before this assignment, even if it exists in main as well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7" charset="-128"/>
                <a:cs typeface="ＭＳ Ｐゴシック" pitchFamily="-107" charset="-128"/>
              </a:rPr>
              <a:t>Default and Named parameters</a:t>
            </a: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07" charset="2"/>
              <a:buNone/>
            </a:pPr>
            <a:r>
              <a:rPr lang="en-US" sz="2800" b="1" dirty="0" smtClean="0">
                <a:solidFill>
                  <a:srgbClr val="CC3300"/>
                </a:solidFill>
                <a:latin typeface="Courier New"/>
                <a:ea typeface="ＭＳ Ｐゴシック" pitchFamily="-107" charset="-128"/>
                <a:cs typeface="Courier New"/>
              </a:rPr>
              <a:t>def</a:t>
            </a:r>
            <a:r>
              <a:rPr lang="en-US" sz="2800" dirty="0" smtClean="0">
                <a:latin typeface="Courier New"/>
                <a:ea typeface="ＭＳ Ｐゴシック" pitchFamily="-107" charset="-128"/>
                <a:cs typeface="Courier New"/>
              </a:rPr>
              <a:t> </a:t>
            </a:r>
            <a:r>
              <a:rPr lang="en-US" sz="2800" b="1" dirty="0" smtClean="0">
                <a:solidFill>
                  <a:schemeClr val="hlink"/>
                </a:solidFill>
                <a:latin typeface="Courier New"/>
                <a:ea typeface="ＭＳ Ｐゴシック" pitchFamily="-107" charset="-128"/>
                <a:cs typeface="Courier New"/>
              </a:rPr>
              <a:t>box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(height=</a:t>
            </a:r>
            <a:r>
              <a:rPr lang="en-US" sz="2800" dirty="0" smtClean="0">
                <a:solidFill>
                  <a:schemeClr val="hlink"/>
                </a:solidFill>
                <a:latin typeface="Courier New"/>
                <a:ea typeface="ＭＳ Ｐゴシック" pitchFamily="-107" charset="-128"/>
                <a:cs typeface="Courier New"/>
              </a:rPr>
              <a:t>10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,width=</a:t>
            </a:r>
            <a:r>
              <a:rPr lang="en-US" sz="2800" dirty="0" smtClean="0">
                <a:solidFill>
                  <a:schemeClr val="hlink"/>
                </a:solidFill>
                <a:latin typeface="Courier New"/>
                <a:ea typeface="ＭＳ Ｐゴシック" pitchFamily="-107" charset="-128"/>
                <a:cs typeface="Courier New"/>
              </a:rPr>
              <a:t>10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,depth=</a:t>
            </a:r>
            <a:r>
              <a:rPr lang="en-US" sz="2800" dirty="0" smtClean="0">
                <a:solidFill>
                  <a:schemeClr val="hlink"/>
                </a:solidFill>
                <a:latin typeface="Courier New"/>
                <a:ea typeface="ＭＳ Ｐゴシック" pitchFamily="-107" charset="-128"/>
                <a:cs typeface="Courier New"/>
              </a:rPr>
              <a:t>10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,</a:t>
            </a:r>
            <a:r>
              <a:rPr lang="en-US" sz="2800" dirty="0" smtClean="0">
                <a:latin typeface="Courier New"/>
                <a:ea typeface="ＭＳ Ｐゴシック" pitchFamily="-107" charset="-128"/>
                <a:cs typeface="Courier New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		color= </a:t>
            </a:r>
            <a:r>
              <a:rPr lang="en-US" sz="2800" dirty="0" smtClean="0">
                <a:solidFill>
                  <a:schemeClr val="hlink"/>
                </a:solidFill>
                <a:latin typeface="Courier New"/>
                <a:ea typeface="ＭＳ Ｐゴシック" pitchFamily="-107" charset="-128"/>
                <a:cs typeface="Courier New"/>
              </a:rPr>
              <a:t>"blue"</a:t>
            </a:r>
            <a:r>
              <a:rPr lang="en-US" sz="2800" dirty="0" smtClean="0">
                <a:solidFill>
                  <a:srgbClr val="808000"/>
                </a:solidFill>
                <a:latin typeface="Courier New"/>
                <a:ea typeface="ＭＳ Ｐゴシック" pitchFamily="-107" charset="-128"/>
                <a:cs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):</a:t>
            </a:r>
            <a:r>
              <a:rPr lang="en-US" sz="2800" dirty="0" smtClean="0">
                <a:latin typeface="Courier New"/>
                <a:ea typeface="ＭＳ Ｐゴシック" pitchFamily="-107" charset="-128"/>
                <a:cs typeface="Courier New"/>
              </a:rPr>
              <a:t/>
            </a:r>
            <a:br>
              <a:rPr lang="en-US" sz="2800" dirty="0" smtClean="0">
                <a:latin typeface="Courier New"/>
                <a:ea typeface="ＭＳ Ｐゴシック" pitchFamily="-107" charset="-128"/>
                <a:cs typeface="Courier New"/>
              </a:rPr>
            </a:br>
            <a:r>
              <a:rPr lang="en-US" sz="2800" dirty="0" smtClean="0">
                <a:latin typeface="Courier New"/>
                <a:ea typeface="ＭＳ Ｐゴシック" pitchFamily="-107" charset="-128"/>
                <a:cs typeface="Courier New"/>
              </a:rPr>
              <a:t>        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...</a:t>
            </a:r>
            <a:r>
              <a:rPr lang="en-US" sz="2800" dirty="0" smtClean="0">
                <a:latin typeface="Courier New"/>
                <a:ea typeface="ＭＳ Ｐゴシック" pitchFamily="-107" charset="-128"/>
                <a:cs typeface="Courier New"/>
              </a:rPr>
              <a:t> </a:t>
            </a:r>
            <a:r>
              <a:rPr lang="en-US" sz="2800" i="1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do</a:t>
            </a:r>
            <a:r>
              <a:rPr lang="en-US" sz="2800" i="1" dirty="0" smtClean="0">
                <a:latin typeface="Courier New"/>
                <a:ea typeface="ＭＳ Ｐゴシック" pitchFamily="-107" charset="-128"/>
                <a:cs typeface="Courier New"/>
              </a:rPr>
              <a:t> </a:t>
            </a:r>
            <a:r>
              <a:rPr lang="en-US" sz="2800" i="1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something</a:t>
            </a:r>
            <a:r>
              <a:rPr lang="en-US" sz="2800" dirty="0" smtClean="0">
                <a:latin typeface="Courier New"/>
                <a:ea typeface="ＭＳ Ｐゴシック" pitchFamily="-107" charset="-128"/>
                <a:cs typeface="Courier New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7" charset="-128"/>
                <a:cs typeface="Courier New"/>
              </a:rPr>
              <a:t>...</a:t>
            </a:r>
            <a:r>
              <a:rPr lang="en-US" sz="2800" dirty="0" smtClean="0">
                <a:latin typeface="Courier New"/>
                <a:ea typeface="ＭＳ Ｐゴシック" pitchFamily="-107" charset="-128"/>
                <a:cs typeface="Courier New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-107" charset="2"/>
              <a:buNone/>
            </a:pPr>
            <a:endParaRPr lang="en-US" sz="2800" dirty="0" smtClean="0">
              <a:ea typeface="ＭＳ Ｐゴシック" pitchFamily="-107" charset="-128"/>
              <a:cs typeface="ＭＳ Ｐゴシック" pitchFamily="-107" charset="-128"/>
            </a:endParaRPr>
          </a:p>
          <a:p>
            <a:pPr eaLnBrk="1" hangingPunct="1">
              <a:lnSpc>
                <a:spcPct val="90000"/>
              </a:lnSpc>
              <a:buFont typeface="Wingdings" pitchFamily="-107" charset="2"/>
              <a:buNone/>
            </a:pPr>
            <a:r>
              <a:rPr lang="en-US" sz="2800" dirty="0" smtClean="0">
                <a:ea typeface="ＭＳ Ｐゴシック" pitchFamily="-107" charset="-128"/>
                <a:cs typeface="ＭＳ Ｐゴシック" pitchFamily="-107" charset="-128"/>
              </a:rPr>
              <a:t>The parameter assignment means two things: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7" charset="-128"/>
                <a:cs typeface="ＭＳ Ｐゴシック" pitchFamily="-107" charset="-128"/>
              </a:rPr>
              <a:t>if the caller does not provide a value, the default is the parameter assigned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7" charset="-128"/>
                <a:cs typeface="ＭＳ Ｐゴシック" pitchFamily="-107" charset="-128"/>
              </a:rPr>
              <a:t>you can get around the order of parameters by using the name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Defaults</a:t>
            </a:r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def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 box(height=10,width=10,length=10):</a:t>
            </a:r>
          </a:p>
          <a:p>
            <a:pPr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     print(</a:t>
            </a: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height,width,length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dirty="0" smtClean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2D2D8A"/>
                </a:solidFill>
                <a:latin typeface="Courier New"/>
                <a:cs typeface="Courier New"/>
              </a:rPr>
              <a:t>box()</a:t>
            </a: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>
                <a:solidFill>
                  <a:srgbClr val="419999"/>
                </a:solidFill>
              </a:rPr>
              <a:t># prints 10 10 10</a:t>
            </a:r>
            <a:endParaRPr lang="en-US" dirty="0">
              <a:solidFill>
                <a:srgbClr val="41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parameter</a:t>
            </a:r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def box (height=10,width=10,length=10):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    print(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height,width,length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2800" dirty="0" smtClean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box(length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=25,height=25)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419999"/>
                </a:solidFill>
              </a:rPr>
              <a:t># prints 25 10 25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2D2D8A"/>
                </a:solidFill>
                <a:latin typeface="Courier New"/>
                <a:cs typeface="Courier New"/>
              </a:rPr>
              <a:t>box(15,15,15)</a:t>
            </a:r>
            <a:r>
              <a:rPr lang="en-US" dirty="0" smtClean="0">
                <a:solidFill>
                  <a:srgbClr val="419999"/>
                </a:solidFill>
              </a:rPr>
              <a:t>	# prints 15 15 15</a:t>
            </a:r>
            <a:endParaRPr lang="en-US" dirty="0">
              <a:solidFill>
                <a:srgbClr val="41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-107" charset="-128"/>
                <a:cs typeface="ＭＳ Ｐゴシック" pitchFamily="-107" charset="-128"/>
              </a:rPr>
              <a:t>Name use works in general case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my_fun</a:t>
            </a:r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a,b</a:t>
            </a:r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)</a:t>
            </a:r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a</a:t>
            </a:r>
            <a:r>
              <a:rPr lang="en-US" dirty="0" err="1">
                <a:solidFill>
                  <a:schemeClr val="accent6"/>
                </a:solidFill>
                <a:latin typeface="Courier New"/>
                <a:cs typeface="Courier New"/>
              </a:rPr>
              <a:t>,</a:t>
            </a:r>
            <a:r>
              <a:rPr lang="en-US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  <a:endParaRPr lang="en-US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solidFill>
                <a:schemeClr val="accent6"/>
              </a:solidFill>
              <a:latin typeface="Courier New"/>
              <a:ea typeface="ＭＳ Ｐゴシック" pitchFamily="-107" charset="-128"/>
              <a:cs typeface="Courier New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my_fun</a:t>
            </a:r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1,2)</a:t>
            </a:r>
            <a:r>
              <a:rPr lang="en-US" dirty="0">
                <a:solidFill>
                  <a:schemeClr val="accent6"/>
                </a:solidFill>
                <a:ea typeface="ＭＳ Ｐゴシック" pitchFamily="-107" charset="-128"/>
                <a:cs typeface="ＭＳ Ｐゴシック" pitchFamily="-107" charset="-128"/>
              </a:rPr>
              <a:t>		</a:t>
            </a:r>
            <a:r>
              <a:rPr lang="en-US" dirty="0" smtClean="0">
                <a:solidFill>
                  <a:schemeClr val="accent6"/>
                </a:solidFill>
                <a:ea typeface="ＭＳ Ｐゴシック" pitchFamily="-107" charset="-128"/>
                <a:cs typeface="ＭＳ Ｐゴシック" pitchFamily="-107" charset="-128"/>
              </a:rPr>
              <a:t>        </a:t>
            </a:r>
            <a:r>
              <a:rPr lang="en-US" dirty="0" smtClean="0">
                <a:solidFill>
                  <a:srgbClr val="419999"/>
                </a:solidFill>
                <a:ea typeface="ＭＳ Ｐゴシック" pitchFamily="-107" charset="-128"/>
                <a:cs typeface="ＭＳ Ｐゴシック" pitchFamily="-107" charset="-128"/>
              </a:rPr>
              <a:t># </a:t>
            </a:r>
            <a:r>
              <a:rPr lang="en-US" dirty="0">
                <a:solidFill>
                  <a:srgbClr val="419999"/>
                </a:solidFill>
                <a:ea typeface="ＭＳ Ｐゴシック" pitchFamily="-107" charset="-128"/>
                <a:cs typeface="ＭＳ Ｐゴシック" pitchFamily="-107" charset="-128"/>
              </a:rPr>
              <a:t>prints 1 2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my_fun</a:t>
            </a:r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07" charset="-128"/>
                <a:cs typeface="Courier New"/>
              </a:rPr>
              <a:t>b=1,a=2)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en-US" dirty="0">
                <a:solidFill>
                  <a:srgbClr val="419999"/>
                </a:solidFill>
                <a:ea typeface="ＭＳ Ｐゴシック" pitchFamily="-107" charset="-128"/>
                <a:cs typeface="ＭＳ Ｐゴシック" pitchFamily="-107" charset="-128"/>
              </a:rPr>
              <a:t># prints 2 1</a:t>
            </a:r>
          </a:p>
          <a:p>
            <a:endParaRPr lang="en-US" dirty="0">
              <a:solidFill>
                <a:schemeClr val="accent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err="1">
                <a:latin typeface="Arial" charset="0"/>
                <a:ea typeface="ＭＳ Ｐゴシック" charset="0"/>
              </a:rPr>
              <a:t>imporve</a:t>
            </a:r>
            <a:r>
              <a:rPr lang="en-US" sz="2400" dirty="0">
                <a:latin typeface="Arial" charset="0"/>
                <a:ea typeface="ＭＳ Ｐゴシック" charset="0"/>
              </a:rPr>
              <a:t>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9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cut,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“The set of program statements over which a variable exists, i.e., can be referred to”</a:t>
            </a:r>
          </a:p>
          <a:p>
            <a:r>
              <a:rPr lang="en-US" dirty="0" smtClean="0"/>
              <a:t>it is about understanding, for any variable, what its associated value is.</a:t>
            </a:r>
          </a:p>
          <a:p>
            <a:r>
              <a:rPr lang="en-US" dirty="0" smtClean="0"/>
              <a:t>the problem is that multiple namespaces might be involved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Python, there are potentially multiple namespaces that could be used to determine the object associated with a variable. </a:t>
            </a:r>
          </a:p>
          <a:p>
            <a:r>
              <a:rPr lang="en-US" dirty="0" smtClean="0"/>
              <a:t>Remember, namespace is an association of name and objects</a:t>
            </a:r>
          </a:p>
          <a:p>
            <a:r>
              <a:rPr lang="en-US" dirty="0" smtClean="0"/>
              <a:t>We will begin by looking at functions.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function’s namespace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maintains a namespace for names defined </a:t>
            </a:r>
            <a:r>
              <a:rPr lang="en-US" b="1" i="1" dirty="0" smtClean="0"/>
              <a:t>locally within the function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Locally means one of two things:</a:t>
            </a:r>
          </a:p>
          <a:p>
            <a:pPr lvl="1"/>
            <a:r>
              <a:rPr lang="en-US" dirty="0" smtClean="0"/>
              <a:t>a name assigned within the function</a:t>
            </a:r>
          </a:p>
          <a:p>
            <a:pPr lvl="1"/>
            <a:r>
              <a:rPr lang="en-US" dirty="0" smtClean="0"/>
              <a:t>an argument received by invocation of the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 to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argument in the function invocation, the argument’s </a:t>
            </a:r>
            <a:r>
              <a:rPr lang="en-US" i="1" dirty="0" smtClean="0"/>
              <a:t>associated object</a:t>
            </a:r>
            <a:r>
              <a:rPr lang="en-US" dirty="0" smtClean="0"/>
              <a:t> is passed to the corresponding parameter in the function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Passing immutable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447" b="-3447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“pass”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diagram should make it clear that the parameter name is local to the function namespace</a:t>
            </a:r>
          </a:p>
          <a:p>
            <a:r>
              <a:rPr lang="en-US" dirty="0" smtClean="0"/>
              <a:t>Passing means that the argument and the parameter, named in two different namespaces, share an association with the same object</a:t>
            </a:r>
          </a:p>
          <a:p>
            <a:r>
              <a:rPr lang="en-US" dirty="0" smtClean="0"/>
              <a:t>So “passing” means “sharing” in Python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860</TotalTime>
  <Words>452</Words>
  <Application>Microsoft Office PowerPoint</Application>
  <PresentationFormat>Ekran Gösterisi (4:3)</PresentationFormat>
  <Paragraphs>67</Paragraphs>
  <Slides>18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Bernard MT Condensed</vt:lpstr>
      <vt:lpstr>Calibri</vt:lpstr>
      <vt:lpstr>Courier New</vt:lpstr>
      <vt:lpstr>Rosewood Std Regular</vt:lpstr>
      <vt:lpstr>Times New Roman</vt:lpstr>
      <vt:lpstr>Wingdings</vt:lpstr>
      <vt:lpstr>template</vt:lpstr>
      <vt:lpstr>PowerPoint Sunusu</vt:lpstr>
      <vt:lpstr>First cut, scope</vt:lpstr>
      <vt:lpstr>Defining scope</vt:lpstr>
      <vt:lpstr>Find the namespace</vt:lpstr>
      <vt:lpstr>A function’s namespace </vt:lpstr>
      <vt:lpstr>Passing argument to parameter</vt:lpstr>
      <vt:lpstr>Passing immutable objects</vt:lpstr>
      <vt:lpstr>PowerPoint Sunusu</vt:lpstr>
      <vt:lpstr>What does “pass” mean?</vt:lpstr>
      <vt:lpstr>Assignment changes association</vt:lpstr>
      <vt:lpstr>PowerPoint Sunusu</vt:lpstr>
      <vt:lpstr>More on Functions</vt:lpstr>
      <vt:lpstr>assignment to a local</vt:lpstr>
      <vt:lpstr>Default and Named parameters</vt:lpstr>
      <vt:lpstr>Defaults</vt:lpstr>
      <vt:lpstr>Named parameter</vt:lpstr>
      <vt:lpstr>Name use works in general case </vt:lpstr>
      <vt:lpstr>Reminder, rules so far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ozgur.gumus</cp:lastModifiedBy>
  <cp:revision>53</cp:revision>
  <dcterms:created xsi:type="dcterms:W3CDTF">2012-03-21T18:49:41Z</dcterms:created>
  <dcterms:modified xsi:type="dcterms:W3CDTF">2016-11-20T23:45:40Z</dcterms:modified>
</cp:coreProperties>
</file>