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85" r:id="rId17"/>
    <p:sldId id="274" r:id="rId18"/>
    <p:sldId id="275" r:id="rId19"/>
    <p:sldId id="276" r:id="rId20"/>
    <p:sldId id="289" r:id="rId21"/>
    <p:sldId id="277" r:id="rId22"/>
    <p:sldId id="278" r:id="rId23"/>
    <p:sldId id="290" r:id="rId24"/>
    <p:sldId id="291" r:id="rId25"/>
    <p:sldId id="280" r:id="rId26"/>
    <p:sldId id="281" r:id="rId27"/>
    <p:sldId id="282" r:id="rId28"/>
    <p:sldId id="283" r:id="rId29"/>
    <p:sldId id="286" r:id="rId30"/>
    <p:sldId id="287" r:id="rId31"/>
    <p:sldId id="29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85"/>
            <p14:sldId id="274"/>
            <p14:sldId id="275"/>
            <p14:sldId id="276"/>
            <p14:sldId id="289"/>
            <p14:sldId id="277"/>
            <p14:sldId id="278"/>
            <p14:sldId id="290"/>
            <p14:sldId id="291"/>
            <p14:sldId id="280"/>
            <p14:sldId id="281"/>
            <p14:sldId id="282"/>
            <p14:sldId id="283"/>
            <p14:sldId id="286"/>
            <p14:sldId id="287"/>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1" autoAdjust="0"/>
    <p:restoredTop sz="94660"/>
  </p:normalViewPr>
  <p:slideViewPr>
    <p:cSldViewPr>
      <p:cViewPr varScale="1">
        <p:scale>
          <a:sx n="110" d="100"/>
          <a:sy n="110" d="100"/>
        </p:scale>
        <p:origin x="-16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664D8F-291F-7C4B-9B37-EE36A409A694}" type="datetimeFigureOut">
              <a:rPr lang="en-US" smtClean="0"/>
              <a:t>12/26/2016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940FA-D318-6F4A-84D6-FCF7116865E2}" type="slidenum">
              <a:rPr lang="en-US" smtClean="0"/>
              <a:t>‹#›</a:t>
            </a:fld>
            <a:endParaRPr lang="en-US"/>
          </a:p>
        </p:txBody>
      </p:sp>
    </p:spTree>
    <p:extLst>
      <p:ext uri="{BB962C8B-B14F-4D97-AF65-F5344CB8AC3E}">
        <p14:creationId xmlns:p14="http://schemas.microsoft.com/office/powerpoint/2010/main" val="3554285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t>12/26/2016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19600" y="0"/>
            <a:ext cx="4724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smtClean="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621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228600" y="76200"/>
            <a:ext cx="8610600" cy="4473575"/>
          </a:xfrm>
          <a:prstGeom prst="rect">
            <a:avLst/>
          </a:prstGeom>
          <a:noFill/>
          <a:ln w="9525">
            <a:noFill/>
            <a:miter lim="800000"/>
            <a:headEnd/>
            <a:tailEnd/>
          </a:ln>
        </p:spPr>
      </p:pic>
      <p:sp>
        <p:nvSpPr>
          <p:cNvPr id="2" name="Title 1"/>
          <p:cNvSpPr>
            <a:spLocks noGrp="1"/>
          </p:cNvSpPr>
          <p:nvPr>
            <p:ph type="ctrTitle"/>
          </p:nvPr>
        </p:nvSpPr>
        <p:spPr>
          <a:xfrm>
            <a:off x="685800" y="1219200"/>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22433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4" descr="ha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799982">
            <a:off x="8131011" y="197933"/>
            <a:ext cx="938721" cy="548603"/>
          </a:xfrm>
          <a:prstGeom prst="rect">
            <a:avLst/>
          </a:prstGeom>
        </p:spPr>
      </p:pic>
      <p:pic>
        <p:nvPicPr>
          <p:cNvPr id="6" name="Picture 5" descr="ostric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119" y="5638800"/>
            <a:ext cx="537882" cy="1219200"/>
          </a:xfrm>
          <a:prstGeom prst="rect">
            <a:avLst/>
          </a:prstGeom>
        </p:spPr>
      </p:pic>
    </p:spTree>
    <p:extLst>
      <p:ext uri="{BB962C8B-B14F-4D97-AF65-F5344CB8AC3E}">
        <p14:creationId xmlns:p14="http://schemas.microsoft.com/office/powerpoint/2010/main" val="277153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309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603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188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681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292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485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1200" dirty="0" smtClean="0">
                <a:solidFill>
                  <a:srgbClr val="008000"/>
                </a:solidFill>
              </a:rPr>
              <a:t>"The</a:t>
            </a:r>
            <a:r>
              <a:rPr lang="en-US" sz="1200" baseline="0" dirty="0" smtClean="0">
                <a:solidFill>
                  <a:srgbClr val="008000"/>
                </a:solidFill>
              </a:rPr>
              <a:t> Practice of Computing Using Python", </a:t>
            </a:r>
          </a:p>
          <a:p>
            <a:r>
              <a:rPr lang="en-US" sz="1200" baseline="0" dirty="0" smtClean="0">
                <a:solidFill>
                  <a:srgbClr val="008000"/>
                </a:solidFill>
              </a:rPr>
              <a:t>Punch &amp; </a:t>
            </a:r>
            <a:r>
              <a:rPr lang="en-US" sz="1200" baseline="0" dirty="0" err="1" smtClean="0">
                <a:solidFill>
                  <a:srgbClr val="008000"/>
                </a:solidFill>
              </a:rPr>
              <a:t>Enbody</a:t>
            </a:r>
            <a:r>
              <a:rPr lang="en-US" sz="1200" baseline="0" dirty="0" smtClean="0">
                <a:solidFill>
                  <a:srgbClr val="008000"/>
                </a:solidFill>
              </a:rPr>
              <a:t>, </a:t>
            </a:r>
            <a:r>
              <a:rPr lang="en-US" sz="1200" dirty="0" smtClean="0">
                <a:solidFill>
                  <a:srgbClr val="008000"/>
                </a:solidFill>
              </a:rPr>
              <a:t>Copyright © 2013 Pearson Education, Inc.</a:t>
            </a:r>
            <a:endParaRPr lang="en-US" sz="1200" dirty="0">
              <a:solidFill>
                <a:srgbClr val="008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Chapter 5</a:t>
            </a:r>
            <a:endParaRPr lang="en-US" dirty="0"/>
          </a:p>
        </p:txBody>
      </p:sp>
      <p:sp>
        <p:nvSpPr>
          <p:cNvPr id="3" name="Text Placeholder 2"/>
          <p:cNvSpPr>
            <a:spLocks noGrp="1"/>
          </p:cNvSpPr>
          <p:nvPr>
            <p:ph type="body" sz="quarter" idx="11"/>
          </p:nvPr>
        </p:nvSpPr>
        <p:spPr/>
        <p:txBody>
          <a:bodyPr/>
          <a:lstStyle/>
          <a:p>
            <a:r>
              <a:rPr lang="en-US" dirty="0" smtClean="0"/>
              <a:t>Files and</a:t>
            </a:r>
          </a:p>
          <a:p>
            <a:r>
              <a:rPr lang="en-US" dirty="0" smtClean="0"/>
              <a:t>Exceptions I</a:t>
            </a:r>
            <a:endParaRPr lang="en-US" dirty="0"/>
          </a:p>
        </p:txBody>
      </p:sp>
    </p:spTree>
    <p:extLst>
      <p:ext uri="{BB962C8B-B14F-4D97-AF65-F5344CB8AC3E}">
        <p14:creationId xmlns:p14="http://schemas.microsoft.com/office/powerpoint/2010/main" val="1432059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Careful with write modes</a:t>
            </a:r>
            <a:endParaRPr lang="en-US" dirty="0"/>
          </a:p>
        </p:txBody>
      </p:sp>
      <p:sp>
        <p:nvSpPr>
          <p:cNvPr id="3" name="Content Placeholder 2"/>
          <p:cNvSpPr>
            <a:spLocks noGrp="1"/>
          </p:cNvSpPr>
          <p:nvPr>
            <p:ph idx="1"/>
          </p:nvPr>
        </p:nvSpPr>
        <p:spPr/>
        <p:txBody>
          <a:bodyPr/>
          <a:lstStyle/>
          <a:p>
            <a:r>
              <a:rPr lang="en-US" dirty="0" smtClean="0"/>
              <a:t>Be careful if you open a file with the </a:t>
            </a:r>
            <a:r>
              <a:rPr lang="en-US" dirty="0" smtClean="0">
                <a:solidFill>
                  <a:srgbClr val="000090"/>
                </a:solidFill>
                <a:latin typeface="Courier New"/>
                <a:cs typeface="Courier New"/>
              </a:rPr>
              <a:t>'w</a:t>
            </a:r>
            <a:r>
              <a:rPr lang="en-US" dirty="0">
                <a:solidFill>
                  <a:srgbClr val="000090"/>
                </a:solidFill>
                <a:latin typeface="Courier New"/>
                <a:cs typeface="Courier New"/>
              </a:rPr>
              <a:t>'</a:t>
            </a:r>
            <a:r>
              <a:rPr lang="en-US" dirty="0" smtClean="0"/>
              <a:t> mode. It sets an existing file’s contents to be empty, destroying any existing data.</a:t>
            </a:r>
          </a:p>
          <a:p>
            <a:r>
              <a:rPr lang="en-US" dirty="0" smtClean="0"/>
              <a:t>The </a:t>
            </a:r>
            <a:r>
              <a:rPr lang="en-US" dirty="0" smtClean="0">
                <a:solidFill>
                  <a:srgbClr val="000090"/>
                </a:solidFill>
                <a:latin typeface="Courier New"/>
                <a:cs typeface="Courier New"/>
              </a:rPr>
              <a:t>'a</a:t>
            </a:r>
            <a:r>
              <a:rPr lang="en-US" dirty="0">
                <a:solidFill>
                  <a:srgbClr val="000090"/>
                </a:solidFill>
                <a:latin typeface="Courier New"/>
                <a:cs typeface="Courier New"/>
              </a:rPr>
              <a:t>'</a:t>
            </a:r>
            <a:r>
              <a:rPr lang="en-US" dirty="0" smtClean="0">
                <a:solidFill>
                  <a:srgbClr val="000090"/>
                </a:solidFill>
                <a:latin typeface="Courier New"/>
                <a:cs typeface="Courier New"/>
              </a:rPr>
              <a:t> </a:t>
            </a:r>
            <a:r>
              <a:rPr lang="en-US" dirty="0" smtClean="0"/>
              <a:t>mode is nicer, allowing you to write to the end of an existing file without changing the existing contents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Text files use strings</a:t>
            </a:r>
          </a:p>
        </p:txBody>
      </p:sp>
      <p:sp>
        <p:nvSpPr>
          <p:cNvPr id="27651" name="Content Placeholder 2"/>
          <p:cNvSpPr>
            <a:spLocks noGrp="1"/>
          </p:cNvSpPr>
          <p:nvPr>
            <p:ph idx="1"/>
          </p:nvPr>
        </p:nvSpPr>
        <p:spPr/>
        <p:txBody>
          <a:bodyPr/>
          <a:lstStyle/>
          <a:p>
            <a:r>
              <a:rPr lang="en-US" dirty="0" smtClean="0"/>
              <a:t>If you are interacting with text files (which is all we will do in this book), remember that </a:t>
            </a:r>
            <a:r>
              <a:rPr lang="en-US" i="1" dirty="0" smtClean="0"/>
              <a:t>everything is a string</a:t>
            </a:r>
          </a:p>
          <a:p>
            <a:pPr lvl="1"/>
            <a:r>
              <a:rPr lang="en-US" dirty="0" smtClean="0"/>
              <a:t>everything read is a string</a:t>
            </a:r>
          </a:p>
          <a:p>
            <a:pPr lvl="1"/>
            <a:r>
              <a:rPr lang="en-US" dirty="0" smtClean="0"/>
              <a:t>if you write to a file, you can only write a string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 file</a:t>
            </a:r>
            <a:endParaRPr lang="en-US" dirty="0"/>
          </a:p>
        </p:txBody>
      </p:sp>
      <p:sp>
        <p:nvSpPr>
          <p:cNvPr id="3" name="Content Placeholder 2"/>
          <p:cNvSpPr>
            <a:spLocks noGrp="1"/>
          </p:cNvSpPr>
          <p:nvPr>
            <p:ph idx="1"/>
          </p:nvPr>
        </p:nvSpPr>
        <p:spPr/>
        <p:txBody>
          <a:bodyPr/>
          <a:lstStyle/>
          <a:p>
            <a:pPr marL="0" indent="0">
              <a:buNone/>
            </a:pPr>
            <a:r>
              <a:rPr lang="en-US" dirty="0" smtClean="0"/>
              <a:t>Once you have created a file object, opened for reading, you can use the print command</a:t>
            </a:r>
          </a:p>
          <a:p>
            <a:r>
              <a:rPr lang="en-US" dirty="0" smtClean="0"/>
              <a:t>you add </a:t>
            </a:r>
            <a:r>
              <a:rPr lang="en-US" dirty="0" smtClean="0">
                <a:latin typeface="Courier New"/>
                <a:cs typeface="Courier New"/>
              </a:rPr>
              <a:t>file=file </a:t>
            </a:r>
            <a:r>
              <a:rPr lang="en-US" dirty="0" smtClean="0"/>
              <a:t>to the print command</a:t>
            </a:r>
          </a:p>
        </p:txBody>
      </p:sp>
      <p:pic>
        <p:nvPicPr>
          <p:cNvPr id="4" name="Picture 3"/>
          <p:cNvPicPr>
            <a:picLocks noChangeAspect="1"/>
          </p:cNvPicPr>
          <p:nvPr/>
        </p:nvPicPr>
        <p:blipFill>
          <a:blip r:embed="rId2"/>
          <a:stretch>
            <a:fillRect/>
          </a:stretch>
        </p:blipFill>
        <p:spPr>
          <a:xfrm>
            <a:off x="838200" y="3733800"/>
            <a:ext cx="6477000" cy="2374900"/>
          </a:xfrm>
          <a:prstGeom prst="rect">
            <a:avLst/>
          </a:prstGeom>
        </p:spPr>
      </p:pic>
    </p:spTree>
    <p:extLst>
      <p:ext uri="{BB962C8B-B14F-4D97-AF65-F5344CB8AC3E}">
        <p14:creationId xmlns:p14="http://schemas.microsoft.com/office/powerpoint/2010/main" val="362236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a:t>
            </a:r>
            <a:endParaRPr lang="en-US" dirty="0"/>
          </a:p>
        </p:txBody>
      </p:sp>
      <p:sp>
        <p:nvSpPr>
          <p:cNvPr id="3" name="Content Placeholder 2"/>
          <p:cNvSpPr>
            <a:spLocks noGrp="1"/>
          </p:cNvSpPr>
          <p:nvPr>
            <p:ph idx="1"/>
          </p:nvPr>
        </p:nvSpPr>
        <p:spPr/>
        <p:txBody>
          <a:bodyPr/>
          <a:lstStyle/>
          <a:p>
            <a:pPr marL="0" indent="0">
              <a:buNone/>
            </a:pPr>
            <a:r>
              <a:rPr lang="en-US" dirty="0" smtClean="0"/>
              <a:t>When the program is finished with a file, we </a:t>
            </a:r>
            <a:r>
              <a:rPr lang="en-US" dirty="0" smtClean="0">
                <a:latin typeface="Courier New"/>
                <a:cs typeface="Courier New"/>
              </a:rPr>
              <a:t>close</a:t>
            </a:r>
            <a:r>
              <a:rPr lang="en-US" dirty="0" smtClean="0"/>
              <a:t> the file</a:t>
            </a:r>
          </a:p>
          <a:p>
            <a:r>
              <a:rPr lang="en-US" dirty="0" smtClean="0"/>
              <a:t>flush the buffer contents from the computer to the file</a:t>
            </a:r>
          </a:p>
          <a:p>
            <a:r>
              <a:rPr lang="en-US" dirty="0" smtClean="0"/>
              <a:t>tear down the connection to the file</a:t>
            </a:r>
          </a:p>
          <a:p>
            <a:r>
              <a:rPr lang="en-US" dirty="0" smtClean="0">
                <a:solidFill>
                  <a:srgbClr val="000090"/>
                </a:solidFill>
                <a:latin typeface="Courier New"/>
                <a:cs typeface="Courier New"/>
              </a:rPr>
              <a:t>close</a:t>
            </a:r>
            <a:r>
              <a:rPr lang="en-US" dirty="0" smtClean="0">
                <a:solidFill>
                  <a:srgbClr val="000090"/>
                </a:solidFill>
              </a:rPr>
              <a:t> </a:t>
            </a:r>
            <a:r>
              <a:rPr lang="en-US" dirty="0" smtClean="0"/>
              <a:t>is a method of a file </a:t>
            </a:r>
            <a:r>
              <a:rPr lang="en-US" dirty="0" err="1" smtClean="0"/>
              <a:t>obj</a:t>
            </a:r>
            <a:endParaRPr lang="en-US" dirty="0" smtClean="0"/>
          </a:p>
          <a:p>
            <a:pPr marL="457200" lvl="1" indent="0">
              <a:buNone/>
            </a:pPr>
            <a:r>
              <a:rPr lang="en-US" dirty="0" smtClean="0">
                <a:latin typeface="Courier New"/>
                <a:cs typeface="Courier New"/>
              </a:rPr>
              <a:t> </a:t>
            </a:r>
            <a:r>
              <a:rPr lang="en-US" dirty="0" err="1" smtClean="0">
                <a:latin typeface="Courier New"/>
                <a:cs typeface="Courier New"/>
              </a:rPr>
              <a:t>file_obj.close</a:t>
            </a:r>
            <a:r>
              <a:rPr lang="en-US" dirty="0" smtClean="0">
                <a:latin typeface="Courier New"/>
                <a:cs typeface="Courier New"/>
              </a:rPr>
              <a:t>()</a:t>
            </a:r>
          </a:p>
          <a:p>
            <a:pPr marL="514350" indent="-457200"/>
            <a:r>
              <a:rPr lang="en-US" dirty="0" smtClean="0">
                <a:cs typeface="Courier New"/>
              </a:rPr>
              <a:t>All files should be closed!</a:t>
            </a:r>
          </a:p>
        </p:txBody>
      </p:sp>
    </p:spTree>
    <p:extLst>
      <p:ext uri="{BB962C8B-B14F-4D97-AF65-F5344CB8AC3E}">
        <p14:creationId xmlns:p14="http://schemas.microsoft.com/office/powerpoint/2010/main" val="292996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5.1</a:t>
            </a:r>
          </a:p>
          <a:p>
            <a:r>
              <a:rPr lang="en-US" dirty="0" smtClean="0"/>
              <a:t>Reverse file lines</a:t>
            </a:r>
            <a:endParaRPr lang="en-US" dirty="0"/>
          </a:p>
        </p:txBody>
      </p:sp>
    </p:spTree>
    <p:extLst>
      <p:ext uri="{BB962C8B-B14F-4D97-AF65-F5344CB8AC3E}">
        <p14:creationId xmlns:p14="http://schemas.microsoft.com/office/powerpoint/2010/main" val="377758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rcRect t="-28926" b="-28926"/>
          <a:stretch>
            <a:fillRect/>
          </a:stretch>
        </p:blipFill>
        <p:spPr/>
      </p:pic>
    </p:spTree>
    <p:extLst>
      <p:ext uri="{BB962C8B-B14F-4D97-AF65-F5344CB8AC3E}">
        <p14:creationId xmlns:p14="http://schemas.microsoft.com/office/powerpoint/2010/main" val="411514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Exceptions</a:t>
            </a:r>
            <a:br>
              <a:rPr lang="en-US" dirty="0" smtClean="0"/>
            </a:br>
            <a:r>
              <a:rPr lang="en-US" dirty="0" smtClean="0"/>
              <a:t>First Cut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053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smtClean="0"/>
              <a:t>How to deal with problems</a:t>
            </a:r>
            <a:endParaRPr lang="en-US" dirty="0"/>
          </a:p>
        </p:txBody>
      </p:sp>
      <p:sp>
        <p:nvSpPr>
          <p:cNvPr id="15364" name="Rectangle 3"/>
          <p:cNvSpPr>
            <a:spLocks noGrp="1" noChangeArrowheads="1"/>
          </p:cNvSpPr>
          <p:nvPr>
            <p:ph type="body" idx="1"/>
          </p:nvPr>
        </p:nvSpPr>
        <p:spPr/>
        <p:txBody>
          <a:bodyPr/>
          <a:lstStyle/>
          <a:p>
            <a:r>
              <a:rPr lang="en-US" dirty="0" smtClean="0"/>
              <a:t>Most modern languages provide methods to deal with ‘exceptional’ situations</a:t>
            </a:r>
          </a:p>
          <a:p>
            <a:r>
              <a:rPr lang="en-US" dirty="0" smtClean="0"/>
              <a:t>Gives the programmer the option to keep the user from having the program stop without warning</a:t>
            </a:r>
          </a:p>
          <a:p>
            <a:r>
              <a:rPr lang="en-US" dirty="0" smtClean="0"/>
              <a:t>Again, this is not about fundamental CS, but about doing a better job as a programmer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What counts as exceptional</a:t>
            </a:r>
            <a:endParaRPr lang="en-US"/>
          </a:p>
        </p:txBody>
      </p:sp>
      <p:sp>
        <p:nvSpPr>
          <p:cNvPr id="16388" name="Rectangle 3"/>
          <p:cNvSpPr>
            <a:spLocks noGrp="1" noChangeArrowheads="1"/>
          </p:cNvSpPr>
          <p:nvPr>
            <p:ph type="body" idx="1"/>
          </p:nvPr>
        </p:nvSpPr>
        <p:spPr/>
        <p:txBody>
          <a:bodyPr/>
          <a:lstStyle/>
          <a:p>
            <a:r>
              <a:rPr lang="en-US" smtClean="0"/>
              <a:t>errors. indexing past the end of a list, trying to open a nonexistent file, fetching a nonexistent key from a dictionary, etc.</a:t>
            </a:r>
          </a:p>
          <a:p>
            <a:r>
              <a:rPr lang="en-US" smtClean="0"/>
              <a:t>events. search algorithm doesn’t find a value (not really an error), mail message arrives, queue event occurs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exceptions (2)</a:t>
            </a:r>
            <a:endParaRPr lang="en-US"/>
          </a:p>
        </p:txBody>
      </p:sp>
      <p:sp>
        <p:nvSpPr>
          <p:cNvPr id="17412" name="Rectangle 3"/>
          <p:cNvSpPr>
            <a:spLocks noGrp="1" noChangeArrowheads="1"/>
          </p:cNvSpPr>
          <p:nvPr>
            <p:ph type="body" idx="1"/>
          </p:nvPr>
        </p:nvSpPr>
        <p:spPr/>
        <p:txBody>
          <a:bodyPr/>
          <a:lstStyle/>
          <a:p>
            <a:r>
              <a:rPr lang="en-US" smtClean="0"/>
              <a:t>ending conditions. File should be closed at the end of processing, list should be sorted after being filled</a:t>
            </a:r>
          </a:p>
          <a:p>
            <a:r>
              <a:rPr lang="en-US" smtClean="0"/>
              <a:t>weird stuff. For rare events, keep from clogging your code with lots of if statements.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What is a file?</a:t>
            </a:r>
            <a:endParaRPr lang="en-US"/>
          </a:p>
        </p:txBody>
      </p:sp>
      <p:sp>
        <p:nvSpPr>
          <p:cNvPr id="18436" name="Rectangle 3"/>
          <p:cNvSpPr>
            <a:spLocks noGrp="1" noChangeArrowheads="1"/>
          </p:cNvSpPr>
          <p:nvPr>
            <p:ph type="body" idx="1"/>
          </p:nvPr>
        </p:nvSpPr>
        <p:spPr/>
        <p:txBody>
          <a:bodyPr/>
          <a:lstStyle/>
          <a:p>
            <a:r>
              <a:rPr lang="en-US" smtClean="0"/>
              <a:t>A file is a collection of data that is stored on secondary storage like a disk or a thumb drive</a:t>
            </a:r>
          </a:p>
          <a:p>
            <a:r>
              <a:rPr lang="en-US" smtClean="0"/>
              <a:t>accessing a file means establishing a connection between the file and the program and moving data between the two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990600" y="4537365"/>
            <a:ext cx="1600200" cy="3810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990600" y="3258125"/>
            <a:ext cx="1143000" cy="3048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Error Names</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buNone/>
            </a:pPr>
            <a:r>
              <a:rPr lang="en-US" dirty="0" smtClean="0"/>
              <a:t>Errors have specific names, and Python shows them to us all the time.</a:t>
            </a:r>
            <a:endParaRPr lang="en-US" dirty="0"/>
          </a:p>
        </p:txBody>
      </p:sp>
      <p:pic>
        <p:nvPicPr>
          <p:cNvPr id="4" name="Picture 3"/>
          <p:cNvPicPr>
            <a:picLocks noChangeAspect="1"/>
          </p:cNvPicPr>
          <p:nvPr/>
        </p:nvPicPr>
        <p:blipFill>
          <a:blip r:embed="rId2"/>
          <a:stretch>
            <a:fillRect/>
          </a:stretch>
        </p:blipFill>
        <p:spPr>
          <a:xfrm>
            <a:off x="990600" y="2209800"/>
            <a:ext cx="8069766" cy="2971800"/>
          </a:xfrm>
          <a:prstGeom prst="rect">
            <a:avLst/>
          </a:prstGeom>
        </p:spPr>
      </p:pic>
      <p:sp>
        <p:nvSpPr>
          <p:cNvPr id="7" name="TextBox 6"/>
          <p:cNvSpPr txBox="1"/>
          <p:nvPr/>
        </p:nvSpPr>
        <p:spPr bwMode="auto">
          <a:xfrm>
            <a:off x="1143000" y="5105400"/>
            <a:ext cx="75589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3600" dirty="0" smtClean="0">
                <a:latin typeface="+mn-lt"/>
              </a:rPr>
              <a:t>You can recreate an error to find the</a:t>
            </a:r>
          </a:p>
          <a:p>
            <a:r>
              <a:rPr lang="en-US" sz="3600" dirty="0" smtClean="0">
                <a:latin typeface="+mn-lt"/>
              </a:rPr>
              <a:t>correct name. Spelling counts!</a:t>
            </a:r>
            <a:endParaRPr lang="en-US" sz="3600" dirty="0">
              <a:latin typeface="+mn-lt"/>
            </a:endParaRPr>
          </a:p>
        </p:txBody>
      </p:sp>
    </p:spTree>
    <p:extLst>
      <p:ext uri="{BB962C8B-B14F-4D97-AF65-F5344CB8AC3E}">
        <p14:creationId xmlns:p14="http://schemas.microsoft.com/office/powerpoint/2010/main" val="423981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74638"/>
            <a:ext cx="8229600" cy="944562"/>
          </a:xfrm>
        </p:spPr>
        <p:txBody>
          <a:bodyPr/>
          <a:lstStyle/>
          <a:p>
            <a:r>
              <a:rPr lang="en-US" dirty="0" smtClean="0"/>
              <a:t>a kind of non-local control</a:t>
            </a:r>
            <a:endParaRPr lang="en-US" dirty="0"/>
          </a:p>
        </p:txBody>
      </p:sp>
      <p:sp>
        <p:nvSpPr>
          <p:cNvPr id="18436" name="Rectangle 3"/>
          <p:cNvSpPr>
            <a:spLocks noGrp="1" noChangeArrowheads="1"/>
          </p:cNvSpPr>
          <p:nvPr>
            <p:ph type="body" idx="1"/>
          </p:nvPr>
        </p:nvSpPr>
        <p:spPr>
          <a:xfrm>
            <a:off x="457200" y="1066800"/>
            <a:ext cx="8229600" cy="5181600"/>
          </a:xfrm>
        </p:spPr>
        <p:txBody>
          <a:bodyPr/>
          <a:lstStyle/>
          <a:p>
            <a:pPr>
              <a:buNone/>
            </a:pPr>
            <a:r>
              <a:rPr lang="en-US" dirty="0" smtClean="0"/>
              <a:t>Basic idea:</a:t>
            </a:r>
          </a:p>
          <a:p>
            <a:r>
              <a:rPr lang="en-US" dirty="0" smtClean="0"/>
              <a:t>keep watch on a particular section of code</a:t>
            </a:r>
          </a:p>
          <a:p>
            <a:r>
              <a:rPr lang="en-US" dirty="0" smtClean="0"/>
              <a:t>if we get an exception, raise/throw that exception (let it be known)</a:t>
            </a:r>
          </a:p>
          <a:p>
            <a:r>
              <a:rPr lang="en-US" dirty="0" smtClean="0"/>
              <a:t>look for a catcher that can handle that kind of exception</a:t>
            </a:r>
          </a:p>
          <a:p>
            <a:r>
              <a:rPr lang="en-US" dirty="0" smtClean="0"/>
              <a:t>if found, handle it, otherwise let Python handle it (which usually halts the program)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Doing better with input</a:t>
            </a:r>
            <a:endParaRPr lang="en-US"/>
          </a:p>
        </p:txBody>
      </p:sp>
      <p:sp>
        <p:nvSpPr>
          <p:cNvPr id="19460" name="Rectangle 3"/>
          <p:cNvSpPr>
            <a:spLocks noGrp="1" noChangeArrowheads="1"/>
          </p:cNvSpPr>
          <p:nvPr>
            <p:ph type="body" idx="1"/>
          </p:nvPr>
        </p:nvSpPr>
        <p:spPr/>
        <p:txBody>
          <a:bodyPr/>
          <a:lstStyle/>
          <a:p>
            <a:r>
              <a:rPr lang="en-US" smtClean="0"/>
              <a:t>In general, we have assumed that the input we receive is correct (from a file, from the user).</a:t>
            </a:r>
          </a:p>
          <a:p>
            <a:r>
              <a:rPr lang="en-US" smtClean="0"/>
              <a:t>This is almost never true. There is always the chance that the input could be wrong</a:t>
            </a:r>
          </a:p>
          <a:p>
            <a:r>
              <a:rPr lang="en-US" smtClean="0"/>
              <a:t>Our programs should be able to handle this.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Worse yet, input is evil</a:t>
            </a:r>
            <a:endParaRPr lang="en-US"/>
          </a:p>
        </p:txBody>
      </p:sp>
      <p:sp>
        <p:nvSpPr>
          <p:cNvPr id="20484" name="Rectangle 3"/>
          <p:cNvSpPr>
            <a:spLocks noGrp="1" noChangeArrowheads="1"/>
          </p:cNvSpPr>
          <p:nvPr>
            <p:ph type="body" idx="1"/>
          </p:nvPr>
        </p:nvSpPr>
        <p:spPr/>
        <p:txBody>
          <a:bodyPr/>
          <a:lstStyle/>
          <a:p>
            <a:r>
              <a:rPr lang="en-US" dirty="0" smtClean="0"/>
              <a:t>  "Writing Secure Code”, by Howard and LeBlanc</a:t>
            </a:r>
          </a:p>
          <a:p>
            <a:pPr lvl="1"/>
            <a:r>
              <a:rPr lang="en-US" dirty="0" smtClean="0"/>
              <a:t>   “All input is evil until proven otherwise”</a:t>
            </a:r>
          </a:p>
          <a:p>
            <a:r>
              <a:rPr lang="en-US" dirty="0" smtClean="0"/>
              <a:t>Most security holes in programs are based on assumptions programmers make about input</a:t>
            </a:r>
          </a:p>
          <a:p>
            <a:r>
              <a:rPr lang="en-US" dirty="0" smtClean="0"/>
              <a:t>Secure programs protect themselves from evil input</a:t>
            </a:r>
            <a:endParaRPr lang="en-US" dirty="0"/>
          </a:p>
        </p:txBody>
      </p:sp>
    </p:spTree>
    <p:extLst>
      <p:ext uri="{BB962C8B-B14F-4D97-AF65-F5344CB8AC3E}">
        <p14:creationId xmlns:p14="http://schemas.microsoft.com/office/powerpoint/2010/main" val="3604594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7</a:t>
            </a:r>
            <a:endParaRPr lang="en-US" dirty="0"/>
          </a:p>
        </p:txBody>
      </p:sp>
      <p:sp>
        <p:nvSpPr>
          <p:cNvPr id="3" name="Content Placeholder 2"/>
          <p:cNvSpPr>
            <a:spLocks noGrp="1"/>
          </p:cNvSpPr>
          <p:nvPr>
            <p:ph idx="1"/>
          </p:nvPr>
        </p:nvSpPr>
        <p:spPr/>
        <p:txBody>
          <a:bodyPr/>
          <a:lstStyle/>
          <a:p>
            <a:pPr marL="0" indent="0">
              <a:buNone/>
            </a:pPr>
            <a:r>
              <a:rPr lang="en-US" dirty="0" smtClean="0"/>
              <a:t>All input is evil, until proven otherwise</a:t>
            </a:r>
            <a:endParaRPr lang="en-US" dirty="0"/>
          </a:p>
        </p:txBody>
      </p:sp>
    </p:spTree>
    <p:extLst>
      <p:ext uri="{BB962C8B-B14F-4D97-AF65-F5344CB8AC3E}">
        <p14:creationId xmlns:p14="http://schemas.microsoft.com/office/powerpoint/2010/main" val="84624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General form, version 1</a:t>
            </a:r>
            <a:endParaRPr lang="en-US"/>
          </a:p>
        </p:txBody>
      </p:sp>
      <p:sp>
        <p:nvSpPr>
          <p:cNvPr id="21508" name="Rectangle 3"/>
          <p:cNvSpPr>
            <a:spLocks noGrp="1" noChangeArrowheads="1"/>
          </p:cNvSpPr>
          <p:nvPr>
            <p:ph type="body" idx="1"/>
          </p:nvPr>
        </p:nvSpPr>
        <p:spPr/>
        <p:txBody>
          <a:bodyPr/>
          <a:lstStyle/>
          <a:p>
            <a:pPr>
              <a:buNone/>
            </a:pPr>
            <a:r>
              <a:rPr lang="en-US" dirty="0" smtClean="0">
                <a:latin typeface="Courier New"/>
                <a:cs typeface="Courier New"/>
              </a:rPr>
              <a:t>try: </a:t>
            </a:r>
          </a:p>
          <a:p>
            <a:pPr>
              <a:buNone/>
            </a:pPr>
            <a:r>
              <a:rPr lang="en-US" dirty="0" smtClean="0">
                <a:cs typeface="Courier New"/>
              </a:rPr>
              <a:t>   suite</a:t>
            </a:r>
          </a:p>
          <a:p>
            <a:pPr>
              <a:buNone/>
            </a:pPr>
            <a:r>
              <a:rPr lang="en-US" dirty="0" smtClean="0">
                <a:latin typeface="Courier New"/>
                <a:cs typeface="Courier New"/>
              </a:rPr>
              <a:t>except </a:t>
            </a:r>
            <a:r>
              <a:rPr lang="en-US" dirty="0" err="1" smtClean="0">
                <a:latin typeface="Courier New"/>
                <a:cs typeface="Courier New"/>
              </a:rPr>
              <a:t>a_particular_error</a:t>
            </a:r>
            <a:r>
              <a:rPr lang="en-US" dirty="0" smtClean="0">
                <a:latin typeface="Courier New"/>
                <a:cs typeface="Courier New"/>
              </a:rPr>
              <a:t>:</a:t>
            </a:r>
          </a:p>
          <a:p>
            <a:pPr>
              <a:buNone/>
            </a:pPr>
            <a:r>
              <a:rPr lang="en-US" dirty="0" smtClean="0">
                <a:cs typeface="Courier New"/>
              </a:rPr>
              <a:t>   suite</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74638"/>
            <a:ext cx="8229600" cy="792162"/>
          </a:xfrm>
        </p:spPr>
        <p:txBody>
          <a:bodyPr/>
          <a:lstStyle/>
          <a:p>
            <a:r>
              <a:rPr lang="en-US" dirty="0" smtClean="0"/>
              <a:t>try suite</a:t>
            </a:r>
            <a:endParaRPr lang="en-US" dirty="0"/>
          </a:p>
        </p:txBody>
      </p:sp>
      <p:sp>
        <p:nvSpPr>
          <p:cNvPr id="22532" name="Rectangle 3"/>
          <p:cNvSpPr>
            <a:spLocks noGrp="1" noChangeArrowheads="1"/>
          </p:cNvSpPr>
          <p:nvPr>
            <p:ph type="body" idx="1"/>
          </p:nvPr>
        </p:nvSpPr>
        <p:spPr>
          <a:xfrm>
            <a:off x="457200" y="1066800"/>
            <a:ext cx="8229600" cy="4876800"/>
          </a:xfrm>
        </p:spPr>
        <p:txBody>
          <a:bodyPr/>
          <a:lstStyle/>
          <a:p>
            <a:r>
              <a:rPr lang="en-US" dirty="0" smtClean="0"/>
              <a:t>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contains code that we want to monitor for errors during its execution. </a:t>
            </a:r>
          </a:p>
          <a:p>
            <a:r>
              <a:rPr lang="en-US" dirty="0" smtClean="0"/>
              <a:t>if an error occurs anywhere in that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Python looks for a handler that can deal with the error.</a:t>
            </a:r>
          </a:p>
          <a:p>
            <a:r>
              <a:rPr lang="en-US" dirty="0" smtClean="0"/>
              <a:t>if no special handler exists, Python handles it, meaning the program halts and with an error message as we have seen so many times </a:t>
            </a:r>
            <a:r>
              <a:rPr lang="en-US" dirty="0" err="1" smtClean="0">
                <a:sym typeface="Wingdings"/>
              </a:rPr>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latin typeface="Courier New"/>
                <a:cs typeface="Courier New"/>
              </a:rPr>
              <a:t>except </a:t>
            </a:r>
            <a:r>
              <a:rPr lang="en-US" dirty="0" smtClean="0"/>
              <a:t>suite</a:t>
            </a:r>
            <a:endParaRPr lang="en-US" dirty="0"/>
          </a:p>
        </p:txBody>
      </p:sp>
      <p:sp>
        <p:nvSpPr>
          <p:cNvPr id="23556" name="Rectangle 3"/>
          <p:cNvSpPr>
            <a:spLocks noGrp="1" noChangeArrowheads="1"/>
          </p:cNvSpPr>
          <p:nvPr>
            <p:ph type="body" idx="1"/>
          </p:nvPr>
        </p:nvSpPr>
        <p:spPr/>
        <p:txBody>
          <a:bodyPr/>
          <a:lstStyle/>
          <a:p>
            <a:r>
              <a:rPr lang="en-US" dirty="0" smtClean="0"/>
              <a:t>an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(perhaps multiple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suites) is associated with a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a:t>
            </a:r>
          </a:p>
          <a:p>
            <a:r>
              <a:rPr lang="en-US" dirty="0" smtClean="0"/>
              <a:t>each exception names a type of exception it is monitoring for.</a:t>
            </a:r>
          </a:p>
          <a:p>
            <a:r>
              <a:rPr lang="en-US" dirty="0" smtClean="0"/>
              <a:t>if the error that occurs in 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matches the type of exception, then that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is activated.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latin typeface="Courier New"/>
                <a:cs typeface="Courier New"/>
              </a:rPr>
              <a:t>try</a:t>
            </a:r>
            <a:r>
              <a:rPr lang="en-US" dirty="0" smtClean="0"/>
              <a:t>/</a:t>
            </a:r>
            <a:r>
              <a:rPr lang="en-US" dirty="0" smtClean="0">
                <a:latin typeface="Courier New"/>
                <a:cs typeface="Courier New"/>
              </a:rPr>
              <a:t>except </a:t>
            </a:r>
            <a:r>
              <a:rPr lang="en-US" dirty="0" smtClean="0"/>
              <a:t>group</a:t>
            </a:r>
            <a:endParaRPr lang="en-US" dirty="0"/>
          </a:p>
        </p:txBody>
      </p:sp>
      <p:sp>
        <p:nvSpPr>
          <p:cNvPr id="24580" name="Rectangle 3"/>
          <p:cNvSpPr>
            <a:spLocks noGrp="1" noChangeArrowheads="1"/>
          </p:cNvSpPr>
          <p:nvPr>
            <p:ph type="body" idx="1"/>
          </p:nvPr>
        </p:nvSpPr>
        <p:spPr>
          <a:xfrm>
            <a:off x="457200" y="1219200"/>
            <a:ext cx="8229600" cy="4724400"/>
          </a:xfrm>
        </p:spPr>
        <p:txBody>
          <a:bodyPr/>
          <a:lstStyle/>
          <a:p>
            <a:r>
              <a:rPr lang="en-US" dirty="0" smtClean="0"/>
              <a:t>if no exception in 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skip all the </a:t>
            </a:r>
            <a:r>
              <a:rPr lang="en-US" dirty="0" smtClean="0">
                <a:solidFill>
                  <a:srgbClr val="660066"/>
                </a:solidFill>
                <a:latin typeface="Courier New"/>
                <a:cs typeface="Courier New"/>
              </a:rPr>
              <a:t>try</a:t>
            </a:r>
            <a:r>
              <a:rPr lang="en-US" dirty="0" smtClean="0">
                <a:solidFill>
                  <a:srgbClr val="660066"/>
                </a:solidFill>
              </a:rPr>
              <a:t>/</a:t>
            </a:r>
            <a:r>
              <a:rPr lang="en-US" dirty="0" smtClean="0">
                <a:solidFill>
                  <a:srgbClr val="660066"/>
                </a:solidFill>
                <a:latin typeface="Courier New"/>
                <a:cs typeface="Courier New"/>
              </a:rPr>
              <a:t>except </a:t>
            </a:r>
            <a:r>
              <a:rPr lang="en-US" dirty="0" smtClean="0"/>
              <a:t>to the next line of code</a:t>
            </a:r>
          </a:p>
          <a:p>
            <a:r>
              <a:rPr lang="en-US" dirty="0" smtClean="0"/>
              <a:t>if an error occurs in a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look for the right exception</a:t>
            </a:r>
          </a:p>
          <a:p>
            <a:r>
              <a:rPr lang="en-US" dirty="0" smtClean="0"/>
              <a:t>if found, run that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and then skip past the </a:t>
            </a:r>
            <a:r>
              <a:rPr lang="en-US" dirty="0" smtClean="0">
                <a:solidFill>
                  <a:srgbClr val="660066"/>
                </a:solidFill>
                <a:latin typeface="Courier New"/>
                <a:cs typeface="Courier New"/>
              </a:rPr>
              <a:t>try</a:t>
            </a:r>
            <a:r>
              <a:rPr lang="en-US" dirty="0" smtClean="0">
                <a:solidFill>
                  <a:srgbClr val="660066"/>
                </a:solidFill>
              </a:rPr>
              <a:t>/</a:t>
            </a:r>
            <a:r>
              <a:rPr lang="en-US" dirty="0" smtClean="0">
                <a:solidFill>
                  <a:srgbClr val="660066"/>
                </a:solidFill>
                <a:latin typeface="Courier New"/>
                <a:cs typeface="Courier New"/>
              </a:rPr>
              <a:t>except </a:t>
            </a:r>
            <a:r>
              <a:rPr lang="en-US" dirty="0" smtClean="0"/>
              <a:t>group to the next line of code</a:t>
            </a:r>
          </a:p>
          <a:p>
            <a:r>
              <a:rPr lang="en-US" dirty="0" smtClean="0"/>
              <a:t>if no exception handling found, give the error to Python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5.2</a:t>
            </a:r>
          </a:p>
          <a:p>
            <a:r>
              <a:rPr lang="en-US" dirty="0" smtClean="0"/>
              <a:t>Find a line in a file</a:t>
            </a:r>
          </a:p>
          <a:p>
            <a:endParaRPr lang="en-US" dirty="0"/>
          </a:p>
        </p:txBody>
      </p:sp>
    </p:spTree>
    <p:extLst>
      <p:ext uri="{BB962C8B-B14F-4D97-AF65-F5344CB8AC3E}">
        <p14:creationId xmlns:p14="http://schemas.microsoft.com/office/powerpoint/2010/main" val="10095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Two types of files</a:t>
            </a:r>
            <a:endParaRPr lang="en-US"/>
          </a:p>
        </p:txBody>
      </p:sp>
      <p:sp>
        <p:nvSpPr>
          <p:cNvPr id="19460" name="Rectangle 3"/>
          <p:cNvSpPr>
            <a:spLocks noGrp="1" noChangeArrowheads="1"/>
          </p:cNvSpPr>
          <p:nvPr>
            <p:ph type="body" idx="1"/>
          </p:nvPr>
        </p:nvSpPr>
        <p:spPr/>
        <p:txBody>
          <a:bodyPr/>
          <a:lstStyle/>
          <a:p>
            <a:pPr marL="0" indent="0">
              <a:buNone/>
            </a:pPr>
            <a:r>
              <a:rPr lang="en-US" dirty="0" smtClean="0"/>
              <a:t>Files come in two general types:</a:t>
            </a:r>
          </a:p>
          <a:p>
            <a:r>
              <a:rPr lang="en-US" i="1" dirty="0" smtClean="0"/>
              <a:t>text files</a:t>
            </a:r>
            <a:r>
              <a:rPr lang="en-US" dirty="0" smtClean="0"/>
              <a:t>. Files where control characters such as </a:t>
            </a:r>
            <a:r>
              <a:rPr lang="en-US" dirty="0" smtClean="0">
                <a:solidFill>
                  <a:srgbClr val="000090"/>
                </a:solidFill>
                <a:latin typeface="Courier New"/>
                <a:cs typeface="Courier New"/>
              </a:rPr>
              <a:t>"/n"</a:t>
            </a:r>
            <a:r>
              <a:rPr lang="en-US" dirty="0" smtClean="0"/>
              <a:t> are translated. This are generally human readable</a:t>
            </a:r>
          </a:p>
          <a:p>
            <a:r>
              <a:rPr lang="en-US" i="1" dirty="0" smtClean="0"/>
              <a:t>binary files</a:t>
            </a:r>
            <a:r>
              <a:rPr lang="en-US" dirty="0" smtClean="0"/>
              <a:t>. All the information is taken directly without translation. Not readable and contains non-readable info.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rcRect t="-10706" b="-10706"/>
          <a:stretch>
            <a:fillRect/>
          </a:stretch>
        </p:blipFill>
        <p:spPr/>
      </p:pic>
    </p:spTree>
    <p:extLst>
      <p:ext uri="{BB962C8B-B14F-4D97-AF65-F5344CB8AC3E}">
        <p14:creationId xmlns:p14="http://schemas.microsoft.com/office/powerpoint/2010/main" val="3168404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Reminder, rules so far</a:t>
            </a:r>
            <a:endParaRPr lang="en-US" dirty="0"/>
          </a:p>
        </p:txBody>
      </p:sp>
      <p:sp>
        <p:nvSpPr>
          <p:cNvPr id="5" name="Content Placeholder 4"/>
          <p:cNvSpPr>
            <a:spLocks noGrp="1"/>
          </p:cNvSpPr>
          <p:nvPr>
            <p:ph idx="1"/>
          </p:nvPr>
        </p:nvSpPr>
        <p:spPr/>
        <p:txBody>
          <a:bodyPr/>
          <a:lstStyle/>
          <a:p>
            <a:pPr marL="514350" indent="-514350">
              <a:buFontTx/>
              <a:buAutoNum type="arabicPeriod"/>
            </a:pPr>
            <a:r>
              <a:rPr lang="en-US" sz="2400" dirty="0">
                <a:latin typeface="Arial" charset="0"/>
                <a:ea typeface="ＭＳ Ｐゴシック" charset="0"/>
              </a:rPr>
              <a:t>Think before you program!</a:t>
            </a:r>
          </a:p>
          <a:p>
            <a:pPr marL="514350" indent="-514350">
              <a:buFontTx/>
              <a:buAutoNum type="arabicPeriod"/>
            </a:pPr>
            <a:r>
              <a:rPr lang="en-US" sz="2400" dirty="0">
                <a:latin typeface="Arial" charset="0"/>
                <a:ea typeface="ＭＳ Ｐゴシック" charset="0"/>
              </a:rPr>
              <a:t>A program is a human-readable essay on problem solving that also happens to execute on a computer.</a:t>
            </a:r>
          </a:p>
          <a:p>
            <a:pPr marL="514350" indent="-514350">
              <a:buFontTx/>
              <a:buAutoNum type="arabicPeriod"/>
            </a:pPr>
            <a:r>
              <a:rPr lang="en-US" sz="2400" dirty="0">
                <a:latin typeface="Arial" charset="0"/>
                <a:ea typeface="ＭＳ Ｐゴシック" charset="0"/>
              </a:rPr>
              <a:t>The best way to </a:t>
            </a:r>
            <a:r>
              <a:rPr lang="en-US" sz="2400" dirty="0" err="1">
                <a:latin typeface="Arial" charset="0"/>
                <a:ea typeface="ＭＳ Ｐゴシック" charset="0"/>
              </a:rPr>
              <a:t>imporve</a:t>
            </a:r>
            <a:r>
              <a:rPr lang="en-US" sz="2400" dirty="0">
                <a:latin typeface="Arial" charset="0"/>
                <a:ea typeface="ＭＳ Ｐゴシック" charset="0"/>
              </a:rPr>
              <a:t> your programming and problem solving skills is to practice!</a:t>
            </a:r>
          </a:p>
          <a:p>
            <a:pPr marL="514350" indent="-514350">
              <a:buFontTx/>
              <a:buAutoNum type="arabicPeriod"/>
            </a:pPr>
            <a:r>
              <a:rPr lang="en-US" sz="2400" dirty="0">
                <a:latin typeface="Arial" charset="0"/>
                <a:ea typeface="ＭＳ Ｐゴシック" charset="0"/>
              </a:rPr>
              <a:t>A foolish consistency is the hobgoblin of little minds</a:t>
            </a:r>
          </a:p>
          <a:p>
            <a:pPr marL="514350" indent="-514350">
              <a:buFontTx/>
              <a:buAutoNum type="arabicPeriod"/>
            </a:pPr>
            <a:r>
              <a:rPr lang="en-US" sz="2400" dirty="0">
                <a:latin typeface="Arial" charset="0"/>
                <a:ea typeface="ＭＳ Ｐゴシック" charset="0"/>
              </a:rPr>
              <a:t>Test your code, often and thoroughly</a:t>
            </a:r>
          </a:p>
          <a:p>
            <a:pPr marL="514350" indent="-514350">
              <a:buFontTx/>
              <a:buAutoNum type="arabicPeriod"/>
            </a:pPr>
            <a:r>
              <a:rPr lang="en-US" sz="2400" dirty="0">
                <a:latin typeface="Arial" charset="0"/>
                <a:ea typeface="ＭＳ Ｐゴシック" charset="0"/>
              </a:rPr>
              <a:t>If it was hard to write, it is probably hard to read. Add a comment. </a:t>
            </a:r>
            <a:endParaRPr lang="en-US" sz="2400" dirty="0" smtClean="0">
              <a:latin typeface="Arial" charset="0"/>
              <a:ea typeface="ＭＳ Ｐゴシック" charset="0"/>
            </a:endParaRPr>
          </a:p>
          <a:p>
            <a:pPr marL="514350" indent="-514350">
              <a:buFontTx/>
              <a:buAutoNum type="arabicPeriod"/>
            </a:pPr>
            <a:r>
              <a:rPr lang="en-US" sz="2400" dirty="0" smtClean="0">
                <a:latin typeface="Arial" charset="0"/>
                <a:ea typeface="ＭＳ Ｐゴシック" charset="0"/>
              </a:rPr>
              <a:t>All input is evil, unless proven otherwise.</a:t>
            </a:r>
            <a:endParaRPr lang="en-US" sz="2400" dirty="0">
              <a:latin typeface="Arial" charset="0"/>
              <a:ea typeface="ＭＳ Ｐゴシック" charset="0"/>
            </a:endParaRPr>
          </a:p>
          <a:p>
            <a:pPr marL="514350" indent="-514350">
              <a:buFontTx/>
              <a:buAutoNum type="arabicPeriod"/>
            </a:pPr>
            <a:endParaRPr lang="en-US" sz="2400" dirty="0">
              <a:latin typeface="Arial" charset="0"/>
              <a:ea typeface="ＭＳ Ｐゴシック" charset="0"/>
            </a:endParaRPr>
          </a:p>
        </p:txBody>
      </p:sp>
    </p:spTree>
    <p:extLst>
      <p:ext uri="{BB962C8B-B14F-4D97-AF65-F5344CB8AC3E}">
        <p14:creationId xmlns:p14="http://schemas.microsoft.com/office/powerpoint/2010/main" val="336057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File Objects or stream</a:t>
            </a:r>
            <a:endParaRPr lang="en-US"/>
          </a:p>
        </p:txBody>
      </p:sp>
      <p:sp>
        <p:nvSpPr>
          <p:cNvPr id="20484" name="Rectangle 3"/>
          <p:cNvSpPr>
            <a:spLocks noGrp="1" noChangeArrowheads="1"/>
          </p:cNvSpPr>
          <p:nvPr>
            <p:ph type="body" idx="1"/>
          </p:nvPr>
        </p:nvSpPr>
        <p:spPr/>
        <p:txBody>
          <a:bodyPr/>
          <a:lstStyle/>
          <a:p>
            <a:r>
              <a:rPr lang="en-US" dirty="0" smtClean="0"/>
              <a:t>When opening a file, you create a file object or file stream that is a connection between the file information on disk and the program.</a:t>
            </a:r>
          </a:p>
          <a:p>
            <a:r>
              <a:rPr lang="en-US" dirty="0" smtClean="0"/>
              <a:t>The stream contains a buffer of the information from the file, and provides the information to the program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srcRect t="227" b="227"/>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Buffering</a:t>
            </a:r>
            <a:endParaRPr lang="en-US"/>
          </a:p>
        </p:txBody>
      </p:sp>
      <p:sp>
        <p:nvSpPr>
          <p:cNvPr id="23556" name="Rectangle 3"/>
          <p:cNvSpPr>
            <a:spLocks noGrp="1" noChangeArrowheads="1"/>
          </p:cNvSpPr>
          <p:nvPr>
            <p:ph type="body" idx="1"/>
          </p:nvPr>
        </p:nvSpPr>
        <p:spPr/>
        <p:txBody>
          <a:bodyPr/>
          <a:lstStyle/>
          <a:p>
            <a:r>
              <a:rPr lang="en-US" dirty="0" smtClean="0"/>
              <a:t>Reading from a disk is very slow. Thus the computer will read a lot of data from a file in the hopes that, if you need the data in the future, it will be buffered in the file object.</a:t>
            </a:r>
          </a:p>
          <a:p>
            <a:r>
              <a:rPr lang="en-US" dirty="0" smtClean="0"/>
              <a:t>This means that the file object contains a copy of information from the file called a cache (pronounced "cash")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Making a file object</a:t>
            </a:r>
            <a:endParaRPr lang="en-US"/>
          </a:p>
        </p:txBody>
      </p:sp>
      <p:sp>
        <p:nvSpPr>
          <p:cNvPr id="24580" name="Rectangle 3"/>
          <p:cNvSpPr>
            <a:spLocks noGrp="1" noChangeArrowheads="1"/>
          </p:cNvSpPr>
          <p:nvPr>
            <p:ph type="body" idx="1"/>
          </p:nvPr>
        </p:nvSpPr>
        <p:spPr>
          <a:xfrm>
            <a:off x="152400" y="1219200"/>
            <a:ext cx="8763000" cy="4525963"/>
          </a:xfrm>
        </p:spPr>
        <p:txBody>
          <a:bodyPr/>
          <a:lstStyle/>
          <a:p>
            <a:pPr>
              <a:buNone/>
            </a:pPr>
            <a:r>
              <a:rPr lang="en-US" dirty="0" err="1" smtClean="0">
                <a:solidFill>
                  <a:srgbClr val="2D2D8A"/>
                </a:solidFill>
                <a:latin typeface="Courier New"/>
                <a:cs typeface="Courier New"/>
              </a:rPr>
              <a:t>my_file</a:t>
            </a:r>
            <a:r>
              <a:rPr lang="en-US" dirty="0" smtClean="0">
                <a:solidFill>
                  <a:srgbClr val="2D2D8A"/>
                </a:solidFill>
                <a:latin typeface="Courier New"/>
                <a:cs typeface="Courier New"/>
              </a:rPr>
              <a:t> = open("</a:t>
            </a:r>
            <a:r>
              <a:rPr lang="en-US" dirty="0" err="1" smtClean="0">
                <a:solidFill>
                  <a:srgbClr val="2D2D8A"/>
                </a:solidFill>
                <a:latin typeface="Courier New"/>
                <a:cs typeface="Courier New"/>
              </a:rPr>
              <a:t>my_file.txt</a:t>
            </a:r>
            <a:r>
              <a:rPr lang="en-US" dirty="0" smtClean="0">
                <a:solidFill>
                  <a:srgbClr val="2D2D8A"/>
                </a:solidFill>
                <a:latin typeface="Courier New"/>
                <a:cs typeface="Courier New"/>
              </a:rPr>
              <a:t>", "r")</a:t>
            </a:r>
          </a:p>
          <a:p>
            <a:endParaRPr lang="en-US" dirty="0" smtClean="0"/>
          </a:p>
          <a:p>
            <a:r>
              <a:rPr lang="en-US" dirty="0" err="1" smtClean="0">
                <a:solidFill>
                  <a:srgbClr val="000090"/>
                </a:solidFill>
                <a:latin typeface="Courier New"/>
                <a:cs typeface="Courier New"/>
              </a:rPr>
              <a:t>my_file</a:t>
            </a:r>
            <a:r>
              <a:rPr lang="en-US" dirty="0" smtClean="0"/>
              <a:t> is the file object. It contains the buffer of information. The open function creates the connection between the disk file and the file object. The first quoted string is the file name on disk, the second is the mode to open it (</a:t>
            </a:r>
            <a:r>
              <a:rPr lang="en-US" dirty="0" err="1" smtClean="0"/>
              <a:t>here,</a:t>
            </a:r>
            <a:r>
              <a:rPr lang="en-US" dirty="0" err="1" smtClean="0">
                <a:solidFill>
                  <a:srgbClr val="000090"/>
                </a:solidFill>
                <a:latin typeface="Courier New"/>
                <a:cs typeface="Courier New"/>
              </a:rPr>
              <a:t>"r</a:t>
            </a:r>
            <a:r>
              <a:rPr lang="en-US" dirty="0" smtClean="0">
                <a:solidFill>
                  <a:srgbClr val="000090"/>
                </a:solidFill>
                <a:latin typeface="Courier New"/>
                <a:cs typeface="Courier New"/>
              </a:rPr>
              <a:t>"</a:t>
            </a:r>
            <a:r>
              <a:rPr lang="en-US" dirty="0" smtClean="0"/>
              <a:t> means to read)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Where is the disk file?</a:t>
            </a:r>
            <a:endParaRPr lang="en-US"/>
          </a:p>
        </p:txBody>
      </p:sp>
      <p:sp>
        <p:nvSpPr>
          <p:cNvPr id="25604" name="Rectangle 3"/>
          <p:cNvSpPr>
            <a:spLocks noGrp="1" noChangeArrowheads="1"/>
          </p:cNvSpPr>
          <p:nvPr>
            <p:ph type="body" idx="1"/>
          </p:nvPr>
        </p:nvSpPr>
        <p:spPr/>
        <p:txBody>
          <a:bodyPr/>
          <a:lstStyle/>
          <a:p>
            <a:r>
              <a:rPr lang="en-US" dirty="0" smtClean="0"/>
              <a:t>When opened, the name of the file can come in one of two forms:</a:t>
            </a:r>
          </a:p>
          <a:p>
            <a:r>
              <a:rPr lang="en-US" dirty="0" smtClean="0">
                <a:solidFill>
                  <a:srgbClr val="000090"/>
                </a:solidFill>
                <a:latin typeface="Courier New"/>
                <a:cs typeface="Courier New"/>
              </a:rPr>
              <a:t>"</a:t>
            </a:r>
            <a:r>
              <a:rPr lang="en-US" dirty="0" err="1" smtClean="0">
                <a:solidFill>
                  <a:srgbClr val="000090"/>
                </a:solidFill>
                <a:latin typeface="Courier New"/>
                <a:cs typeface="Courier New"/>
              </a:rPr>
              <a:t>file.txt</a:t>
            </a:r>
            <a:r>
              <a:rPr lang="en-US" dirty="0" smtClean="0">
                <a:solidFill>
                  <a:srgbClr val="000090"/>
                </a:solidFill>
                <a:latin typeface="Courier New"/>
                <a:cs typeface="Courier New"/>
              </a:rPr>
              <a:t>" </a:t>
            </a:r>
            <a:r>
              <a:rPr lang="en-US" dirty="0" smtClean="0"/>
              <a:t>assumes the file name is </a:t>
            </a:r>
            <a:r>
              <a:rPr lang="en-US" dirty="0" err="1" smtClean="0"/>
              <a:t>file.txt</a:t>
            </a:r>
            <a:r>
              <a:rPr lang="en-US" dirty="0" smtClean="0"/>
              <a:t> and it is located in the current program directory</a:t>
            </a:r>
          </a:p>
          <a:p>
            <a:r>
              <a:rPr lang="en-US" dirty="0" smtClean="0">
                <a:solidFill>
                  <a:srgbClr val="000090"/>
                </a:solidFill>
                <a:latin typeface="Courier New"/>
                <a:cs typeface="Courier New"/>
              </a:rPr>
              <a:t>"c:\bill\</a:t>
            </a:r>
            <a:r>
              <a:rPr lang="en-US" dirty="0" err="1" smtClean="0">
                <a:solidFill>
                  <a:srgbClr val="000090"/>
                </a:solidFill>
                <a:latin typeface="Courier New"/>
                <a:cs typeface="Courier New"/>
              </a:rPr>
              <a:t>file.txt</a:t>
            </a:r>
            <a:r>
              <a:rPr lang="en-US" dirty="0" smtClean="0">
                <a:solidFill>
                  <a:srgbClr val="000090"/>
                </a:solidFill>
                <a:latin typeface="Courier New"/>
                <a:cs typeface="Courier New"/>
              </a:rPr>
              <a:t>" </a:t>
            </a:r>
            <a:r>
              <a:rPr lang="en-US" dirty="0" smtClean="0"/>
              <a:t>is the fully qualified file name and includes the directory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Different modes</a:t>
            </a:r>
            <a:endParaRPr lang="en-US" dirty="0"/>
          </a:p>
        </p:txBody>
      </p:sp>
      <p:pic>
        <p:nvPicPr>
          <p:cNvPr id="3" name="Content Placeholder 2"/>
          <p:cNvPicPr>
            <a:picLocks noGrp="1" noChangeAspect="1"/>
          </p:cNvPicPr>
          <p:nvPr>
            <p:ph idx="1"/>
          </p:nvPr>
        </p:nvPicPr>
        <p:blipFill>
          <a:blip r:embed="rId2"/>
          <a:srcRect t="-12260" b="-12260"/>
          <a:stretch>
            <a:fillRect/>
          </a:stretch>
        </p:blipFill>
        <p:spPr/>
      </p:pic>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none" rtlCol="0">
        <a:spAutoFit/>
      </a:bodyPr>
      <a:lstStyle>
        <a:defPPr>
          <a:defRPr sz="3600" dirty="0" err="1" smtClean="0">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template.potx</Template>
  <TotalTime>983</TotalTime>
  <Words>1165</Words>
  <Application>Microsoft Office PowerPoint</Application>
  <PresentationFormat>Ekran Gösterisi (4:3)</PresentationFormat>
  <Paragraphs>104</Paragraphs>
  <Slides>31</Slides>
  <Notes>0</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template</vt:lpstr>
      <vt:lpstr>PowerPoint Sunusu</vt:lpstr>
      <vt:lpstr>What is a file?</vt:lpstr>
      <vt:lpstr>Two types of files</vt:lpstr>
      <vt:lpstr>File Objects or stream</vt:lpstr>
      <vt:lpstr>PowerPoint Sunusu</vt:lpstr>
      <vt:lpstr>Buffering</vt:lpstr>
      <vt:lpstr>Making a file object</vt:lpstr>
      <vt:lpstr>Where is the disk file?</vt:lpstr>
      <vt:lpstr>Different modes</vt:lpstr>
      <vt:lpstr>Careful with write modes</vt:lpstr>
      <vt:lpstr>Text files use strings</vt:lpstr>
      <vt:lpstr>writing to a file</vt:lpstr>
      <vt:lpstr>close</vt:lpstr>
      <vt:lpstr>PowerPoint Sunusu</vt:lpstr>
      <vt:lpstr>PowerPoint Sunusu</vt:lpstr>
      <vt:lpstr>Exceptions First Cut</vt:lpstr>
      <vt:lpstr>How to deal with problems</vt:lpstr>
      <vt:lpstr>What counts as exceptional</vt:lpstr>
      <vt:lpstr>exceptions (2)</vt:lpstr>
      <vt:lpstr>Error Names</vt:lpstr>
      <vt:lpstr>a kind of non-local control</vt:lpstr>
      <vt:lpstr>Doing better with input</vt:lpstr>
      <vt:lpstr>Worse yet, input is evil</vt:lpstr>
      <vt:lpstr>Rule 7</vt:lpstr>
      <vt:lpstr>General form, version 1</vt:lpstr>
      <vt:lpstr>try suite</vt:lpstr>
      <vt:lpstr>except suite</vt:lpstr>
      <vt:lpstr>try/except group</vt:lpstr>
      <vt:lpstr>PowerPoint Sunusu</vt:lpstr>
      <vt:lpstr>PowerPoint Sunusu</vt:lpstr>
      <vt:lpstr>Reminder, rules so far</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PC</cp:lastModifiedBy>
  <cp:revision>52</cp:revision>
  <dcterms:created xsi:type="dcterms:W3CDTF">2012-03-21T18:49:41Z</dcterms:created>
  <dcterms:modified xsi:type="dcterms:W3CDTF">2016-12-26T06:25:57Z</dcterms:modified>
</cp:coreProperties>
</file>