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2" r:id="rId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886"/>
  </p:normalViewPr>
  <p:slideViewPr>
    <p:cSldViewPr snapToGrid="0">
      <p:cViewPr varScale="1">
        <p:scale>
          <a:sx n="85" d="100"/>
          <a:sy n="85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>
                <a:solidFill>
                  <a:schemeClr val="tx1"/>
                </a:solidFill>
              </a:rPr>
              <a:t>データの可視化</a:t>
            </a:r>
            <a:endParaRPr lang="ja-JP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6565336361124"/>
          <c:y val="0.3214227759077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5358864"/>
        <c:axId val="-2065360976"/>
      </c:barChart>
      <c:catAx>
        <c:axId val="-206535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5360976"/>
        <c:crosses val="autoZero"/>
        <c:auto val="1"/>
        <c:lblAlgn val="ctr"/>
        <c:lblOffset val="100"/>
        <c:noMultiLvlLbl val="0"/>
      </c:catAx>
      <c:valAx>
        <c:axId val="-2065360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535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5413424"/>
        <c:axId val="-2065416432"/>
      </c:lineChart>
      <c:catAx>
        <c:axId val="-2065413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5416432"/>
        <c:crosses val="autoZero"/>
        <c:auto val="1"/>
        <c:lblAlgn val="ctr"/>
        <c:lblOffset val="100"/>
        <c:noMultiLvlLbl val="0"/>
      </c:catAx>
      <c:valAx>
        <c:axId val="-2065416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6541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AA639-CA9C-44DB-B7C0-7D9BA8F1D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76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A752-6F9A-411E-8CFC-A517B86F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55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EA752-6F9A-411E-8CFC-A517B86FCD7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8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EA752-6F9A-411E-8CFC-A517B86FCD7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3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7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1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8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7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7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77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56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13FB-0824-4842-A8E5-EBD7F23AE2C7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B198-813D-4D64-BE1D-B87E75C1C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1305"/>
            <a:ext cx="9144000" cy="274319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学内</a:t>
            </a:r>
            <a:r>
              <a:rPr lang="ja-JP" altLang="en-US" dirty="0" smtClean="0"/>
              <a:t>スマートグリッド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標準化</a:t>
            </a:r>
            <a:r>
              <a:rPr lang="ja-JP" altLang="en-US" dirty="0"/>
              <a:t>・オンライン化のための</a:t>
            </a:r>
            <a:r>
              <a:rPr lang="en-US" altLang="ja-JP" dirty="0"/>
              <a:t>LAN</a:t>
            </a:r>
            <a:r>
              <a:rPr lang="ja-JP" altLang="en-US" dirty="0"/>
              <a:t>構築と</a:t>
            </a:r>
            <a:br>
              <a:rPr lang="ja-JP" altLang="en-US" dirty="0"/>
            </a:br>
            <a:r>
              <a:rPr lang="ja-JP" altLang="en-US" dirty="0"/>
              <a:t>セキュリティ対策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0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582654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IEEE1888</a:t>
            </a:r>
            <a:r>
              <a:rPr kumimoji="1" lang="ja-JP" altLang="en-US" sz="3600" dirty="0" smtClean="0"/>
              <a:t>とは</a:t>
            </a:r>
            <a:endParaRPr kumimoji="1" lang="ja-JP" altLang="en-US" sz="3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1752" y="1742728"/>
            <a:ext cx="8208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BEMS(</a:t>
            </a:r>
            <a:r>
              <a:rPr kumimoji="1" lang="ja-JP" altLang="en-US" dirty="0" smtClean="0"/>
              <a:t>ビルのエネルギー管理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を行うための</a:t>
            </a:r>
            <a:r>
              <a:rPr kumimoji="1" lang="ja-JP" altLang="en-US" sz="2000" b="1" dirty="0" smtClean="0"/>
              <a:t>通信規格</a:t>
            </a:r>
            <a:endParaRPr kumimoji="1" lang="en-US" altLang="ja-JP" sz="2000" b="1" dirty="0" smtClean="0"/>
          </a:p>
          <a:p>
            <a:r>
              <a:rPr lang="ja-JP" altLang="en-US" dirty="0" smtClean="0"/>
              <a:t>・それ以外でも，</a:t>
            </a:r>
            <a:r>
              <a:rPr lang="ja-JP" altLang="en-US" b="1" dirty="0" smtClean="0"/>
              <a:t>時系列データ</a:t>
            </a:r>
            <a:r>
              <a:rPr lang="ja-JP" altLang="en-US" dirty="0" smtClean="0"/>
              <a:t>を扱うものであれば対応する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5245" y="2775386"/>
            <a:ext cx="246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システム構成</a:t>
            </a:r>
            <a:endParaRPr kumimoji="1" lang="ja-JP" altLang="en-US" sz="2000" b="1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432136" y="5311115"/>
            <a:ext cx="4076865" cy="493487"/>
            <a:chOff x="1088571" y="6146801"/>
            <a:chExt cx="4076865" cy="493487"/>
          </a:xfrm>
        </p:grpSpPr>
        <p:sp>
          <p:nvSpPr>
            <p:cNvPr id="6" name="角丸四角形 5"/>
            <p:cNvSpPr/>
            <p:nvPr/>
          </p:nvSpPr>
          <p:spPr>
            <a:xfrm>
              <a:off x="1088571" y="6146801"/>
              <a:ext cx="812800" cy="4934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GW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176593" y="6146801"/>
              <a:ext cx="812800" cy="4934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GW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352636" y="6146801"/>
              <a:ext cx="812800" cy="4934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GW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264615" y="6146802"/>
              <a:ext cx="812800" cy="4934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GW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336804" y="3776846"/>
            <a:ext cx="1655784" cy="8653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Registry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923893" y="3262847"/>
            <a:ext cx="898156" cy="1379355"/>
            <a:chOff x="5321215" y="3366757"/>
            <a:chExt cx="898156" cy="1379355"/>
          </a:xfrm>
        </p:grpSpPr>
        <p:sp>
          <p:nvSpPr>
            <p:cNvPr id="17" name="角丸四角形 16"/>
            <p:cNvSpPr/>
            <p:nvPr/>
          </p:nvSpPr>
          <p:spPr>
            <a:xfrm>
              <a:off x="5321216" y="3366757"/>
              <a:ext cx="898155" cy="3659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APP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5321216" y="3880756"/>
              <a:ext cx="898155" cy="3659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APP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321215" y="4380142"/>
              <a:ext cx="898155" cy="3659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APP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257305" y="3243103"/>
            <a:ext cx="4666589" cy="2077582"/>
            <a:chOff x="654627" y="3347013"/>
            <a:chExt cx="4666589" cy="2077582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654627" y="5138057"/>
              <a:ext cx="4556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4906323" y="3347013"/>
              <a:ext cx="0" cy="17910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1559463" y="4737995"/>
              <a:ext cx="2555" cy="4000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3419887" y="4985598"/>
              <a:ext cx="1" cy="1524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4456507" y="4941125"/>
              <a:ext cx="0" cy="1816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235858" y="5122810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2323880" y="5122809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3422293" y="5113240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4458359" y="5113239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V="1">
              <a:off x="4889619" y="3558653"/>
              <a:ext cx="414893" cy="118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4906321" y="4106149"/>
              <a:ext cx="414895" cy="786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4906321" y="4586055"/>
              <a:ext cx="414893" cy="118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3645194" y="3536889"/>
            <a:ext cx="1785711" cy="1344799"/>
            <a:chOff x="3042516" y="3640799"/>
            <a:chExt cx="1785711" cy="1344799"/>
          </a:xfrm>
        </p:grpSpPr>
        <p:sp>
          <p:nvSpPr>
            <p:cNvPr id="12" name="フローチャート: 磁気ディスク 11"/>
            <p:cNvSpPr/>
            <p:nvPr/>
          </p:nvSpPr>
          <p:spPr>
            <a:xfrm>
              <a:off x="3042516" y="4506626"/>
              <a:ext cx="754743" cy="478972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073483" y="4166293"/>
              <a:ext cx="754744" cy="783276"/>
              <a:chOff x="3889827" y="4057239"/>
              <a:chExt cx="754744" cy="783276"/>
            </a:xfrm>
          </p:grpSpPr>
          <p:sp>
            <p:nvSpPr>
              <p:cNvPr id="11" name="フローチャート: 磁気ディスク 10"/>
              <p:cNvSpPr/>
              <p:nvPr/>
            </p:nvSpPr>
            <p:spPr>
              <a:xfrm>
                <a:off x="3889828" y="4499429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磁気ディスク 12"/>
              <p:cNvSpPr/>
              <p:nvPr/>
            </p:nvSpPr>
            <p:spPr>
              <a:xfrm>
                <a:off x="3889827" y="4281715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: 磁気ディスク 13"/>
              <p:cNvSpPr/>
              <p:nvPr/>
            </p:nvSpPr>
            <p:spPr>
              <a:xfrm>
                <a:off x="3889827" y="4057239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テキスト ボックス 57"/>
            <p:cNvSpPr txBox="1"/>
            <p:nvPr/>
          </p:nvSpPr>
          <p:spPr>
            <a:xfrm>
              <a:off x="3347810" y="3640799"/>
              <a:ext cx="11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storage</a:t>
              </a:r>
              <a:endParaRPr kumimoji="1" lang="ja-JP" altLang="en-US" dirty="0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831031" y="5804787"/>
            <a:ext cx="3222501" cy="311356"/>
            <a:chOff x="1388258" y="6024178"/>
            <a:chExt cx="3222501" cy="311356"/>
          </a:xfrm>
        </p:grpSpPr>
        <p:cxnSp>
          <p:nvCxnSpPr>
            <p:cNvPr id="61" name="直線コネクタ 60"/>
            <p:cNvCxnSpPr/>
            <p:nvPr/>
          </p:nvCxnSpPr>
          <p:spPr>
            <a:xfrm>
              <a:off x="1388258" y="6033749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476280" y="6033748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3574693" y="6024179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4610759" y="6024178"/>
              <a:ext cx="0" cy="3017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右中かっこ 66"/>
          <p:cNvSpPr/>
          <p:nvPr/>
        </p:nvSpPr>
        <p:spPr>
          <a:xfrm>
            <a:off x="7012794" y="3285810"/>
            <a:ext cx="154791" cy="134213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945650" y="3690505"/>
            <a:ext cx="246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見える</a:t>
            </a:r>
            <a:r>
              <a:rPr lang="ja-JP" altLang="en-US" dirty="0" smtClean="0"/>
              <a:t>化などの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258462" y="3136686"/>
            <a:ext cx="246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時系列データ格納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004" y="4807705"/>
            <a:ext cx="13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TCP/IP</a:t>
            </a:r>
          </a:p>
          <a:p>
            <a:pPr algn="ctr"/>
            <a:r>
              <a:rPr lang="ja-JP" altLang="en-US" sz="1400" dirty="0"/>
              <a:t>ネットワーク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901478" y="4848115"/>
            <a:ext cx="23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IEEE1888</a:t>
            </a:r>
            <a:r>
              <a:rPr kumimoji="1" lang="ja-JP" altLang="en-US" sz="1400" dirty="0" smtClean="0"/>
              <a:t>は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HTML/XML</a:t>
            </a:r>
            <a:r>
              <a:rPr lang="ja-JP" altLang="en-US" sz="1400" dirty="0" smtClean="0"/>
              <a:t>ベースの通信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154380" y="6196564"/>
            <a:ext cx="13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無線ネット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ワーク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281095" y="6196563"/>
            <a:ext cx="13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シリアル通信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バス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33399" y="6227340"/>
            <a:ext cx="155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オートメーション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ネットワーク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338409" y="6196563"/>
            <a:ext cx="13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CSV</a:t>
            </a:r>
          </a:p>
          <a:p>
            <a:pPr algn="ctr"/>
            <a:r>
              <a:rPr kumimoji="1" lang="ja-JP" altLang="en-US" sz="1400" dirty="0" smtClean="0"/>
              <a:t>ファイル</a:t>
            </a:r>
            <a:endParaRPr kumimoji="1" lang="ja-JP" altLang="en-US" sz="1400" dirty="0"/>
          </a:p>
        </p:txBody>
      </p:sp>
      <p:sp>
        <p:nvSpPr>
          <p:cNvPr id="76" name="右中かっこ 75"/>
          <p:cNvSpPr/>
          <p:nvPr/>
        </p:nvSpPr>
        <p:spPr>
          <a:xfrm>
            <a:off x="5923892" y="5851355"/>
            <a:ext cx="139744" cy="63582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03901" y="6015379"/>
            <a:ext cx="234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既存の規格を</a:t>
            </a:r>
            <a:r>
              <a:rPr lang="ja-JP" altLang="en-US" sz="1400" dirty="0" smtClean="0"/>
              <a:t>対応させる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5020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585903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研究概要</a:t>
            </a:r>
            <a:r>
              <a:rPr kumimoji="1" lang="en-US" altLang="ja-JP" sz="3600" dirty="0" smtClean="0"/>
              <a:t>(1)</a:t>
            </a:r>
            <a:endParaRPr kumimoji="1" lang="ja-JP" altLang="en-US" sz="3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5245" y="2227127"/>
            <a:ext cx="4021284" cy="6771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既存の電力管理システムを</a:t>
            </a:r>
            <a:endParaRPr kumimoji="1" lang="en-US" altLang="ja-JP" dirty="0" smtClean="0"/>
          </a:p>
          <a:p>
            <a:pPr algn="ctr"/>
            <a:r>
              <a:rPr lang="en-US" altLang="ja-JP" sz="2000" b="1" dirty="0" smtClean="0">
                <a:solidFill>
                  <a:schemeClr val="accent3"/>
                </a:solidFill>
              </a:rPr>
              <a:t>IEEE1888</a:t>
            </a:r>
            <a:r>
              <a:rPr lang="ja-JP" altLang="en-US" dirty="0" smtClean="0"/>
              <a:t>を用いて実現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5245" y="4222293"/>
            <a:ext cx="4021284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accent3"/>
                </a:solidFill>
              </a:rPr>
              <a:t>校内</a:t>
            </a:r>
            <a:r>
              <a:rPr kumimoji="1" lang="en-US" altLang="ja-JP" sz="2000" b="1" dirty="0" smtClean="0">
                <a:solidFill>
                  <a:schemeClr val="accent3"/>
                </a:solidFill>
              </a:rPr>
              <a:t>LAN</a:t>
            </a:r>
            <a:r>
              <a:rPr kumimoji="1" lang="ja-JP" altLang="en-US" dirty="0" smtClean="0"/>
              <a:t>でアクセス可能にする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245" y="5940460"/>
            <a:ext cx="4021284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chemeClr val="accent3"/>
                </a:solidFill>
              </a:rPr>
              <a:t>セキュリティ</a:t>
            </a:r>
            <a:r>
              <a:rPr kumimoji="1" lang="ja-JP" altLang="en-US" dirty="0" smtClean="0"/>
              <a:t>に関しての考察と</a:t>
            </a:r>
            <a:r>
              <a:rPr lang="ja-JP" altLang="en-US" dirty="0"/>
              <a:t>展開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2166505" y="3392012"/>
            <a:ext cx="498764" cy="31172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2166505" y="5111752"/>
            <a:ext cx="498764" cy="31172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34394" y="208862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システムがスタンドアローン状態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校内に設置されたモニターから</a:t>
            </a:r>
            <a:endParaRPr lang="en-US" altLang="ja-JP" dirty="0" smtClean="0"/>
          </a:p>
          <a:p>
            <a:r>
              <a:rPr lang="ja-JP" altLang="en-US" dirty="0" smtClean="0"/>
              <a:t>しか閲覧</a:t>
            </a:r>
            <a:r>
              <a:rPr kumimoji="1" lang="ja-JP" altLang="en-US" dirty="0" smtClean="0"/>
              <a:t>できない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34394" y="408379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校内</a:t>
            </a:r>
            <a:r>
              <a:rPr lang="en-US" altLang="ja-JP" dirty="0" smtClean="0"/>
              <a:t>LAN</a:t>
            </a:r>
            <a:r>
              <a:rPr lang="ja-JP" altLang="en-US" dirty="0" smtClean="0"/>
              <a:t>に接続された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r>
              <a:rPr kumimoji="1" lang="ja-JP" altLang="en-US" dirty="0" smtClean="0"/>
              <a:t>ブラウザ</a:t>
            </a:r>
            <a:r>
              <a:rPr lang="ja-JP" altLang="en-US" dirty="0" smtClean="0"/>
              <a:t>でアクセス可能にする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34394" y="5801960"/>
            <a:ext cx="398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を構築してみての</a:t>
            </a:r>
            <a:endParaRPr lang="en-US" altLang="ja-JP" dirty="0" smtClean="0"/>
          </a:p>
          <a:p>
            <a:r>
              <a:rPr lang="ja-JP" altLang="en-US" dirty="0" smtClean="0"/>
              <a:t>セキュリティの考察と実装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06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428326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研究</a:t>
            </a:r>
            <a:r>
              <a:rPr lang="ja-JP" altLang="en-US" sz="3600" dirty="0" smtClean="0"/>
              <a:t>概要</a:t>
            </a:r>
            <a:r>
              <a:rPr lang="en-US" altLang="ja-JP" sz="3600" dirty="0" smtClean="0"/>
              <a:t>(2)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22566" y="911951"/>
            <a:ext cx="2836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Raspberry Pi</a:t>
            </a:r>
            <a:r>
              <a:rPr lang="ja-JP" altLang="en-US" dirty="0" smtClean="0"/>
              <a:t>上に</a:t>
            </a:r>
            <a:endParaRPr lang="en-US" altLang="ja-JP" dirty="0" smtClean="0"/>
          </a:p>
          <a:p>
            <a:pPr algn="ctr"/>
            <a:r>
              <a:rPr lang="ja-JP" altLang="en-US" dirty="0"/>
              <a:t>送信</a:t>
            </a:r>
            <a:r>
              <a:rPr lang="ja-JP" altLang="en-US" dirty="0" smtClean="0"/>
              <a:t>サーバを立て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計測した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データを</a:t>
            </a:r>
            <a:r>
              <a:rPr lang="en-US" altLang="ja-JP" dirty="0"/>
              <a:t>Storage</a:t>
            </a:r>
            <a:r>
              <a:rPr lang="ja-JP" altLang="en-US" dirty="0" smtClean="0"/>
              <a:t>へ送信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05245" y="1437592"/>
            <a:ext cx="2923821" cy="669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GW</a:t>
            </a:r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イメージ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" y="2389279"/>
            <a:ext cx="3927764" cy="294582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37688" y="6126791"/>
            <a:ext cx="17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温度計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732074" y="5117590"/>
            <a:ext cx="0" cy="100920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329066" y="2107237"/>
            <a:ext cx="1597443" cy="97886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/>
          <a:srcRect l="48084" t="28231" r="2138" b="19353"/>
          <a:stretch/>
        </p:blipFill>
        <p:spPr>
          <a:xfrm>
            <a:off x="5144267" y="3703399"/>
            <a:ext cx="3570004" cy="2114543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5372098" y="5932920"/>
            <a:ext cx="32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上に立てた</a:t>
            </a:r>
            <a:endParaRPr kumimoji="1" lang="en-US" altLang="ja-JP" dirty="0" smtClean="0"/>
          </a:p>
          <a:p>
            <a:r>
              <a:rPr lang="en-US" altLang="ja-JP" dirty="0" smtClean="0"/>
              <a:t>Storage</a:t>
            </a:r>
            <a:r>
              <a:rPr lang="ja-JP" altLang="en-US" dirty="0" smtClean="0"/>
              <a:t>に蓄積される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5467359" y="2613640"/>
            <a:ext cx="2923821" cy="6696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Storage</a:t>
            </a:r>
            <a:r>
              <a:rPr kumimoji="1" lang="ja-JP" altLang="en-US" dirty="0" smtClean="0">
                <a:solidFill>
                  <a:schemeClr val="tx1">
                    <a:lumMod val="75000"/>
                  </a:schemeClr>
                </a:solidFill>
              </a:rPr>
              <a:t>イメージ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428326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研究</a:t>
            </a:r>
            <a:r>
              <a:rPr lang="ja-JP" altLang="en-US" sz="3600" dirty="0" smtClean="0"/>
              <a:t>概要</a:t>
            </a:r>
            <a:r>
              <a:rPr lang="en-US" altLang="ja-JP" sz="3600" dirty="0" smtClean="0"/>
              <a:t>(3)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05245" y="1391006"/>
            <a:ext cx="2930237" cy="6696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アプリケーション</a:t>
            </a:r>
            <a:endParaRPr lang="en-US" altLang="ja-JP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</a:schemeClr>
                </a:solidFill>
              </a:rPr>
              <a:t>イメージ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11726" y="2459903"/>
            <a:ext cx="3595255" cy="3140798"/>
            <a:chOff x="93519" y="2223655"/>
            <a:chExt cx="3699163" cy="323157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l="48084" t="28231" r="2138" b="19353"/>
            <a:stretch/>
          </p:blipFill>
          <p:spPr>
            <a:xfrm>
              <a:off x="557764" y="2469001"/>
              <a:ext cx="2770671" cy="1641091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715262" y="4260769"/>
              <a:ext cx="1785711" cy="819305"/>
              <a:chOff x="3042516" y="4166293"/>
              <a:chExt cx="1785711" cy="819305"/>
            </a:xfrm>
          </p:grpSpPr>
          <p:sp>
            <p:nvSpPr>
              <p:cNvPr id="15" name="フローチャート: 磁気ディスク 14"/>
              <p:cNvSpPr/>
              <p:nvPr/>
            </p:nvSpPr>
            <p:spPr>
              <a:xfrm>
                <a:off x="3042516" y="4506626"/>
                <a:ext cx="754743" cy="478972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/>
              <p:cNvGrpSpPr/>
              <p:nvPr/>
            </p:nvGrpSpPr>
            <p:grpSpPr>
              <a:xfrm>
                <a:off x="4073483" y="4166293"/>
                <a:ext cx="754744" cy="783276"/>
                <a:chOff x="3889827" y="4057239"/>
                <a:chExt cx="754744" cy="783276"/>
              </a:xfrm>
            </p:grpSpPr>
            <p:sp>
              <p:nvSpPr>
                <p:cNvPr id="18" name="フローチャート: 磁気ディスク 17"/>
                <p:cNvSpPr/>
                <p:nvPr/>
              </p:nvSpPr>
              <p:spPr>
                <a:xfrm>
                  <a:off x="3889828" y="4499429"/>
                  <a:ext cx="754743" cy="3410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ローチャート: 磁気ディスク 18"/>
                <p:cNvSpPr/>
                <p:nvPr/>
              </p:nvSpPr>
              <p:spPr>
                <a:xfrm>
                  <a:off x="3889827" y="4281715"/>
                  <a:ext cx="754743" cy="3410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フローチャート: 磁気ディスク 19"/>
                <p:cNvSpPr/>
                <p:nvPr/>
              </p:nvSpPr>
              <p:spPr>
                <a:xfrm>
                  <a:off x="3889827" y="4057239"/>
                  <a:ext cx="754743" cy="3410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" name="角丸四角形 1"/>
            <p:cNvSpPr/>
            <p:nvPr/>
          </p:nvSpPr>
          <p:spPr>
            <a:xfrm>
              <a:off x="93519" y="2223655"/>
              <a:ext cx="3699163" cy="3231572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9267" y="4670422"/>
              <a:ext cx="148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Storage</a:t>
              </a:r>
              <a:endParaRPr kumimoji="1" lang="ja-JP" altLang="en-US" sz="2400" dirty="0"/>
            </a:p>
          </p:txBody>
        </p:sp>
      </p:grpSp>
      <p:sp>
        <p:nvSpPr>
          <p:cNvPr id="8" name="角丸四角形 7"/>
          <p:cNvSpPr/>
          <p:nvPr/>
        </p:nvSpPr>
        <p:spPr>
          <a:xfrm>
            <a:off x="5424053" y="428326"/>
            <a:ext cx="2888673" cy="1824902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424053" y="2666987"/>
            <a:ext cx="2888673" cy="1824902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424053" y="4823331"/>
            <a:ext cx="2888673" cy="1824902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4034998" y="1416970"/>
            <a:ext cx="1184563" cy="154789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159359" y="1665291"/>
            <a:ext cx="1191659" cy="160379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4070568" y="3573300"/>
            <a:ext cx="1261697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070568" y="3936783"/>
            <a:ext cx="1280450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000500" y="5170957"/>
            <a:ext cx="1350518" cy="740593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 flipV="1">
            <a:off x="4075557" y="4801750"/>
            <a:ext cx="1348496" cy="70543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グラフ 60"/>
          <p:cNvGraphicFramePr/>
          <p:nvPr>
            <p:extLst>
              <p:ext uri="{D42A27DB-BD31-4B8C-83A1-F6EECF244321}">
                <p14:modId xmlns:p14="http://schemas.microsoft.com/office/powerpoint/2010/main" val="91976891"/>
              </p:ext>
            </p:extLst>
          </p:nvPr>
        </p:nvGraphicFramePr>
        <p:xfrm>
          <a:off x="5372028" y="175815"/>
          <a:ext cx="2992721" cy="2015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8" name="グラフ 67"/>
          <p:cNvGraphicFramePr/>
          <p:nvPr>
            <p:extLst>
              <p:ext uri="{D42A27DB-BD31-4B8C-83A1-F6EECF244321}">
                <p14:modId xmlns:p14="http://schemas.microsoft.com/office/powerpoint/2010/main" val="3545791573"/>
              </p:ext>
            </p:extLst>
          </p:nvPr>
        </p:nvGraphicFramePr>
        <p:xfrm>
          <a:off x="5667870" y="3143630"/>
          <a:ext cx="2400439" cy="167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テキスト ボックス 68"/>
          <p:cNvSpPr txBox="1"/>
          <p:nvPr/>
        </p:nvSpPr>
        <p:spPr>
          <a:xfrm>
            <a:off x="5444537" y="5067903"/>
            <a:ext cx="2961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データ分析</a:t>
            </a:r>
            <a:endParaRPr kumimoji="1" lang="en-US" altLang="ja-JP" dirty="0" smtClean="0"/>
          </a:p>
          <a:p>
            <a:r>
              <a:rPr lang="ja-JP" altLang="en-US" dirty="0" smtClean="0"/>
              <a:t>アプリケーション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情報</a:t>
            </a:r>
            <a:r>
              <a:rPr lang="ja-JP" altLang="en-US" dirty="0" smtClean="0"/>
              <a:t>発信アプリケーション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39390" y="284952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目標消費電力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との差を計算</a:t>
            </a:r>
            <a:endParaRPr kumimoji="1" lang="ja-JP" altLang="en-US" dirty="0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71" y="5389419"/>
            <a:ext cx="422564" cy="4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428326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研究計画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3618506" y="462471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データをストレージへ</a:t>
            </a:r>
            <a:r>
              <a:rPr lang="ja-JP" altLang="en-US" dirty="0" smtClean="0"/>
              <a:t>蓄積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デジタルなデータへ変換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9758" y="5354879"/>
            <a:ext cx="283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Raspberry Pi</a:t>
            </a:r>
            <a:r>
              <a:rPr lang="ja-JP" altLang="en-US" dirty="0" smtClean="0"/>
              <a:t>を用いて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リアルタイムで計測した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データをサーバへ送信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24284" y="2325276"/>
            <a:ext cx="194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IEEE1888</a:t>
            </a:r>
            <a:r>
              <a:rPr lang="ja-JP" altLang="en-US" dirty="0" smtClean="0"/>
              <a:t>規定の</a:t>
            </a:r>
            <a:endParaRPr lang="en-US" altLang="ja-JP" dirty="0" smtClean="0"/>
          </a:p>
          <a:p>
            <a:r>
              <a:rPr lang="ja-JP" altLang="en-US" dirty="0" smtClean="0"/>
              <a:t>ストレージを</a:t>
            </a:r>
            <a:endParaRPr lang="en-US" altLang="ja-JP" dirty="0" smtClean="0"/>
          </a:p>
          <a:p>
            <a:r>
              <a:rPr lang="ja-JP" altLang="en-US" dirty="0" smtClean="0"/>
              <a:t>サーバ上に構築</a:t>
            </a:r>
            <a:endParaRPr kumimoji="1" lang="en-US" altLang="ja-JP" dirty="0" smtClean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59797" y="2416341"/>
            <a:ext cx="2052205" cy="2097412"/>
            <a:chOff x="341597" y="1966335"/>
            <a:chExt cx="2052205" cy="2097412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440311" y="1966335"/>
              <a:ext cx="195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ja-JP" altLang="en-US" dirty="0" smtClean="0"/>
                <a:t>の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電気信号データ</a:t>
              </a:r>
              <a:endParaRPr kumimoji="1" lang="ja-JP" altLang="en-US" dirty="0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341597" y="2756307"/>
              <a:ext cx="2052205" cy="1307440"/>
              <a:chOff x="405245" y="2753992"/>
              <a:chExt cx="2052205" cy="130744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05245" y="2753992"/>
                <a:ext cx="2052205" cy="369332"/>
                <a:chOff x="405245" y="2753992"/>
                <a:chExt cx="2052205" cy="369332"/>
              </a:xfrm>
            </p:grpSpPr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5245" y="2753992"/>
                  <a:ext cx="2026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/>
                    <a:t>太陽光発電量</a:t>
                  </a:r>
                  <a:endParaRPr kumimoji="1" lang="ja-JP" altLang="en-US" dirty="0"/>
                </a:p>
              </p:txBody>
            </p:sp>
            <p:sp>
              <p:nvSpPr>
                <p:cNvPr id="11" name="角丸四角形 10"/>
                <p:cNvSpPr/>
                <p:nvPr/>
              </p:nvSpPr>
              <p:spPr>
                <a:xfrm>
                  <a:off x="431222" y="2757111"/>
                  <a:ext cx="2026228" cy="324034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05245" y="3223046"/>
                <a:ext cx="2052205" cy="369332"/>
                <a:chOff x="405245" y="3223046"/>
                <a:chExt cx="2052205" cy="369332"/>
              </a:xfrm>
            </p:grpSpPr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05245" y="3223046"/>
                  <a:ext cx="2026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/>
                    <a:t>風力</a:t>
                  </a:r>
                  <a:r>
                    <a:rPr kumimoji="1" lang="ja-JP" altLang="en-US" dirty="0" smtClean="0"/>
                    <a:t>発電量</a:t>
                  </a:r>
                  <a:endParaRPr kumimoji="1" lang="ja-JP" altLang="en-US" dirty="0"/>
                </a:p>
              </p:txBody>
            </p:sp>
            <p:sp>
              <p:nvSpPr>
                <p:cNvPr id="24" name="角丸四角形 23"/>
                <p:cNvSpPr/>
                <p:nvPr/>
              </p:nvSpPr>
              <p:spPr>
                <a:xfrm>
                  <a:off x="431222" y="3224786"/>
                  <a:ext cx="2026228" cy="324034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405245" y="3692100"/>
                <a:ext cx="2052205" cy="369332"/>
                <a:chOff x="405245" y="3692100"/>
                <a:chExt cx="2052205" cy="369332"/>
              </a:xfrm>
            </p:grpSpPr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05245" y="3692100"/>
                  <a:ext cx="2026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 smtClean="0"/>
                    <a:t>消費</a:t>
                  </a:r>
                  <a:r>
                    <a:rPr lang="ja-JP" altLang="en-US" dirty="0"/>
                    <a:t>電力量</a:t>
                  </a:r>
                  <a:endParaRPr kumimoji="1" lang="ja-JP" altLang="en-US" dirty="0"/>
                </a:p>
              </p:txBody>
            </p:sp>
            <p:sp>
              <p:nvSpPr>
                <p:cNvPr id="25" name="角丸四角形 24"/>
                <p:cNvSpPr/>
                <p:nvPr/>
              </p:nvSpPr>
              <p:spPr>
                <a:xfrm>
                  <a:off x="431222" y="3692100"/>
                  <a:ext cx="2026228" cy="324034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9" name="グループ化 28"/>
          <p:cNvGrpSpPr/>
          <p:nvPr/>
        </p:nvGrpSpPr>
        <p:grpSpPr>
          <a:xfrm>
            <a:off x="4109566" y="3434666"/>
            <a:ext cx="1785711" cy="819305"/>
            <a:chOff x="3042516" y="4166293"/>
            <a:chExt cx="1785711" cy="819305"/>
          </a:xfrm>
        </p:grpSpPr>
        <p:sp>
          <p:nvSpPr>
            <p:cNvPr id="30" name="フローチャート: 磁気ディスク 29"/>
            <p:cNvSpPr/>
            <p:nvPr/>
          </p:nvSpPr>
          <p:spPr>
            <a:xfrm>
              <a:off x="3042516" y="4506626"/>
              <a:ext cx="754743" cy="478972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4073483" y="4166293"/>
              <a:ext cx="754744" cy="783276"/>
              <a:chOff x="3889827" y="4057239"/>
              <a:chExt cx="754744" cy="783276"/>
            </a:xfrm>
          </p:grpSpPr>
          <p:sp>
            <p:nvSpPr>
              <p:cNvPr id="33" name="フローチャート: 磁気ディスク 32"/>
              <p:cNvSpPr/>
              <p:nvPr/>
            </p:nvSpPr>
            <p:spPr>
              <a:xfrm>
                <a:off x="3889828" y="4499429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ローチャート: 磁気ディスク 33"/>
              <p:cNvSpPr/>
              <p:nvPr/>
            </p:nvSpPr>
            <p:spPr>
              <a:xfrm>
                <a:off x="3889827" y="4281715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ローチャート: 磁気ディスク 34"/>
              <p:cNvSpPr/>
              <p:nvPr/>
            </p:nvSpPr>
            <p:spPr>
              <a:xfrm>
                <a:off x="3889827" y="4057239"/>
                <a:ext cx="754743" cy="3410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5" name="直線矢印コネクタ 44"/>
          <p:cNvCxnSpPr/>
          <p:nvPr/>
        </p:nvCxnSpPr>
        <p:spPr>
          <a:xfrm>
            <a:off x="2308858" y="3852637"/>
            <a:ext cx="1672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308858" y="4321366"/>
            <a:ext cx="1672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2308858" y="3334378"/>
            <a:ext cx="1672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2413769" y="2636626"/>
            <a:ext cx="477982" cy="24032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GW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7251045" y="2762946"/>
            <a:ext cx="1625397" cy="1625397"/>
            <a:chOff x="6711187" y="2786941"/>
            <a:chExt cx="1625397" cy="1625397"/>
          </a:xfrm>
        </p:grpSpPr>
        <p:sp>
          <p:nvSpPr>
            <p:cNvPr id="51" name="正方形/長方形 50"/>
            <p:cNvSpPr/>
            <p:nvPr/>
          </p:nvSpPr>
          <p:spPr>
            <a:xfrm>
              <a:off x="6868391" y="3659142"/>
              <a:ext cx="655495" cy="3855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187" y="2786941"/>
              <a:ext cx="1625397" cy="162539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3" name="テキスト ボックス 52"/>
          <p:cNvSpPr txBox="1"/>
          <p:nvPr/>
        </p:nvSpPr>
        <p:spPr>
          <a:xfrm>
            <a:off x="6452136" y="2309777"/>
            <a:ext cx="270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可視化アプリケーション</a:t>
            </a:r>
            <a:endParaRPr lang="en-US" altLang="ja-JP" dirty="0" smtClean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6263459" y="3635945"/>
            <a:ext cx="6387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263459" y="3883347"/>
            <a:ext cx="6387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6253787" y="4096615"/>
            <a:ext cx="6387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05245" y="571500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研究計画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613" y="2117375"/>
            <a:ext cx="87387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“見える化“の段階で何者かによって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データへの</a:t>
            </a:r>
            <a:r>
              <a:rPr kumimoji="1" lang="ja-JP" altLang="en-US" sz="2800" b="1" dirty="0" smtClean="0">
                <a:solidFill>
                  <a:schemeClr val="accent5"/>
                </a:solidFill>
              </a:rPr>
              <a:t>不正アクセス</a:t>
            </a:r>
            <a:r>
              <a:rPr kumimoji="1" lang="ja-JP" altLang="en-US" sz="2400" dirty="0" smtClean="0"/>
              <a:t>があった場合の対策は？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何者かによって</a:t>
            </a:r>
            <a:r>
              <a:rPr lang="ja-JP" altLang="en-US" sz="2800" b="1" dirty="0" smtClean="0">
                <a:solidFill>
                  <a:schemeClr val="accent5"/>
                </a:solidFill>
              </a:rPr>
              <a:t>データの改竄</a:t>
            </a:r>
            <a:r>
              <a:rPr lang="ja-JP" altLang="en-US" sz="2400" dirty="0" smtClean="0"/>
              <a:t>にあった場合の対策は？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など，セキュリティについての</a:t>
            </a:r>
            <a:endParaRPr lang="en-US" altLang="ja-JP" sz="2400" dirty="0" smtClean="0"/>
          </a:p>
          <a:p>
            <a:r>
              <a:rPr lang="ja-JP" altLang="en-US" sz="2400" dirty="0" smtClean="0"/>
              <a:t>考察と</a:t>
            </a:r>
            <a:r>
              <a:rPr kumimoji="1" lang="ja-JP" altLang="en-US" sz="2400" dirty="0" smtClean="0"/>
              <a:t>その実装までを目標とする</a:t>
            </a:r>
            <a:endParaRPr kumimoji="1" lang="en-US" altLang="ja-JP" sz="2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55427" y="2047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89828"/>
              </p:ext>
            </p:extLst>
          </p:nvPr>
        </p:nvGraphicFramePr>
        <p:xfrm>
          <a:off x="405244" y="5490624"/>
          <a:ext cx="8447811" cy="43219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47811"/>
              </a:tblGrid>
              <a:tr h="4321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81176"/>
              </p:ext>
            </p:extLst>
          </p:nvPr>
        </p:nvGraphicFramePr>
        <p:xfrm>
          <a:off x="405244" y="2047007"/>
          <a:ext cx="8458201" cy="38810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58201"/>
              </a:tblGrid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     温度測定データをローカル環境で動かす</a:t>
                      </a:r>
                      <a:r>
                        <a:rPr kumimoji="1" lang="en-US" altLang="ja-JP" b="0" dirty="0" smtClean="0"/>
                        <a:t> </a:t>
                      </a:r>
                      <a:r>
                        <a:rPr kumimoji="1" lang="ja-JP" altLang="en-US" b="0" dirty="0" smtClean="0"/>
                        <a:t>学内システムの</a:t>
                      </a:r>
                      <a:r>
                        <a:rPr kumimoji="1" lang="en-US" altLang="ja-JP" b="0" dirty="0" smtClean="0"/>
                        <a:t>IEEE1888</a:t>
                      </a:r>
                      <a:r>
                        <a:rPr kumimoji="1" lang="ja-JP" altLang="en-US" b="0" dirty="0" smtClean="0"/>
                        <a:t>化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シンポジウムに向けて資料作成と学内システムの</a:t>
                      </a:r>
                      <a:r>
                        <a:rPr kumimoji="1" lang="en-US" altLang="ja-JP" b="0" dirty="0" smtClean="0"/>
                        <a:t>IEEE1888</a:t>
                      </a:r>
                      <a:r>
                        <a:rPr kumimoji="1" lang="ja-JP" altLang="en-US" b="0" dirty="0" smtClean="0"/>
                        <a:t>化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IEEE1888</a:t>
                      </a:r>
                      <a:r>
                        <a:rPr kumimoji="1" lang="ja-JP" altLang="en-US" b="0" dirty="0" smtClean="0"/>
                        <a:t>化における問題点の洗い出し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セキュリティについての考察，技術調査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セキュリティ対策の技術調査と実装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論文作成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論文作成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卒業研究発表と外部での発表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4312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外部での発表</a:t>
                      </a:r>
                      <a:endParaRPr kumimoji="1" lang="ja-JP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05245" y="976745"/>
            <a:ext cx="440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計画</a:t>
            </a:r>
            <a:endParaRPr kumimoji="1" lang="ja-JP" altLang="en-US" sz="3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55427" y="2047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5245" y="2047009"/>
            <a:ext cx="1381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７月 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８月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９月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１０月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１１月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１２月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１月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２月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３月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164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Bitter">
      <a:dk1>
        <a:srgbClr val="3F3F3F"/>
      </a:dk1>
      <a:lt1>
        <a:sysClr val="window" lastClr="FFFFFF"/>
      </a:lt1>
      <a:dk2>
        <a:srgbClr val="323F4F"/>
      </a:dk2>
      <a:lt2>
        <a:srgbClr val="CA9964"/>
      </a:lt2>
      <a:accent1>
        <a:srgbClr val="E5EF67"/>
      </a:accent1>
      <a:accent2>
        <a:srgbClr val="6F610B"/>
      </a:accent2>
      <a:accent3>
        <a:srgbClr val="F56767"/>
      </a:accent3>
      <a:accent4>
        <a:srgbClr val="FFD965"/>
      </a:accent4>
      <a:accent5>
        <a:srgbClr val="6C91DA"/>
      </a:accent5>
      <a:accent6>
        <a:srgbClr val="35508B"/>
      </a:accent6>
      <a:hlink>
        <a:srgbClr val="7F6000"/>
      </a:hlink>
      <a:folHlink>
        <a:srgbClr val="FFFFFF"/>
      </a:folHlink>
    </a:clrScheme>
    <a:fontScheme name="ユーザー定義 3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385</Words>
  <Application>Microsoft Macintosh PowerPoint</Application>
  <PresentationFormat>画面に合わせる (4:3)</PresentationFormat>
  <Paragraphs>108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游ゴシック</vt:lpstr>
      <vt:lpstr>Arial</vt:lpstr>
      <vt:lpstr>Office テーマ</vt:lpstr>
      <vt:lpstr>学内スマートグリッド 標準化・オンライン化のためのLAN構築と セキュリティ対策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馬目華奈</cp:lastModifiedBy>
  <cp:revision>58</cp:revision>
  <cp:lastPrinted>2015-06-22T23:55:39Z</cp:lastPrinted>
  <dcterms:created xsi:type="dcterms:W3CDTF">2015-06-17T12:31:39Z</dcterms:created>
  <dcterms:modified xsi:type="dcterms:W3CDTF">2015-08-26T06:38:04Z</dcterms:modified>
</cp:coreProperties>
</file>