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62" r:id="rId3"/>
    <p:sldId id="266" r:id="rId4"/>
    <p:sldId id="257" r:id="rId5"/>
    <p:sldId id="290" r:id="rId6"/>
    <p:sldId id="289" r:id="rId7"/>
    <p:sldId id="291" r:id="rId8"/>
    <p:sldId id="292" r:id="rId9"/>
    <p:sldId id="299" r:id="rId10"/>
    <p:sldId id="294" r:id="rId11"/>
    <p:sldId id="293" r:id="rId12"/>
    <p:sldId id="298" r:id="rId13"/>
    <p:sldId id="297" r:id="rId14"/>
    <p:sldId id="295" r:id="rId15"/>
    <p:sldId id="29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8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5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9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9817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80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2589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8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16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0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1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2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9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2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0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7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3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5/14/2019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0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F22E6-19F5-4E3A-A99F-367E5927EEE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8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ranamabq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aranamabq.net/" TargetMode="External"/><Relationship Id="rId2" Type="http://schemas.openxmlformats.org/officeDocument/2006/relationships/hyperlink" Target="http://home.saranamabq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tp://ftp.saranamabq.org/" TargetMode="External"/><Relationship Id="rId2" Type="http://schemas.openxmlformats.org/officeDocument/2006/relationships/hyperlink" Target="https://account.lunarpage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ranamabq.com/" TargetMode="External"/><Relationship Id="rId3" Type="http://schemas.openxmlformats.org/officeDocument/2006/relationships/hyperlink" Target="https://saranamabq.org/" TargetMode="External"/><Relationship Id="rId7" Type="http://schemas.openxmlformats.org/officeDocument/2006/relationships/hyperlink" Target="http://www.saranamabq.com/" TargetMode="External"/><Relationship Id="rId2" Type="http://schemas.openxmlformats.org/officeDocument/2006/relationships/hyperlink" Target="http://saranamabq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aranamabq.com/" TargetMode="External"/><Relationship Id="rId5" Type="http://schemas.openxmlformats.org/officeDocument/2006/relationships/hyperlink" Target="https://www.saranamabq.org/" TargetMode="External"/><Relationship Id="rId4" Type="http://schemas.openxmlformats.org/officeDocument/2006/relationships/hyperlink" Target="http://www.saranamabq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aranamabq.org/cms/cm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SaranamABQ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Our Domains and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491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Model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5" y="2160590"/>
            <a:ext cx="7250814" cy="388077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website consists of a </a:t>
            </a:r>
            <a:r>
              <a:rPr lang="en-US" dirty="0" smtClean="0">
                <a:solidFill>
                  <a:schemeClr val="accent2"/>
                </a:solidFill>
              </a:rPr>
              <a:t>single client-rendered template-page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Uses JavaScript code to instruct the browser how and what to display.</a:t>
            </a:r>
          </a:p>
          <a:p>
            <a:r>
              <a:rPr lang="en-US" dirty="0" smtClean="0"/>
              <a:t>The template consists of 3 sections: header, content, and footer, as shown to the right.</a:t>
            </a:r>
          </a:p>
          <a:p>
            <a:r>
              <a:rPr lang="en-US" dirty="0" smtClean="0"/>
              <a:t>The template loads default </a:t>
            </a:r>
            <a:r>
              <a:rPr lang="en-US" dirty="0" smtClean="0">
                <a:solidFill>
                  <a:schemeClr val="accent2"/>
                </a:solidFill>
              </a:rPr>
              <a:t>“home” </a:t>
            </a:r>
            <a:r>
              <a:rPr lang="en-US" dirty="0" smtClean="0"/>
              <a:t>content.</a:t>
            </a:r>
          </a:p>
          <a:p>
            <a:r>
              <a:rPr lang="en-US" dirty="0" smtClean="0"/>
              <a:t>Clicking on a link or menu item triggers code to load the appropriate content. (See </a:t>
            </a:r>
            <a:r>
              <a:rPr lang="en-US" i="1" dirty="0" smtClean="0"/>
              <a:t>Topic-specific Pages </a:t>
            </a:r>
            <a:r>
              <a:rPr lang="en-US" dirty="0" smtClean="0"/>
              <a:t>slide.)</a:t>
            </a:r>
          </a:p>
          <a:p>
            <a:pPr lvl="1"/>
            <a:r>
              <a:rPr lang="en-US" dirty="0"/>
              <a:t>This hides the current content, loads the new content if not previously loaded, and makes the new content visible.</a:t>
            </a:r>
          </a:p>
          <a:p>
            <a:pPr lvl="1"/>
            <a:r>
              <a:rPr lang="en-US" dirty="0"/>
              <a:t>This improves page load times since </a:t>
            </a:r>
            <a:r>
              <a:rPr lang="en-US" dirty="0" smtClean="0"/>
              <a:t>…</a:t>
            </a:r>
            <a:endParaRPr lang="en-US" dirty="0"/>
          </a:p>
          <a:p>
            <a:pPr lvl="2"/>
            <a:r>
              <a:rPr lang="en-US" dirty="0" smtClean="0"/>
              <a:t>Code only loads once; Same for external resources such as fonts.</a:t>
            </a:r>
          </a:p>
          <a:p>
            <a:pPr lvl="2"/>
            <a:r>
              <a:rPr lang="en-US" dirty="0"/>
              <a:t>Header and footer portions don’t‘ reload with each click. </a:t>
            </a:r>
          </a:p>
          <a:p>
            <a:pPr lvl="2"/>
            <a:r>
              <a:rPr lang="en-US" dirty="0" smtClean="0"/>
              <a:t>Content (other than “home”) </a:t>
            </a:r>
            <a:r>
              <a:rPr lang="en-US" dirty="0"/>
              <a:t>only loads on </a:t>
            </a:r>
            <a:r>
              <a:rPr lang="en-US" dirty="0" smtClean="0"/>
              <a:t>demand, and only once.</a:t>
            </a:r>
            <a:endParaRPr lang="en-US" dirty="0"/>
          </a:p>
          <a:p>
            <a:pPr lvl="2"/>
            <a:r>
              <a:rPr lang="en-US" dirty="0" smtClean="0"/>
              <a:t>As user navigates site as the browser just hides content not in use.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8490857" y="1430811"/>
          <a:ext cx="3310705" cy="5052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Visio" r:id="rId3" imgW="4399518" imgH="6714104" progId="Visio.Drawing.11">
                  <p:embed/>
                </p:oleObj>
              </mc:Choice>
              <mc:Fallback>
                <p:oleObj name="Visio" r:id="rId3" imgW="4399518" imgH="6714104" progId="Visio.Drawing.11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90857" y="1430811"/>
                        <a:ext cx="3310705" cy="5052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8839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Desktop, Tablet, and Mobile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rendering means page is built on the client.</a:t>
            </a:r>
          </a:p>
          <a:p>
            <a:pPr lvl="1"/>
            <a:r>
              <a:rPr lang="en-US" dirty="0" smtClean="0"/>
              <a:t>Fast, lightweight </a:t>
            </a:r>
            <a:r>
              <a:rPr lang="en-US" dirty="0" err="1" smtClean="0">
                <a:solidFill>
                  <a:schemeClr val="accent2"/>
                </a:solidFill>
              </a:rPr>
              <a:t>VueJS</a:t>
            </a:r>
            <a:r>
              <a:rPr lang="en-US" dirty="0" smtClean="0"/>
              <a:t> used to reduce client burden.</a:t>
            </a:r>
          </a:p>
          <a:p>
            <a:pPr lvl="2"/>
            <a:r>
              <a:rPr lang="en-US" dirty="0" smtClean="0"/>
              <a:t>Not really an issue these days.</a:t>
            </a:r>
          </a:p>
          <a:p>
            <a:pPr lvl="1"/>
            <a:r>
              <a:rPr lang="en-US" dirty="0" smtClean="0"/>
              <a:t>Render times appear very acceptable, typically &lt;1sec, and occur only once for each section load.</a:t>
            </a:r>
          </a:p>
          <a:p>
            <a:pPr lvl="1"/>
            <a:r>
              <a:rPr lang="en-US" dirty="0" smtClean="0"/>
              <a:t>Page does not render until content loads for low flicker presentation.</a:t>
            </a:r>
          </a:p>
          <a:p>
            <a:r>
              <a:rPr lang="en-US" dirty="0" smtClean="0"/>
              <a:t>Style sheet definitions utilize </a:t>
            </a:r>
            <a:r>
              <a:rPr lang="en-US" dirty="0" smtClean="0">
                <a:solidFill>
                  <a:schemeClr val="accent2"/>
                </a:solidFill>
              </a:rPr>
              <a:t>@media screen </a:t>
            </a:r>
            <a:r>
              <a:rPr lang="en-US" dirty="0" smtClean="0"/>
              <a:t>property to adjust layout for respective device – desktop, tablets, and mobile devices.</a:t>
            </a:r>
          </a:p>
          <a:p>
            <a:pPr lvl="1"/>
            <a:r>
              <a:rPr lang="en-US" dirty="0" smtClean="0"/>
              <a:t>Only a single content definition exists, which means no functionally loss between platforms – things may move around but nothing gets truncated.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06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Topic-specific </a:t>
            </a:r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 displays based on </a:t>
            </a:r>
            <a:r>
              <a:rPr lang="en-US" dirty="0" err="1" smtClean="0"/>
              <a:t>VueJS</a:t>
            </a:r>
            <a:r>
              <a:rPr lang="en-US" dirty="0" smtClean="0"/>
              <a:t> components of the HTML template.</a:t>
            </a:r>
          </a:p>
          <a:p>
            <a:pPr lvl="1"/>
            <a:r>
              <a:rPr lang="en-US" dirty="0"/>
              <a:t>Many components are generic, such as blocks that </a:t>
            </a:r>
            <a:r>
              <a:rPr lang="en-US" dirty="0" smtClean="0"/>
              <a:t>implement page subsections.</a:t>
            </a:r>
            <a:endParaRPr lang="en-US" dirty="0"/>
          </a:p>
          <a:p>
            <a:pPr lvl="1"/>
            <a:r>
              <a:rPr lang="en-US" dirty="0" smtClean="0"/>
              <a:t>Some </a:t>
            </a:r>
            <a:r>
              <a:rPr lang="en-US" dirty="0"/>
              <a:t>components are specific to </a:t>
            </a:r>
            <a:r>
              <a:rPr lang="en-US" dirty="0" smtClean="0"/>
              <a:t>their use.</a:t>
            </a:r>
            <a:endParaRPr lang="en-US" dirty="0"/>
          </a:p>
          <a:p>
            <a:pPr lvl="2"/>
            <a:r>
              <a:rPr lang="en-US" dirty="0"/>
              <a:t>For example, the </a:t>
            </a:r>
            <a:r>
              <a:rPr lang="en-US" dirty="0" smtClean="0"/>
              <a:t>contacts component lists specific staff contact data.</a:t>
            </a:r>
          </a:p>
          <a:p>
            <a:r>
              <a:rPr lang="en-US" dirty="0" smtClean="0"/>
              <a:t>Topic-specific pages generally consist of nothing more than a data file that selectively populates template components.</a:t>
            </a:r>
          </a:p>
          <a:p>
            <a:r>
              <a:rPr lang="en-US" dirty="0" smtClean="0"/>
              <a:t>By convention, content data file names follow intuitive assumed page names.</a:t>
            </a:r>
          </a:p>
          <a:p>
            <a:pPr lvl="1"/>
            <a:r>
              <a:rPr lang="en-US" dirty="0" smtClean="0"/>
              <a:t>For example, clicking on the </a:t>
            </a:r>
            <a:r>
              <a:rPr lang="en-US" dirty="0" smtClean="0">
                <a:solidFill>
                  <a:schemeClr val="accent2"/>
                </a:solidFill>
              </a:rPr>
              <a:t>Apply</a:t>
            </a:r>
            <a:r>
              <a:rPr lang="en-US" dirty="0" smtClean="0"/>
              <a:t> menu item displays </a:t>
            </a:r>
            <a:r>
              <a:rPr lang="en-US" dirty="0" smtClean="0">
                <a:solidFill>
                  <a:schemeClr val="accent2"/>
                </a:solidFill>
              </a:rPr>
              <a:t>application content </a:t>
            </a: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accent2"/>
                </a:solidFill>
              </a:rPr>
              <a:t>apply.json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351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and Data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data file has a respective schema file created by a developer that defines the content fields available.</a:t>
            </a:r>
          </a:p>
          <a:p>
            <a:pPr lvl="1"/>
            <a:r>
              <a:rPr lang="en-US" dirty="0" smtClean="0"/>
              <a:t>This requires intimate knowledge of the site structure.</a:t>
            </a:r>
          </a:p>
          <a:p>
            <a:r>
              <a:rPr lang="en-US" dirty="0" smtClean="0"/>
              <a:t>The respective data file stores the author “fill in the blanks” site-specific information.</a:t>
            </a:r>
          </a:p>
          <a:p>
            <a:r>
              <a:rPr lang="en-US" dirty="0" smtClean="0"/>
              <a:t>Since pages have a consistent look and feel based on a mostly generic template, many of the data files look and feel the same other than their unique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267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Events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5" y="2160590"/>
            <a:ext cx="7250814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Included in the main home content display and shared to the news pages.</a:t>
            </a:r>
          </a:p>
          <a:p>
            <a:pPr lvl="1"/>
            <a:r>
              <a:rPr lang="en-US" dirty="0" smtClean="0"/>
              <a:t>Saved independently to </a:t>
            </a:r>
            <a:r>
              <a:rPr lang="en-US" dirty="0" err="1" smtClean="0"/>
              <a:t>events.json</a:t>
            </a:r>
            <a:r>
              <a:rPr lang="en-US" dirty="0" smtClean="0"/>
              <a:t> data file.</a:t>
            </a:r>
          </a:p>
          <a:p>
            <a:r>
              <a:rPr lang="en-US" dirty="0" smtClean="0"/>
              <a:t>Events content automatically loads and “disappears” according to defined calendar dates and times.</a:t>
            </a:r>
          </a:p>
          <a:p>
            <a:r>
              <a:rPr lang="en-US" dirty="0" smtClean="0"/>
              <a:t>Events can link to other pages.</a:t>
            </a:r>
          </a:p>
          <a:p>
            <a:r>
              <a:rPr lang="en-US" dirty="0" smtClean="0"/>
              <a:t>Multiple events can be “queued”, but only a single event displays on the home page.</a:t>
            </a:r>
          </a:p>
          <a:p>
            <a:pPr lvl="1"/>
            <a:r>
              <a:rPr lang="en-US" dirty="0" smtClean="0"/>
              <a:t>One can peruse events on the news/events pages.</a:t>
            </a:r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8490857" y="1430811"/>
          <a:ext cx="3310705" cy="5052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Visio" r:id="rId3" imgW="4399518" imgH="6714104" progId="Visio.Drawing.11">
                  <p:embed/>
                </p:oleObj>
              </mc:Choice>
              <mc:Fallback>
                <p:oleObj name="Visio" r:id="rId3" imgW="4399518" imgH="6714104" progId="Visio.Drawing.11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90857" y="1430811"/>
                        <a:ext cx="3310705" cy="5052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8490857" y="2572379"/>
            <a:ext cx="3310705" cy="39111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90857" y="1430811"/>
            <a:ext cx="3310705" cy="357176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8410471" y="1808085"/>
            <a:ext cx="3516922" cy="744196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66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Posts – Newsfeed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Special pages can be defined for “serial” posts, i.e. blog, newsfeed.</a:t>
            </a:r>
          </a:p>
          <a:p>
            <a:r>
              <a:rPr lang="en-US" dirty="0" smtClean="0"/>
              <a:t>News/Events Page …</a:t>
            </a:r>
          </a:p>
          <a:p>
            <a:pPr lvl="1"/>
            <a:r>
              <a:rPr lang="en-US" dirty="0" smtClean="0"/>
              <a:t>Posts </a:t>
            </a:r>
            <a:r>
              <a:rPr lang="en-US" dirty="0"/>
              <a:t>saved to “news” subfolder for better organization.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form automatically loads the last </a:t>
            </a:r>
            <a:r>
              <a:rPr lang="en-US" dirty="0" smtClean="0"/>
              <a:t>posted content.</a:t>
            </a:r>
            <a:endParaRPr lang="en-US" dirty="0"/>
          </a:p>
          <a:p>
            <a:pPr lvl="2"/>
            <a:r>
              <a:rPr lang="en-US" dirty="0" smtClean="0"/>
              <a:t>Past postings are available to copy to new posts or editing to update information or the form may be cleared to start from scratch.</a:t>
            </a:r>
          </a:p>
          <a:p>
            <a:pPr lvl="1"/>
            <a:r>
              <a:rPr lang="en-US" dirty="0" smtClean="0"/>
              <a:t>Posts require several meta-data fields to describe and format the data, including title, brief description, and keywords.</a:t>
            </a:r>
          </a:p>
          <a:p>
            <a:pPr lvl="2"/>
            <a:r>
              <a:rPr lang="en-US" dirty="0" smtClean="0"/>
              <a:t>Keywords are not presently used but I expect to add a post search feature in the future, so they should still be defined for each posting.</a:t>
            </a:r>
          </a:p>
          <a:p>
            <a:r>
              <a:rPr lang="en-US" dirty="0" smtClean="0"/>
              <a:t>Intent to update often just like a Facebook Newsfeed to draw visitors with new content.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25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SaranamABQ</a:t>
            </a:r>
            <a:r>
              <a:rPr lang="en-US" dirty="0" smtClean="0"/>
              <a:t> Domain(s) Description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/>
              <a:t>domain </a:t>
            </a:r>
            <a:r>
              <a:rPr lang="en-US" dirty="0" smtClean="0"/>
              <a:t>names </a:t>
            </a:r>
            <a:r>
              <a:rPr lang="en-US" dirty="0"/>
              <a:t>and usage</a:t>
            </a:r>
          </a:p>
        </p:txBody>
      </p:sp>
    </p:spTree>
    <p:extLst>
      <p:ext uri="{BB962C8B-B14F-4D97-AF65-F5344CB8AC3E}">
        <p14:creationId xmlns:p14="http://schemas.microsoft.com/office/powerpoint/2010/main" val="83919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5669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Domain</a:t>
            </a:r>
            <a:r>
              <a:rPr lang="en-US" dirty="0" smtClean="0">
                <a:solidFill>
                  <a:schemeClr val="tx1"/>
                </a:solidFill>
              </a:rPr>
              <a:t>: A network of computers that may </a:t>
            </a:r>
            <a:r>
              <a:rPr lang="en-US" dirty="0">
                <a:solidFill>
                  <a:schemeClr val="tx1"/>
                </a:solidFill>
              </a:rPr>
              <a:t>be </a:t>
            </a:r>
            <a:r>
              <a:rPr lang="en-US" dirty="0" smtClean="0">
                <a:solidFill>
                  <a:schemeClr val="tx1"/>
                </a:solidFill>
              </a:rPr>
              <a:t>located locally or remotely and addressable by a given domain name.</a:t>
            </a:r>
            <a:endParaRPr lang="en-US" dirty="0" smtClean="0">
              <a:solidFill>
                <a:schemeClr val="accent4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DNS</a:t>
            </a:r>
            <a:r>
              <a:rPr lang="en-US" dirty="0" smtClean="0"/>
              <a:t>: </a:t>
            </a:r>
            <a:r>
              <a:rPr lang="en-US" dirty="0">
                <a:solidFill>
                  <a:schemeClr val="accent2"/>
                </a:solidFill>
              </a:rPr>
              <a:t>D</a:t>
            </a:r>
            <a:r>
              <a:rPr lang="en-US" dirty="0" smtClean="0"/>
              <a:t>omain </a:t>
            </a:r>
            <a:r>
              <a:rPr lang="en-US" dirty="0">
                <a:solidFill>
                  <a:schemeClr val="accent2"/>
                </a:solidFill>
              </a:rPr>
              <a:t>N</a:t>
            </a:r>
            <a:r>
              <a:rPr lang="en-US" dirty="0" smtClean="0"/>
              <a:t>ame </a:t>
            </a:r>
            <a:r>
              <a:rPr lang="en-US" dirty="0">
                <a:solidFill>
                  <a:schemeClr val="accent2"/>
                </a:solidFill>
              </a:rPr>
              <a:t>S</a:t>
            </a:r>
            <a:r>
              <a:rPr lang="en-US" dirty="0" smtClean="0"/>
              <a:t>ervice. Converts human readable domain names, such as saranamabq.net, into its computer format network address</a:t>
            </a:r>
            <a:r>
              <a:rPr lang="en-US" dirty="0"/>
              <a:t>, such as 73.98.13.78</a:t>
            </a:r>
            <a:r>
              <a:rPr lang="en-US" dirty="0" smtClean="0"/>
              <a:t>. For users this happens transparently in the background.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Top Level Domain</a:t>
            </a:r>
            <a:r>
              <a:rPr lang="en-US" dirty="0" smtClean="0"/>
              <a:t>: The end of the domain name, such as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.org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.com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edu</a:t>
            </a:r>
            <a:r>
              <a:rPr lang="en-US" dirty="0" smtClean="0"/>
              <a:t>, …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Domain Name</a:t>
            </a:r>
            <a:r>
              <a:rPr lang="en-US" dirty="0" smtClean="0"/>
              <a:t>: A user friendly name for our Internet address, such as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saranamabq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Host</a:t>
            </a:r>
            <a:r>
              <a:rPr lang="en-US" dirty="0" smtClean="0"/>
              <a:t>:	The server for a particular service such as a web site; prefix to domain name, such as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home</a:t>
            </a:r>
            <a:r>
              <a:rPr lang="en-US" dirty="0" smtClean="0"/>
              <a:t> as in </a:t>
            </a:r>
            <a:r>
              <a:rPr lang="en-US" dirty="0" smtClean="0">
                <a:hlinkClick r:id="rId2"/>
              </a:rPr>
              <a:t>https://www.saranamabq.org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Protocol: The method of communication between computers, such as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http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https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sftp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mail:</a:t>
            </a:r>
            <a:r>
              <a:rPr lang="en-US" dirty="0" smtClean="0"/>
              <a:t>, … (Note: An “s” in the protocol usually means secure.)</a:t>
            </a:r>
          </a:p>
        </p:txBody>
      </p:sp>
      <p:sp>
        <p:nvSpPr>
          <p:cNvPr id="6" name="Rectangle 5"/>
          <p:cNvSpPr/>
          <p:nvPr/>
        </p:nvSpPr>
        <p:spPr>
          <a:xfrm>
            <a:off x="562709" y="5796975"/>
            <a:ext cx="10078496" cy="830997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square" lIns="228600" tIns="137160" rIns="228600" bIns="137160">
            <a:spAutoFit/>
          </a:bodyPr>
          <a:lstStyle/>
          <a:p>
            <a:pPr marL="0" lvl="1" algn="ctr"/>
            <a:r>
              <a:rPr lang="en-US" dirty="0" smtClean="0">
                <a:solidFill>
                  <a:srgbClr val="00B0F0"/>
                </a:solidFill>
              </a:rPr>
              <a:t>*Note: Domain names are not case sensitive, but more easily recognized when capitalized. </a:t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However, I recommend always using lower case names in practice to avoid any issues. 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09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SaranamABQ.net</a:t>
            </a:r>
            <a:r>
              <a:rPr lang="en-US" dirty="0" smtClean="0">
                <a:solidFill>
                  <a:schemeClr val="tx1"/>
                </a:solidFill>
              </a:rPr>
              <a:t>: Our internal domain.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  <a:hlinkClick r:id="rId2"/>
              </a:rPr>
              <a:t>home.saranamabq.net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accent4"/>
                </a:solidFill>
              </a:rPr>
              <a:t>AKA Home</a:t>
            </a:r>
            <a:r>
              <a:rPr lang="en-US" dirty="0" smtClean="0">
                <a:solidFill>
                  <a:schemeClr val="tx1"/>
                </a:solidFill>
              </a:rPr>
              <a:t>) points to our domain server.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  <a:hlinkClick r:id="rId3"/>
              </a:rPr>
              <a:t>https://saranamabq.net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points to our local web server (i.e. shopping, </a:t>
            </a:r>
            <a:r>
              <a:rPr lang="en-US" dirty="0" err="1" smtClean="0">
                <a:solidFill>
                  <a:schemeClr val="tx1"/>
                </a:solidFill>
              </a:rPr>
              <a:t>etc</a:t>
            </a:r>
            <a:r>
              <a:rPr lang="en-US" dirty="0" smtClean="0">
                <a:solidFill>
                  <a:schemeClr val="tx1"/>
                </a:solidFill>
              </a:rPr>
              <a:t>).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Operates on a different server and therefore manages accounts independently.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Redirected by </a:t>
            </a:r>
            <a:r>
              <a:rPr lang="en-US" dirty="0" err="1" smtClean="0">
                <a:solidFill>
                  <a:schemeClr val="tx1"/>
                </a:solidFill>
              </a:rPr>
              <a:t>NoIP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SaranamABQ.org</a:t>
            </a:r>
            <a:r>
              <a:rPr lang="en-US" dirty="0" smtClean="0">
                <a:solidFill>
                  <a:schemeClr val="tx1"/>
                </a:solidFill>
              </a:rPr>
              <a:t>: Our external web service.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/>
              <a:t>Operates on a LunarPages.com server.</a:t>
            </a:r>
          </a:p>
          <a:p>
            <a:pPr lvl="2"/>
            <a:r>
              <a:rPr lang="en-US" dirty="0" smtClean="0"/>
              <a:t>Multiple accounts used: login, FTP, mail,…</a:t>
            </a:r>
          </a:p>
          <a:p>
            <a:pPr lvl="1"/>
            <a:r>
              <a:rPr lang="en-US" dirty="0" smtClean="0"/>
              <a:t>Automatically redirects http requests to https.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SaranamABQ.com</a:t>
            </a:r>
            <a:r>
              <a:rPr lang="en-US" dirty="0" smtClean="0"/>
              <a:t>: An alias that redirects to SaranamABQ.org.</a:t>
            </a:r>
          </a:p>
          <a:p>
            <a:pPr lvl="1"/>
            <a:r>
              <a:rPr lang="en-US" dirty="0" smtClean="0"/>
              <a:t>http(s)://saranamabq.com/…	</a:t>
            </a:r>
            <a:r>
              <a:rPr lang="en-US" dirty="0" smtClean="0">
                <a:sym typeface="Wingdings" panose="05000000000000000000" pitchFamily="2" charset="2"/>
              </a:rPr>
              <a:t>	</a:t>
            </a:r>
            <a:r>
              <a:rPr lang="en-US" dirty="0" smtClean="0"/>
              <a:t>https://saranamabq.org/…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2803" y="6041362"/>
            <a:ext cx="10068449" cy="553998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square" lIns="228600" tIns="137160" rIns="228600" bIns="137160">
            <a:spAutoFit/>
          </a:bodyPr>
          <a:lstStyle/>
          <a:p>
            <a:pPr marL="0" lvl="1" algn="ctr"/>
            <a:r>
              <a:rPr lang="en-US" dirty="0" smtClean="0">
                <a:solidFill>
                  <a:srgbClr val="00B0F0"/>
                </a:solidFill>
              </a:rPr>
              <a:t>FYI: All web requests should now specify https (secure http); no longer use http.</a:t>
            </a:r>
          </a:p>
        </p:txBody>
      </p:sp>
    </p:spTree>
    <p:extLst>
      <p:ext uri="{BB962C8B-B14F-4D97-AF65-F5344CB8AC3E}">
        <p14:creationId xmlns:p14="http://schemas.microsoft.com/office/powerpoint/2010/main" val="63739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own them all!</a:t>
            </a:r>
          </a:p>
          <a:p>
            <a:r>
              <a:rPr lang="en-US" dirty="0" smtClean="0"/>
              <a:t>We only host (and control)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saranamabq.net</a:t>
            </a:r>
            <a:r>
              <a:rPr lang="en-US" dirty="0" smtClean="0"/>
              <a:t> locally.</a:t>
            </a:r>
          </a:p>
          <a:p>
            <a:r>
              <a:rPr lang="en-US" dirty="0" smtClean="0"/>
              <a:t>We </a:t>
            </a:r>
            <a:r>
              <a:rPr lang="en-US" u="sng" dirty="0" smtClean="0"/>
              <a:t>delegate</a:t>
            </a:r>
            <a:r>
              <a:rPr lang="en-US" dirty="0" smtClean="0"/>
              <a:t> hosting and management of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saranamabq.org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saranamabq.com</a:t>
            </a:r>
            <a:r>
              <a:rPr lang="en-US" dirty="0" smtClean="0"/>
              <a:t> to an Internet Service Provider (ISP), </a:t>
            </a:r>
            <a:r>
              <a:rPr lang="en-US" dirty="0" err="1" smtClean="0"/>
              <a:t>LunarPages</a:t>
            </a:r>
            <a:r>
              <a:rPr lang="en-US" dirty="0" smtClean="0"/>
              <a:t>. This means…</a:t>
            </a:r>
          </a:p>
          <a:p>
            <a:pPr lvl="1"/>
            <a:r>
              <a:rPr lang="en-US" dirty="0" smtClean="0"/>
              <a:t>We can only use those domains in conjunction with their services.</a:t>
            </a:r>
          </a:p>
          <a:p>
            <a:pPr lvl="1"/>
            <a:r>
              <a:rPr lang="en-US" dirty="0" smtClean="0"/>
              <a:t>We can only implement site features based on what they support </a:t>
            </a:r>
            <a:br>
              <a:rPr lang="en-US" dirty="0" smtClean="0"/>
            </a:br>
            <a:r>
              <a:rPr lang="en-US" dirty="0" smtClean="0"/>
              <a:t>(i.e. Linux, PHP7).</a:t>
            </a:r>
          </a:p>
          <a:p>
            <a:pPr lvl="1"/>
            <a:r>
              <a:rPr lang="en-US" dirty="0" smtClean="0"/>
              <a:t>We can change delegation, but it’s not as easy as it should be.</a:t>
            </a:r>
          </a:p>
          <a:p>
            <a:r>
              <a:rPr lang="en-US" dirty="0" smtClean="0"/>
              <a:t>Different hosts means different user accounts.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1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LunarPages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160590"/>
            <a:ext cx="9003694" cy="388077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Main account login: </a:t>
            </a:r>
          </a:p>
          <a:p>
            <a:pPr lvl="1"/>
            <a:r>
              <a:rPr lang="en-US" dirty="0" smtClean="0"/>
              <a:t>Host:		</a:t>
            </a:r>
            <a:r>
              <a:rPr lang="en-US" dirty="0" smtClean="0">
                <a:hlinkClick r:id="rId2"/>
              </a:rPr>
              <a:t>https://account.lunarpages.com</a:t>
            </a:r>
            <a:endParaRPr lang="en-US" dirty="0" smtClean="0"/>
          </a:p>
          <a:p>
            <a:pPr lvl="1"/>
            <a:r>
              <a:rPr lang="en-US" dirty="0" smtClean="0"/>
              <a:t>User:		saran1</a:t>
            </a:r>
          </a:p>
          <a:p>
            <a:pPr lvl="1"/>
            <a:r>
              <a:rPr lang="en-US" dirty="0" smtClean="0"/>
              <a:t>Password:	_____________________________</a:t>
            </a:r>
          </a:p>
          <a:p>
            <a:r>
              <a:rPr lang="en-US" dirty="0" smtClean="0"/>
              <a:t>FTP Account:</a:t>
            </a:r>
          </a:p>
          <a:p>
            <a:pPr lvl="1"/>
            <a:r>
              <a:rPr lang="en-US" dirty="0" smtClean="0"/>
              <a:t>Host:		</a:t>
            </a:r>
            <a:r>
              <a:rPr lang="en-US" dirty="0" smtClean="0">
                <a:hlinkClick r:id="rId3"/>
              </a:rPr>
              <a:t>ftp.saranamabq.org</a:t>
            </a:r>
            <a:endParaRPr lang="en-US" dirty="0" smtClean="0"/>
          </a:p>
          <a:p>
            <a:pPr lvl="1"/>
            <a:r>
              <a:rPr lang="en-US" dirty="0" smtClean="0"/>
              <a:t>User:		saran1</a:t>
            </a:r>
          </a:p>
          <a:p>
            <a:pPr lvl="1"/>
            <a:r>
              <a:rPr lang="en-US" dirty="0" smtClean="0"/>
              <a:t>Password:	_____________________________</a:t>
            </a:r>
          </a:p>
          <a:p>
            <a:pPr lvl="1"/>
            <a:r>
              <a:rPr lang="en-US" dirty="0" smtClean="0"/>
              <a:t>Directory:	/</a:t>
            </a:r>
            <a:r>
              <a:rPr lang="en-US" dirty="0" err="1" smtClean="0"/>
              <a:t>public_html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/live</a:t>
            </a:r>
            <a:br>
              <a:rPr lang="en-US" dirty="0" smtClean="0"/>
            </a:br>
            <a:r>
              <a:rPr lang="en-US" dirty="0" smtClean="0"/>
              <a:t>				/preview</a:t>
            </a:r>
            <a:br>
              <a:rPr lang="en-US" dirty="0" smtClean="0"/>
            </a:br>
            <a:r>
              <a:rPr lang="en-US" dirty="0" smtClean="0"/>
              <a:t>			/restricted</a:t>
            </a:r>
          </a:p>
          <a:p>
            <a:pPr lvl="2"/>
            <a:r>
              <a:rPr lang="en-US" dirty="0" smtClean="0"/>
              <a:t>Ignore other folders!</a:t>
            </a:r>
          </a:p>
          <a:p>
            <a:r>
              <a:rPr lang="en-US" dirty="0" smtClean="0"/>
              <a:t>Mail: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2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https://saranamabq.org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Website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6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variants redirect to the root site hosted at </a:t>
            </a:r>
            <a:r>
              <a:rPr lang="en-US" dirty="0" err="1"/>
              <a:t>LunarPages</a:t>
            </a:r>
            <a:r>
              <a:rPr lang="en-US" dirty="0"/>
              <a:t>.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://saranamabq.org</a:t>
            </a: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https://saranamabq.org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hlinkClick r:id="rId4"/>
              </a:rPr>
              <a:t>http://www.saranamabq.org/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https://saranamabq.org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hlinkClick r:id="rId5"/>
              </a:rPr>
              <a:t>https://www.saranamabq.org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https://saranamabq.org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hlinkClick r:id="rId6"/>
              </a:rPr>
              <a:t>http://saranamabq.com</a:t>
            </a:r>
            <a:r>
              <a:rPr lang="en-US" dirty="0"/>
              <a:t>		</a:t>
            </a:r>
            <a:r>
              <a:rPr lang="en-US" dirty="0" smtClean="0"/>
              <a:t>	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https://saranamabq.org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hlinkClick r:id="rId6"/>
              </a:rPr>
              <a:t>https://saranamabq.com</a:t>
            </a:r>
            <a:r>
              <a:rPr lang="en-US" dirty="0"/>
              <a:t>		</a:t>
            </a:r>
            <a:r>
              <a:rPr lang="en-US" dirty="0" smtClean="0"/>
              <a:t>	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https://saranamabq.org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hlinkClick r:id="rId7"/>
              </a:rPr>
              <a:t>http</a:t>
            </a:r>
            <a:r>
              <a:rPr lang="en-US" dirty="0" smtClean="0">
                <a:hlinkClick r:id="rId7"/>
              </a:rPr>
              <a:t>://www.saranamabq.com</a:t>
            </a:r>
            <a:r>
              <a:rPr lang="en-US" dirty="0"/>
              <a:t>		</a:t>
            </a:r>
            <a:r>
              <a:rPr lang="en-US" dirty="0">
                <a:sym typeface="Wingdings" panose="05000000000000000000" pitchFamily="2" charset="2"/>
              </a:rPr>
              <a:t>	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https://saranamabq.org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hlinkClick r:id="rId8"/>
              </a:rPr>
              <a:t>https</a:t>
            </a:r>
            <a:r>
              <a:rPr lang="en-US" dirty="0" smtClean="0">
                <a:hlinkClick r:id="rId8"/>
              </a:rPr>
              <a:t>://www.saranamabq.com</a:t>
            </a:r>
            <a:r>
              <a:rPr lang="en-US" dirty="0"/>
              <a:t>		</a:t>
            </a:r>
            <a:r>
              <a:rPr lang="en-US" dirty="0">
                <a:sym typeface="Wingdings" panose="05000000000000000000" pitchFamily="2" charset="2"/>
              </a:rPr>
              <a:t>	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</a:t>
            </a:r>
            <a:r>
              <a:rPr lang="en-US" dirty="0" smtClean="0">
                <a:sym typeface="Wingdings" panose="05000000000000000000" pitchFamily="2" charset="2"/>
                <a:hlinkClick r:id="rId3"/>
              </a:rPr>
              <a:t>saranamabq.org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Internally </a:t>
            </a:r>
            <a:r>
              <a:rPr lang="en-US" dirty="0" smtClean="0">
                <a:solidFill>
                  <a:schemeClr val="accent2"/>
                </a:solidFill>
              </a:rPr>
              <a:t>live.saranamabq.org </a:t>
            </a:r>
            <a:r>
              <a:rPr lang="en-US" dirty="0" smtClean="0">
                <a:solidFill>
                  <a:schemeClr val="tx1"/>
                </a:solidFill>
              </a:rPr>
              <a:t>aliases to saranamabq.org for developer use only.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https://preview.saranamabq.org </a:t>
            </a:r>
            <a:r>
              <a:rPr lang="en-US" dirty="0" smtClean="0">
                <a:solidFill>
                  <a:schemeClr val="tx1"/>
                </a:solidFill>
              </a:rPr>
              <a:t>represents a different site and should only be used to preview site changes.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/>
              <a:t>Only secure access used per the “secure by design” web initiative.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2803" y="6041362"/>
            <a:ext cx="11083333" cy="553998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square" lIns="228600" tIns="137160" rIns="228600" bIns="137160">
            <a:spAutoFit/>
          </a:bodyPr>
          <a:lstStyle/>
          <a:p>
            <a:pPr marL="0" lvl="1" algn="ctr"/>
            <a:r>
              <a:rPr lang="en-US" dirty="0" smtClean="0">
                <a:solidFill>
                  <a:srgbClr val="00B0F0"/>
                </a:solidFill>
              </a:rPr>
              <a:t>NOTE: All published references to </a:t>
            </a:r>
            <a:r>
              <a:rPr lang="en-US" dirty="0" err="1" smtClean="0">
                <a:solidFill>
                  <a:srgbClr val="00B0F0"/>
                </a:solidFill>
              </a:rPr>
              <a:t>Saranam’s</a:t>
            </a:r>
            <a:r>
              <a:rPr lang="en-US" dirty="0" smtClean="0">
                <a:solidFill>
                  <a:srgbClr val="00B0F0"/>
                </a:solidFill>
              </a:rPr>
              <a:t> web site should refer only to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https://saranamabq.org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801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Site hosted on </a:t>
            </a:r>
            <a:r>
              <a:rPr lang="en-US" dirty="0" err="1" smtClean="0"/>
              <a:t>LunarPages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Content Management System (CMS) editor at </a:t>
            </a:r>
            <a:r>
              <a:rPr lang="en-US" dirty="0" smtClean="0">
                <a:hlinkClick r:id="rId2"/>
              </a:rPr>
              <a:t>https://saranamabq.org/cms/cms.html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Allows “authors” and “developers” to edit site data.</a:t>
            </a:r>
          </a:p>
          <a:p>
            <a:pPr lvl="1"/>
            <a:r>
              <a:rPr lang="en-US" dirty="0" smtClean="0"/>
              <a:t>Must login to an individual or “token” account.</a:t>
            </a:r>
          </a:p>
          <a:p>
            <a:r>
              <a:rPr lang="en-US" dirty="0" smtClean="0"/>
              <a:t>HTML, CSS, and JavaScript files must be edited and uploaded by FTP.</a:t>
            </a:r>
          </a:p>
          <a:p>
            <a:r>
              <a:rPr lang="en-US" dirty="0" smtClean="0"/>
              <a:t>Small image and document resources (&lt;5MB) can be uploaded with CMS tool.</a:t>
            </a:r>
            <a:br>
              <a:rPr lang="en-US" dirty="0" smtClean="0"/>
            </a:br>
            <a:r>
              <a:rPr lang="en-US" dirty="0" smtClean="0"/>
              <a:t>Larger files require direct upload via FTP.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833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9265</TotalTime>
  <Words>1067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Trebuchet MS</vt:lpstr>
      <vt:lpstr>Wingdings</vt:lpstr>
      <vt:lpstr>Wingdings 3</vt:lpstr>
      <vt:lpstr>Facet</vt:lpstr>
      <vt:lpstr>Visio</vt:lpstr>
      <vt:lpstr>SaranamABQ</vt:lpstr>
      <vt:lpstr>SaranamABQ Domain(s) Description</vt:lpstr>
      <vt:lpstr>Terms</vt:lpstr>
      <vt:lpstr>Our Domains</vt:lpstr>
      <vt:lpstr>Domain Relationship</vt:lpstr>
      <vt:lpstr>LunarPages</vt:lpstr>
      <vt:lpstr>https://saranamabq.org</vt:lpstr>
      <vt:lpstr>Site Aliases</vt:lpstr>
      <vt:lpstr>Scope</vt:lpstr>
      <vt:lpstr>Site Model</vt:lpstr>
      <vt:lpstr>Desktop, Tablet, and Mobile Platforms</vt:lpstr>
      <vt:lpstr>Topic-specific Pages</vt:lpstr>
      <vt:lpstr>Schema and Data Files</vt:lpstr>
      <vt:lpstr>Special Events</vt:lpstr>
      <vt:lpstr>Serial Posts – Newsfeed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HomebrewCMS</dc:title>
  <dc:creator>dvc</dc:creator>
  <cp:lastModifiedBy>dvc</cp:lastModifiedBy>
  <cp:revision>88</cp:revision>
  <dcterms:created xsi:type="dcterms:W3CDTF">2019-02-15T17:34:09Z</dcterms:created>
  <dcterms:modified xsi:type="dcterms:W3CDTF">2019-05-14T22:28:58Z</dcterms:modified>
</cp:coreProperties>
</file>