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66" r:id="rId4"/>
    <p:sldId id="257" r:id="rId5"/>
    <p:sldId id="289" r:id="rId6"/>
    <p:sldId id="258" r:id="rId7"/>
    <p:sldId id="263" r:id="rId8"/>
    <p:sldId id="280" r:id="rId9"/>
    <p:sldId id="285" r:id="rId10"/>
    <p:sldId id="294" r:id="rId11"/>
    <p:sldId id="290" r:id="rId12"/>
    <p:sldId id="293" r:id="rId13"/>
    <p:sldId id="295" r:id="rId14"/>
    <p:sldId id="283" r:id="rId15"/>
    <p:sldId id="284" r:id="rId16"/>
    <p:sldId id="281" r:id="rId17"/>
    <p:sldId id="288" r:id="rId18"/>
    <p:sldId id="260" r:id="rId19"/>
    <p:sldId id="259" r:id="rId20"/>
    <p:sldId id="267" r:id="rId21"/>
    <p:sldId id="261" r:id="rId22"/>
    <p:sldId id="268" r:id="rId23"/>
    <p:sldId id="269" r:id="rId24"/>
    <p:sldId id="271" r:id="rId25"/>
    <p:sldId id="270" r:id="rId26"/>
    <p:sldId id="279" r:id="rId27"/>
    <p:sldId id="272" r:id="rId28"/>
    <p:sldId id="274" r:id="rId29"/>
    <p:sldId id="296" r:id="rId30"/>
    <p:sldId id="277" r:id="rId31"/>
    <p:sldId id="297" r:id="rId32"/>
    <p:sldId id="278" r:id="rId33"/>
    <p:sldId id="298" r:id="rId34"/>
    <p:sldId id="299" r:id="rId35"/>
    <p:sldId id="286" r:id="rId36"/>
    <p:sldId id="264" r:id="rId37"/>
    <p:sldId id="265" r:id="rId38"/>
    <p:sldId id="273" r:id="rId39"/>
    <p:sldId id="275" r:id="rId40"/>
    <p:sldId id="27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93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10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6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0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22E6-19F5-4E3A-A99F-367E5927EEE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me@gmail.co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HomebrewCMS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9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You can not download, preview, or publish without an account!</a:t>
            </a:r>
          </a:p>
          <a:p>
            <a:r>
              <a:rPr lang="en-US" dirty="0" smtClean="0"/>
              <a:t>Both authors and developers must have an account to login.</a:t>
            </a:r>
          </a:p>
          <a:p>
            <a:r>
              <a:rPr lang="en-US" dirty="0" smtClean="0"/>
              <a:t>The lock icon indicates login status as valid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FontAwesome5Free-Solid" panose="02000503000000000000" pitchFamily="50" charset="2"/>
              </a:rPr>
              <a:t></a:t>
            </a:r>
            <a:r>
              <a:rPr lang="en-US" dirty="0" smtClean="0"/>
              <a:t> or Invalid </a:t>
            </a:r>
            <a:r>
              <a:rPr lang="en-US" dirty="0">
                <a:solidFill>
                  <a:schemeClr val="accent5"/>
                </a:solidFill>
                <a:latin typeface="FontAwesome5Free-Solid" panose="02000503000000000000" pitchFamily="50" charset="2"/>
              </a:rPr>
              <a:t>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Type username and password. Press enter after your password or click      to login.</a:t>
            </a:r>
          </a:p>
          <a:p>
            <a:r>
              <a:rPr lang="en-US" dirty="0" smtClean="0"/>
              <a:t>Login is valid for 24 hours.</a:t>
            </a:r>
          </a:p>
          <a:p>
            <a:r>
              <a:rPr lang="en-US" dirty="0" smtClean="0"/>
              <a:t>If HomebrewCMS stops working or isn’t working, verify by the icon that your login has not expired.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 flipV="1">
            <a:off x="8274124" y="3373874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FontAwesome5Free-Regular" panose="02000503000000000000" pitchFamily="50" charset="2"/>
              </a:rPr>
              <a:t>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0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chemeClr val="accent1"/>
                </a:solidFill>
                <a:latin typeface="FontAwesome5Free-Solid" panose="02000503000000000000" pitchFamily="50" charset="2"/>
              </a:rPr>
              <a:t>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Expansion and collapse container elements.</a:t>
            </a:r>
            <a:endParaRPr lang="en-US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rgbClr val="00B0F0"/>
                </a:solidFill>
                <a:latin typeface="FontAwesome5Free-Regular" panose="02000503000000000000" pitchFamily="50" charset="2"/>
              </a:rPr>
              <a:t>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Copy element in place; </a:t>
            </a:r>
            <a:r>
              <a:rPr lang="en-US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CTRL+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copies to clipboard; </a:t>
            </a:r>
            <a:r>
              <a:rPr lang="en-US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ALT+ 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pastes.</a:t>
            </a:r>
            <a:endParaRPr lang="en-US" b="1" dirty="0" smtClean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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Move 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element 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up in order.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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Move 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element 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down 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in order.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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Promote 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element up in 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hierarchy to level of parent.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lvl="0" indent="0">
              <a:buClr>
                <a:srgbClr val="FFCA08"/>
              </a:buClr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	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Promote element 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down 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in 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hierarchy of preceding element.</a:t>
            </a:r>
          </a:p>
          <a:p>
            <a:pPr marL="0" lvl="0" indent="0">
              <a:buClr>
                <a:srgbClr val="FFCA08"/>
              </a:buClr>
              <a:buNone/>
              <a:tabLst>
                <a:tab pos="68262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</a:t>
            </a:r>
            <a:r>
              <a:rPr lang="en-US" sz="2400" b="1" dirty="0">
                <a:solidFill>
                  <a:prstClr val="white"/>
                </a:solidFill>
                <a:latin typeface="Trebuchet MS" panose="020B0603020202020204" pitchFamily="34" charset="0"/>
              </a:rPr>
              <a:t>	</a:t>
            </a:r>
            <a:r>
              <a:rPr lang="en-US" b="1" dirty="0" smtClean="0">
                <a:solidFill>
                  <a:srgbClr val="2B8FD3"/>
                </a:solidFill>
                <a:latin typeface="Trebuchet MS" panose="020B0603020202020204" pitchFamily="34" charset="0"/>
              </a:rPr>
              <a:t>CTRL+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 deletes an element; </a:t>
            </a:r>
            <a:r>
              <a:rPr lang="en-US" b="1" dirty="0" smtClean="0">
                <a:solidFill>
                  <a:srgbClr val="2B8FD3"/>
                </a:solidFill>
                <a:latin typeface="Trebuchet MS" panose="020B0603020202020204" pitchFamily="34" charset="0"/>
              </a:rPr>
              <a:t>CTRL+ALT+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 deletes schema.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indent="0">
              <a:buNone/>
              <a:tabLst>
                <a:tab pos="682625" algn="l"/>
              </a:tabLst>
            </a:pP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6851" y="6041363"/>
            <a:ext cx="5597687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Hint: Color designates author vs developer mode.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1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rgbClr val="2B8FD3"/>
                </a:solidFill>
                <a:latin typeface="Trebuchet MS" panose="020B0603020202020204" pitchFamily="34" charset="0"/>
              </a:rPr>
              <a:t>DEVELOPER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|</a:t>
            </a:r>
            <a:r>
              <a:rPr lang="en-US" b="1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AUTHOR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word indicates current mode and 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changes 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mode when clicked.</a:t>
            </a:r>
            <a:endParaRPr lang="en-US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chemeClr val="accent1"/>
                </a:solidFill>
                <a:latin typeface="FontAwesome" pitchFamily="2" charset="0"/>
              </a:rPr>
              <a:t></a:t>
            </a:r>
            <a:r>
              <a:rPr lang="en-US" sz="2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Download a schema </a:t>
            </a: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3200" b="1" dirty="0">
                <a:solidFill>
                  <a:srgbClr val="00B0F0"/>
                </a:solidFill>
                <a:latin typeface="FontAwesome" pitchFamily="2" charset="0"/>
              </a:rPr>
              <a:t>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schema info.</a:t>
            </a:r>
            <a:endParaRPr lang="en-US" sz="24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chemeClr val="accent1"/>
                </a:solidFill>
                <a:latin typeface="FontAwesome" pitchFamily="2" charset="0"/>
              </a:rPr>
              <a:t></a:t>
            </a:r>
            <a:r>
              <a:rPr lang="en-US" sz="28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data content.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 smtClean="0">
                <a:solidFill>
                  <a:srgbClr val="00B0F0"/>
                </a:solidFill>
                <a:latin typeface="FontAwesome5Free-Solid" panose="02000503000000000000" pitchFamily="50" charset="2"/>
              </a:rPr>
              <a:t>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View schema/data as (pretty) JSON.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>
                <a:solidFill>
                  <a:schemeClr val="accent1"/>
                </a:solidFill>
                <a:latin typeface="FontAwesome5Free-Solid" panose="02000503000000000000" pitchFamily="50" charset="2"/>
              </a:rPr>
              <a:t>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Upload documents and images.</a:t>
            </a:r>
            <a:endParaRPr lang="en-US" sz="19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rgbClr val="2B8FD3"/>
                </a:solidFill>
                <a:latin typeface="FontAwesome5Free-Solid" panose="02000503000000000000" pitchFamily="50" charset="2"/>
              </a:rPr>
              <a:t>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User account.</a:t>
            </a:r>
            <a:endParaRPr lang="en-US" b="1" dirty="0" smtClean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chemeClr val="accent1"/>
                </a:solidFill>
                <a:latin typeface="FontAwesome" pitchFamily="2" charset="0"/>
              </a:rPr>
              <a:t>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Move Preview or Publish  current schema &amp; data.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rgbClr val="00B0F0"/>
                </a:solidFill>
                <a:latin typeface="FontAwesome5Free-Regular" panose="02000503000000000000" pitchFamily="50" charset="2"/>
              </a:rPr>
              <a:t>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View log.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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Turn debug on-off; </a:t>
            </a:r>
            <a:r>
              <a:rPr lang="en-US" b="1" dirty="0" smtClean="0">
                <a:solidFill>
                  <a:srgbClr val="2B8FD3"/>
                </a:solidFill>
                <a:latin typeface="Trebuchet MS" panose="020B0603020202020204" pitchFamily="34" charset="0"/>
              </a:rPr>
              <a:t>CTRL+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 verbose on-off.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lvl="0" indent="0">
              <a:buClr>
                <a:srgbClr val="FFCA08"/>
              </a:buClr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chemeClr val="accent1"/>
                </a:solidFill>
                <a:latin typeface="FontAwesome5Free-Regular" panose="02000503000000000000" pitchFamily="50" charset="2"/>
              </a:rPr>
              <a:t>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 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 Help.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0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682625" algn="l"/>
              </a:tabLst>
            </a:pPr>
            <a:r>
              <a:rPr lang="en-US" sz="3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+</a:t>
            </a:r>
            <a:r>
              <a:rPr lang="en-US" b="1" dirty="0" smtClean="0">
                <a:solidFill>
                  <a:srgbClr val="2B8FD3"/>
                </a:solidFill>
                <a:latin typeface="Trebuchet MS" panose="020B0603020202020204" pitchFamily="34" charset="0"/>
              </a:rPr>
              <a:t> 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Just a marker for the menu.</a:t>
            </a:r>
            <a:endParaRPr lang="en-US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rgbClr val="00B0F0"/>
                </a:solidFill>
                <a:latin typeface="FontAwesome5Free-Solid" panose="02000503000000000000" pitchFamily="50" charset="2"/>
              </a:rPr>
              <a:t></a:t>
            </a:r>
            <a:r>
              <a:rPr lang="en-US" sz="2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Unordered container element [JS object].</a:t>
            </a: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3200" dirty="0" smtClean="0">
                <a:solidFill>
                  <a:srgbClr val="2B8FD3"/>
                </a:solidFill>
                <a:latin typeface="FontAwesome5Free-Solid" panose="02000503000000000000" pitchFamily="50" charset="2"/>
              </a:rPr>
              <a:t></a:t>
            </a:r>
            <a:r>
              <a:rPr lang="en-US" sz="32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Ordered container element [JS Array].</a:t>
            </a:r>
            <a:endParaRPr lang="en-US" sz="24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800" dirty="0" smtClean="0">
                <a:solidFill>
                  <a:srgbClr val="2B8FD3"/>
                </a:solidFill>
                <a:latin typeface="FontAwesome5Free-Regular" panose="02000503000000000000" pitchFamily="50" charset="2"/>
              </a:rPr>
              <a:t></a:t>
            </a:r>
            <a:r>
              <a:rPr lang="en-US" sz="28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Boolean (i.e. true/false value) element [checkbox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]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dirty="0" smtClean="0">
                <a:solidFill>
                  <a:srgbClr val="2B8FD3"/>
                </a:solidFill>
                <a:latin typeface="FontAwesome5Free-Solid" panose="02000503000000000000" pitchFamily="50" charset="2"/>
              </a:rPr>
              <a:t>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Numeric value [JS integer or float].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dirty="0" smtClean="0">
                <a:solidFill>
                  <a:srgbClr val="00B0F0"/>
                </a:solidFill>
                <a:latin typeface="FontAwesome5Free-Solid" panose="02000503000000000000" pitchFamily="50" charset="2"/>
              </a:rPr>
              <a:t>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Text element – block or single string [JS string].</a:t>
            </a:r>
            <a:endParaRPr lang="en-US" sz="19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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Date and Time elements. [ISO time string].</a:t>
            </a:r>
            <a:endParaRPr lang="en-US" b="1" dirty="0" smtClean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rgbClr val="00B0F0"/>
                </a:solidFill>
                <a:latin typeface="FontAwesome5Free-Solid" panose="02000503000000000000" pitchFamily="50" charset="2"/>
              </a:rPr>
              <a:t>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Enumerated list of choices. [JS string, one or more of a set].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>
                <a:solidFill>
                  <a:srgbClr val="00B0F0"/>
                </a:solidFill>
                <a:latin typeface="FontAwesome5Free-Solid" panose="02000503000000000000" pitchFamily="50" charset="2"/>
              </a:rPr>
              <a:t>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Link element. [JS object or HTML &lt;a&gt; tag string]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5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vs Live Publishing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90"/>
            <a:ext cx="9310727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HomebrewCMS intentionally works with 2 websites.</a:t>
            </a:r>
          </a:p>
          <a:p>
            <a:pPr lvl="1"/>
            <a:r>
              <a:rPr lang="en-US" dirty="0" smtClean="0"/>
              <a:t>While this may seem a bit confusing it serves as a safety net.</a:t>
            </a:r>
          </a:p>
          <a:p>
            <a:r>
              <a:rPr lang="en-US" dirty="0" smtClean="0"/>
              <a:t>Preview site</a:t>
            </a:r>
          </a:p>
          <a:p>
            <a:pPr lvl="1"/>
            <a:r>
              <a:rPr lang="en-US" dirty="0" smtClean="0"/>
              <a:t>Allows authors and developers to “try before you buy” so to speak.</a:t>
            </a:r>
          </a:p>
          <a:p>
            <a:pPr lvl="1"/>
            <a:r>
              <a:rPr lang="en-US" dirty="0" smtClean="0"/>
              <a:t>You may preview changes as many times as you like and it will only affect the preview site.</a:t>
            </a:r>
          </a:p>
          <a:p>
            <a:pPr lvl="1"/>
            <a:r>
              <a:rPr lang="en-US" dirty="0" smtClean="0"/>
              <a:t>If you totally break things, you can reload from the live site to restore things.</a:t>
            </a:r>
          </a:p>
          <a:p>
            <a:r>
              <a:rPr lang="en-US" dirty="0" smtClean="0"/>
              <a:t>Live site</a:t>
            </a:r>
          </a:p>
          <a:p>
            <a:pPr lvl="1"/>
            <a:r>
              <a:rPr lang="en-US" b="1" dirty="0" smtClean="0"/>
              <a:t>When Published to the live site, changes appear immediately for the real website!</a:t>
            </a:r>
          </a:p>
          <a:p>
            <a:pPr lvl="1"/>
            <a:r>
              <a:rPr lang="en-US" dirty="0" smtClean="0"/>
              <a:t>Live publishing CAN NOT be undone without manual intervention.</a:t>
            </a:r>
          </a:p>
          <a:p>
            <a:pPr lvl="1"/>
            <a:r>
              <a:rPr lang="en-US" dirty="0" smtClean="0"/>
              <a:t>Live publishing records a history of who made what changes.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8655" y="6041363"/>
            <a:ext cx="745402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Tip: When editing, always load content from the live site (default).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5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Preview vs Live Publishing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90"/>
            <a:ext cx="9310727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Publishing requires login to an account.</a:t>
            </a:r>
          </a:p>
          <a:p>
            <a:r>
              <a:rPr lang="en-US" dirty="0" smtClean="0"/>
              <a:t>When making changes (from the live site) you will need to open a window or tab to the preview site as well to preview your changes.</a:t>
            </a:r>
          </a:p>
          <a:p>
            <a:r>
              <a:rPr lang="en-US" dirty="0" smtClean="0"/>
              <a:t>If the site is already loaded or you have iterated your work, you will need to force to page to reload content.</a:t>
            </a:r>
          </a:p>
          <a:p>
            <a:pPr lvl="1"/>
            <a:r>
              <a:rPr lang="en-US" dirty="0" smtClean="0"/>
              <a:t>Click </a:t>
            </a:r>
            <a:r>
              <a:rPr lang="en-US" dirty="0" smtClean="0">
                <a:solidFill>
                  <a:schemeClr val="accent1"/>
                </a:solidFill>
              </a:rPr>
              <a:t>CTRL +</a:t>
            </a:r>
            <a:r>
              <a:rPr lang="en-US" b="1" dirty="0">
                <a:solidFill>
                  <a:schemeClr val="accent1"/>
                </a:solidFill>
                <a:latin typeface="FontAwesome" pitchFamily="2" charset="0"/>
              </a:rPr>
              <a:t>  </a:t>
            </a:r>
            <a:r>
              <a:rPr lang="en-US" dirty="0" smtClean="0"/>
              <a:t> to force a content reload without refreshing the page.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41395" y="5625864"/>
            <a:ext cx="6868548" cy="830997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Tip: Note the mnemonics for </a:t>
            </a:r>
            <a:r>
              <a:rPr lang="en-US" b="1" dirty="0" smtClean="0">
                <a:solidFill>
                  <a:srgbClr val="00B0F0"/>
                </a:solidFill>
                <a:latin typeface="FontAwesome" pitchFamily="2" charset="0"/>
              </a:rPr>
              <a:t> </a:t>
            </a:r>
            <a:r>
              <a:rPr lang="en-US" dirty="0" smtClean="0">
                <a:solidFill>
                  <a:srgbClr val="00B0F0"/>
                </a:solidFill>
              </a:rPr>
              <a:t>key.</a:t>
            </a:r>
          </a:p>
          <a:p>
            <a:pPr marL="0" lvl="1" algn="ctr"/>
            <a:r>
              <a:rPr lang="en-US" b="1" dirty="0" smtClean="0">
                <a:solidFill>
                  <a:srgbClr val="00B0F0"/>
                </a:solidFill>
                <a:latin typeface="FontAwesome" pitchFamily="2" charset="0"/>
              </a:rPr>
              <a:t></a:t>
            </a:r>
            <a:r>
              <a:rPr lang="en-US" b="1" dirty="0">
                <a:solidFill>
                  <a:srgbClr val="00B0F0"/>
                </a:solidFill>
                <a:latin typeface="FontAwesome" pitchFamily="2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= START;	ALT+</a:t>
            </a:r>
            <a:r>
              <a:rPr lang="en-US" b="1" dirty="0" smtClean="0">
                <a:solidFill>
                  <a:srgbClr val="00B0F0"/>
                </a:solidFill>
                <a:latin typeface="FontAwesome" pitchFamily="2" charset="0"/>
              </a:rPr>
              <a:t> </a:t>
            </a:r>
            <a:r>
              <a:rPr lang="en-US" dirty="0" smtClean="0">
                <a:solidFill>
                  <a:srgbClr val="00B0F0"/>
                </a:solidFill>
              </a:rPr>
              <a:t>= start </a:t>
            </a:r>
            <a:r>
              <a:rPr lang="en-US" b="1" dirty="0" smtClean="0">
                <a:solidFill>
                  <a:srgbClr val="00B0F0"/>
                </a:solidFill>
              </a:rPr>
              <a:t>@</a:t>
            </a:r>
            <a:r>
              <a:rPr lang="en-US" dirty="0" smtClean="0">
                <a:solidFill>
                  <a:srgbClr val="00B0F0"/>
                </a:solidFill>
              </a:rPr>
              <a:t> page;	CTRL+</a:t>
            </a:r>
            <a:r>
              <a:rPr lang="en-US" b="1" dirty="0" smtClean="0">
                <a:solidFill>
                  <a:srgbClr val="00B0F0"/>
                </a:solidFill>
                <a:latin typeface="FontAwesome" pitchFamily="2" charset="0"/>
              </a:rPr>
              <a:t></a:t>
            </a:r>
            <a:r>
              <a:rPr lang="en-US" dirty="0" smtClean="0">
                <a:solidFill>
                  <a:srgbClr val="00B0F0"/>
                </a:solidFill>
              </a:rPr>
              <a:t>=</a:t>
            </a:r>
            <a:r>
              <a:rPr lang="en-US" b="1" dirty="0" smtClean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ontent reload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2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&amp;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Some Operating Systems </a:t>
            </a:r>
            <a:r>
              <a:rPr lang="en-US" b="1" dirty="0" smtClean="0">
                <a:solidFill>
                  <a:srgbClr val="00B0F0"/>
                </a:solidFill>
              </a:rPr>
              <a:t>(as well as web browsers) treat </a:t>
            </a:r>
            <a:r>
              <a:rPr lang="en-US" b="1" dirty="0">
                <a:solidFill>
                  <a:srgbClr val="00B0F0"/>
                </a:solidFill>
              </a:rPr>
              <a:t>file names as case </a:t>
            </a:r>
            <a:r>
              <a:rPr lang="en-US" b="1" dirty="0" smtClean="0">
                <a:solidFill>
                  <a:srgbClr val="00B0F0"/>
                </a:solidFill>
              </a:rPr>
              <a:t>sensitive meaning </a:t>
            </a:r>
            <a:r>
              <a:rPr lang="en-US" b="1" dirty="0" smtClean="0">
                <a:solidFill>
                  <a:schemeClr val="tx1"/>
                </a:solidFill>
              </a:rPr>
              <a:t>HELP.txt</a:t>
            </a:r>
            <a:r>
              <a:rPr lang="en-US" b="1" dirty="0" smtClean="0">
                <a:solidFill>
                  <a:srgbClr val="00B0F0"/>
                </a:solidFill>
              </a:rPr>
              <a:t> is not the same file as </a:t>
            </a:r>
            <a:r>
              <a:rPr lang="en-US" b="1" dirty="0" smtClean="0">
                <a:solidFill>
                  <a:schemeClr val="tx1"/>
                </a:solidFill>
              </a:rPr>
              <a:t>help.txt</a:t>
            </a:r>
            <a:r>
              <a:rPr lang="en-US" b="1" dirty="0" smtClean="0">
                <a:solidFill>
                  <a:srgbClr val="00B0F0"/>
                </a:solidFill>
              </a:rPr>
              <a:t>. 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cannot control the operating system of the server; What works today may not tomorrow if not careful.</a:t>
            </a:r>
          </a:p>
          <a:p>
            <a:r>
              <a:rPr lang="en-US" b="1" dirty="0">
                <a:sym typeface="Symbol" panose="05050102010706020507" pitchFamily="18" charset="2"/>
              </a:rPr>
              <a:t>Therefore</a:t>
            </a:r>
            <a:r>
              <a:rPr lang="en-US" b="1" dirty="0" smtClean="0">
                <a:sym typeface="Symbol" panose="05050102010706020507" pitchFamily="18" charset="2"/>
              </a:rPr>
              <a:t>, </a:t>
            </a:r>
            <a:r>
              <a:rPr lang="en-US" b="1" dirty="0" smtClean="0"/>
              <a:t>I recommend </a:t>
            </a:r>
            <a:r>
              <a:rPr lang="en-US" b="1" dirty="0"/>
              <a:t>always using lower case names for consistency, especially for extensions (i.e. jpg instead of JPG, which is the Windows default).</a:t>
            </a:r>
          </a:p>
          <a:p>
            <a:pPr lvl="1"/>
            <a:r>
              <a:rPr lang="en-US" dirty="0"/>
              <a:t>Web resource references, known as URLs, commonly seen as http://... ARE case sensitive (after the domain name, e.g. .com), meaning </a:t>
            </a:r>
            <a:r>
              <a:rPr lang="en-US" dirty="0">
                <a:solidFill>
                  <a:schemeClr val="accent1"/>
                </a:solidFill>
              </a:rPr>
              <a:t>http://example.com/helpme</a:t>
            </a:r>
            <a:r>
              <a:rPr lang="en-US" dirty="0"/>
              <a:t> is not the same as </a:t>
            </a:r>
            <a:r>
              <a:rPr lang="en-US" dirty="0">
                <a:solidFill>
                  <a:schemeClr val="accent1"/>
                </a:solidFill>
              </a:rPr>
              <a:t>http://example.com/HELPME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So, if you name an image </a:t>
            </a:r>
            <a:r>
              <a:rPr lang="en-US" dirty="0">
                <a:solidFill>
                  <a:schemeClr val="accent1"/>
                </a:solidFill>
              </a:rPr>
              <a:t>abc.JPG</a:t>
            </a:r>
            <a:r>
              <a:rPr lang="en-US" dirty="0"/>
              <a:t> and reference it as </a:t>
            </a:r>
            <a:r>
              <a:rPr lang="en-US" dirty="0">
                <a:solidFill>
                  <a:schemeClr val="accent1"/>
                </a:solidFill>
              </a:rPr>
              <a:t>abc.jpg</a:t>
            </a:r>
            <a:r>
              <a:rPr lang="en-US" dirty="0"/>
              <a:t>, the browser (or more accurately the server) will not find it.</a:t>
            </a:r>
          </a:p>
          <a:p>
            <a:r>
              <a:rPr lang="en-US" b="1" dirty="0" smtClean="0"/>
              <a:t>Also, I suggest always using image and document names that do not contain spaces!</a:t>
            </a:r>
          </a:p>
          <a:p>
            <a:pPr lvl="1"/>
            <a:r>
              <a:rPr lang="en-US" dirty="0" smtClean="0"/>
              <a:t>Even though Windows will allow it, not all tools accommodate spaces in names, which means such a name will likely cause a problem at some point.</a:t>
            </a:r>
          </a:p>
          <a:p>
            <a:pPr lvl="1"/>
            <a:r>
              <a:rPr lang="en-US" dirty="0" smtClean="0"/>
              <a:t>Markdown in particular will not work without intervention.</a:t>
            </a:r>
          </a:p>
          <a:p>
            <a:r>
              <a:rPr lang="en-US" dirty="0" smtClean="0"/>
              <a:t>Also helpful to name files with </a:t>
            </a:r>
            <a:r>
              <a:rPr lang="en-US" dirty="0" smtClean="0">
                <a:solidFill>
                  <a:schemeClr val="accent1"/>
                </a:solidFill>
              </a:rPr>
              <a:t>meaningful names</a:t>
            </a:r>
            <a:r>
              <a:rPr lang="en-US" dirty="0" smtClean="0"/>
              <a:t>. Once uploaded the name can not be changed and it’s hard to find a file in a folder with a large number of files named img_xxxx.jpg.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2450" y="6041363"/>
            <a:ext cx="946643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Tip: When naming by date use the format YYYYMMDD and files will sort chronologically!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&amp; Document File Sizes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 often take file sizes for granted on broadband connections, but possibly as many as half of a site’s users still have low bandwidth connections. </a:t>
            </a:r>
            <a:r>
              <a:rPr lang="en-US" b="1" dirty="0" smtClean="0">
                <a:solidFill>
                  <a:schemeClr val="accent5"/>
                </a:solidFill>
              </a:rPr>
              <a:t>Sites with large files cripple access to a large audience!</a:t>
            </a:r>
          </a:p>
          <a:p>
            <a:pPr lvl="1"/>
            <a:r>
              <a:rPr lang="en-US" b="1" dirty="0" smtClean="0"/>
              <a:t>A page with many large files, such as a slideshow, compounds the problem!</a:t>
            </a:r>
          </a:p>
          <a:p>
            <a:r>
              <a:rPr lang="en-US" b="1" dirty="0" smtClean="0"/>
              <a:t>Image and document uploads are limited to approximately 5 MB.</a:t>
            </a:r>
          </a:p>
          <a:p>
            <a:r>
              <a:rPr lang="en-US" b="1" dirty="0" smtClean="0"/>
              <a:t>Documents are generally more forgiving as they are only accessed at a users request.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 recommend keeping documents under 1 MB.</a:t>
            </a:r>
          </a:p>
          <a:p>
            <a:r>
              <a:rPr lang="en-US" b="1" dirty="0" smtClean="0"/>
              <a:t>Single images from today’s phone cameras can easily exceed 5 MB!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 recommend resizing, cropping, and/or converting the file to keep its size below 200 KB for any single picture and under 1 MB for a particular page.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and 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7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Markdown </a:t>
            </a:r>
            <a:r>
              <a:rPr lang="en-US" dirty="0" smtClean="0">
                <a:solidFill>
                  <a:schemeClr val="accent4"/>
                </a:solidFill>
              </a:rPr>
              <a:t>is </a:t>
            </a:r>
            <a:r>
              <a:rPr lang="en-US" dirty="0" smtClean="0">
                <a:solidFill>
                  <a:schemeClr val="accent4"/>
                </a:solidFill>
              </a:rPr>
              <a:t>a simple form of writing web content that translates directly to HTML required by </a:t>
            </a:r>
            <a:r>
              <a:rPr lang="en-US" dirty="0" smtClean="0">
                <a:solidFill>
                  <a:schemeClr val="accent4"/>
                </a:solidFill>
              </a:rPr>
              <a:t>browsers to render webpages.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While not </a:t>
            </a:r>
            <a:r>
              <a:rPr lang="en-US" dirty="0" smtClean="0"/>
              <a:t>explicitly required by HomebrewCMS, </a:t>
            </a:r>
            <a:r>
              <a:rPr lang="en-US" dirty="0" smtClean="0"/>
              <a:t>Markdown offers a convenient way to simplify templates and data structures without requiring </a:t>
            </a:r>
            <a:r>
              <a:rPr lang="en-US" dirty="0" smtClean="0"/>
              <a:t>an </a:t>
            </a:r>
            <a:r>
              <a:rPr lang="en-US" u="sng" dirty="0" smtClean="0"/>
              <a:t>author</a:t>
            </a:r>
            <a:r>
              <a:rPr lang="en-US" dirty="0" smtClean="0"/>
              <a:t> </a:t>
            </a:r>
            <a:r>
              <a:rPr lang="en-US" dirty="0" smtClean="0"/>
              <a:t>to know and understand </a:t>
            </a:r>
            <a:r>
              <a:rPr lang="en-US" dirty="0" smtClean="0"/>
              <a:t>HTML workings.</a:t>
            </a:r>
            <a:endParaRPr lang="en-US" dirty="0" smtClean="0"/>
          </a:p>
          <a:p>
            <a:r>
              <a:rPr lang="en-US" dirty="0" smtClean="0"/>
              <a:t>HomebrewCMS uses the </a:t>
            </a:r>
            <a:r>
              <a:rPr lang="en-US" dirty="0" err="1" smtClean="0">
                <a:solidFill>
                  <a:schemeClr val="accent1"/>
                </a:solidFill>
              </a:rPr>
              <a:t>MarkDown</a:t>
            </a:r>
            <a:r>
              <a:rPr lang="en-US" dirty="0" smtClean="0">
                <a:solidFill>
                  <a:schemeClr val="accent1"/>
                </a:solidFill>
              </a:rPr>
              <a:t>-It</a:t>
            </a:r>
            <a:r>
              <a:rPr lang="en-US" dirty="0" smtClean="0"/>
              <a:t> </a:t>
            </a:r>
            <a:r>
              <a:rPr lang="en-US" dirty="0" smtClean="0"/>
              <a:t>render engine configured for </a:t>
            </a:r>
            <a:r>
              <a:rPr lang="en-US" dirty="0" err="1" smtClean="0">
                <a:solidFill>
                  <a:schemeClr val="accent1"/>
                </a:solidFill>
              </a:rPr>
              <a:t>CommonMark</a:t>
            </a:r>
            <a:r>
              <a:rPr lang="en-US" dirty="0" smtClean="0"/>
              <a:t> syntax with a </a:t>
            </a:r>
            <a:r>
              <a:rPr lang="en-US" dirty="0" smtClean="0"/>
              <a:t>few extensions discussed later.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40724" y="5767754"/>
            <a:ext cx="7347005" cy="827607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no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Tip</a:t>
            </a:r>
            <a:r>
              <a:rPr lang="en-US" dirty="0" smtClean="0">
                <a:solidFill>
                  <a:srgbClr val="00B0F0"/>
                </a:solidFill>
              </a:rPr>
              <a:t>: The </a:t>
            </a:r>
            <a:r>
              <a:rPr lang="en-US" dirty="0">
                <a:solidFill>
                  <a:srgbClr val="00B0F0"/>
                </a:solidFill>
              </a:rPr>
              <a:t>web offers many tutorials on learning Markdown, even interactive lessons, most of which only take a few minutes.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2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HomebrewCMS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and 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6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Blank </a:t>
            </a:r>
            <a:r>
              <a:rPr lang="en-US" b="1" dirty="0" smtClean="0"/>
              <a:t>lines and spaces matter!!!</a:t>
            </a:r>
          </a:p>
          <a:p>
            <a:pPr lvl="1"/>
            <a:r>
              <a:rPr lang="en-US" dirty="0" smtClean="0"/>
              <a:t>If things don’t layout correctly, it’s probably because you have not adhered to </a:t>
            </a:r>
            <a:r>
              <a:rPr lang="en-US" dirty="0" smtClean="0"/>
              <a:t>rules regarding lines and spaces.</a:t>
            </a:r>
            <a:endParaRPr lang="en-US" dirty="0" smtClean="0"/>
          </a:p>
          <a:p>
            <a:r>
              <a:rPr lang="en-US" dirty="0" smtClean="0"/>
              <a:t>Markdown allows multiple syntax forms for many features. While this offers flexible </a:t>
            </a:r>
            <a:r>
              <a:rPr lang="en-US" dirty="0" smtClean="0"/>
              <a:t>writing methods, </a:t>
            </a:r>
            <a:r>
              <a:rPr lang="en-US" dirty="0" smtClean="0"/>
              <a:t>it </a:t>
            </a:r>
            <a:r>
              <a:rPr lang="en-US" dirty="0" smtClean="0"/>
              <a:t>can become confusing </a:t>
            </a:r>
            <a:r>
              <a:rPr lang="en-US" dirty="0" smtClean="0"/>
              <a:t>when individuals within a group chose different </a:t>
            </a:r>
            <a:r>
              <a:rPr lang="en-US" dirty="0" smtClean="0"/>
              <a:t>writing styles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Therefore, the following </a:t>
            </a:r>
            <a:r>
              <a:rPr lang="en-US" dirty="0" err="1" smtClean="0"/>
              <a:t>cheatsheet</a:t>
            </a:r>
            <a:r>
              <a:rPr lang="en-US" dirty="0" smtClean="0"/>
              <a:t> info defines </a:t>
            </a:r>
            <a:r>
              <a:rPr lang="en-US" dirty="0" smtClean="0"/>
              <a:t>a preferred form for use.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Preferred </a:t>
            </a:r>
            <a:r>
              <a:rPr lang="en-US" dirty="0" smtClean="0">
                <a:solidFill>
                  <a:srgbClr val="00B0F0"/>
                </a:solidFill>
              </a:rPr>
              <a:t>syntax is highlighted in this color.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Details and examples use this highlighting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Markdown can directly include HTML content.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0389" y="5902221"/>
            <a:ext cx="5650586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Hint: Selecting text will highlight invisible spaces.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2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Paragraphs (Blocks)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block of text (preceded and) followed by a blank line forms a paragraph.</a:t>
            </a:r>
          </a:p>
          <a:p>
            <a:pPr lvl="1"/>
            <a:r>
              <a:rPr lang="en-US" dirty="0" smtClean="0"/>
              <a:t>Neither HTML or Markdown care about newlines (i.e. Enter key).</a:t>
            </a:r>
          </a:p>
          <a:p>
            <a:pPr lvl="1"/>
            <a:r>
              <a:rPr lang="en-US" dirty="0" smtClean="0"/>
              <a:t>However, Markdown cares about two or more </a:t>
            </a:r>
            <a:r>
              <a:rPr lang="en-US" dirty="0" smtClean="0"/>
              <a:t>successive newlines, which effectively inserts a </a:t>
            </a:r>
            <a:r>
              <a:rPr lang="en-US" dirty="0" smtClean="0"/>
              <a:t>blank line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To force text wrapping </a:t>
            </a:r>
            <a:r>
              <a:rPr lang="en-US" dirty="0" smtClean="0"/>
              <a:t>(i.e. a line break without a new paragraph) within </a:t>
            </a:r>
            <a:r>
              <a:rPr lang="en-US" dirty="0" smtClean="0"/>
              <a:t>a paragraph: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Terminate the line with </a:t>
            </a:r>
            <a:r>
              <a:rPr lang="en-US" dirty="0" smtClean="0">
                <a:solidFill>
                  <a:srgbClr val="00B0F0"/>
                </a:solidFill>
              </a:rPr>
              <a:t>a \ escape </a:t>
            </a:r>
            <a:r>
              <a:rPr lang="en-US" dirty="0">
                <a:solidFill>
                  <a:srgbClr val="00B0F0"/>
                </a:solidFill>
              </a:rPr>
              <a:t>character. </a:t>
            </a:r>
            <a:r>
              <a:rPr lang="en-US" dirty="0">
                <a:solidFill>
                  <a:schemeClr val="accent1"/>
                </a:solidFill>
              </a:rPr>
              <a:t>(Note: \ NOT a /)</a:t>
            </a:r>
          </a:p>
          <a:p>
            <a:pPr lvl="1"/>
            <a:r>
              <a:rPr lang="en-US" dirty="0" smtClean="0"/>
              <a:t>Add two spaces to </a:t>
            </a:r>
            <a:r>
              <a:rPr lang="en-US" dirty="0" smtClean="0"/>
              <a:t>the </a:t>
            </a:r>
            <a:r>
              <a:rPr lang="en-US" dirty="0" smtClean="0"/>
              <a:t>end of the line – spaces </a:t>
            </a:r>
            <a:r>
              <a:rPr lang="en-US" dirty="0" smtClean="0"/>
              <a:t>matter – but this is hard to see!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362" y="5902221"/>
            <a:ext cx="652261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Hint: </a:t>
            </a:r>
            <a:r>
              <a:rPr lang="en-US" i="1" dirty="0" smtClean="0">
                <a:solidFill>
                  <a:srgbClr val="00B0F0"/>
                </a:solidFill>
              </a:rPr>
              <a:t>Google</a:t>
            </a:r>
            <a:r>
              <a:rPr lang="en-US" dirty="0" smtClean="0">
                <a:solidFill>
                  <a:srgbClr val="00B0F0"/>
                </a:solidFill>
              </a:rPr>
              <a:t> “Markdown Cheatsheet” </a:t>
            </a:r>
            <a:r>
              <a:rPr lang="en-US" dirty="0">
                <a:solidFill>
                  <a:srgbClr val="00B0F0"/>
                </a:solidFill>
              </a:rPr>
              <a:t>for additional help.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8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Font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italics (AKA emphasis):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Surround the text with single adjacent _ characters, </a:t>
            </a:r>
            <a:r>
              <a:rPr lang="en-US" dirty="0" smtClean="0">
                <a:solidFill>
                  <a:srgbClr val="00B0F0"/>
                </a:solidFill>
              </a:rPr>
              <a:t>as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_italics</a:t>
            </a:r>
            <a:r>
              <a:rPr lang="en-US" dirty="0" smtClean="0">
                <a:solidFill>
                  <a:schemeClr val="accent1"/>
                </a:solidFill>
              </a:rPr>
              <a:t>_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italics</a:t>
            </a:r>
            <a:endParaRPr lang="en-US" i="1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Alternately</a:t>
            </a:r>
            <a:r>
              <a:rPr lang="en-US" dirty="0"/>
              <a:t>, the * character may be </a:t>
            </a:r>
            <a:r>
              <a:rPr lang="en-US" dirty="0" smtClean="0"/>
              <a:t>used.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add </a:t>
            </a:r>
            <a:r>
              <a:rPr lang="en-US" dirty="0" smtClean="0"/>
              <a:t>bold </a:t>
            </a:r>
            <a:r>
              <a:rPr lang="en-US" dirty="0"/>
              <a:t>(AKA </a:t>
            </a:r>
            <a:r>
              <a:rPr lang="en-US" dirty="0" smtClean="0"/>
              <a:t>strong):</a:t>
            </a: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Surround the text with </a:t>
            </a:r>
            <a:r>
              <a:rPr lang="en-US" dirty="0" smtClean="0">
                <a:solidFill>
                  <a:srgbClr val="00B0F0"/>
                </a:solidFill>
              </a:rPr>
              <a:t>two </a:t>
            </a:r>
            <a:r>
              <a:rPr lang="en-US" dirty="0">
                <a:solidFill>
                  <a:srgbClr val="00B0F0"/>
                </a:solidFill>
              </a:rPr>
              <a:t>adjacent </a:t>
            </a:r>
            <a:r>
              <a:rPr lang="en-US" dirty="0" smtClean="0">
                <a:solidFill>
                  <a:srgbClr val="00B0F0"/>
                </a:solidFill>
              </a:rPr>
              <a:t>** </a:t>
            </a:r>
            <a:r>
              <a:rPr lang="en-US" dirty="0">
                <a:solidFill>
                  <a:srgbClr val="00B0F0"/>
                </a:solidFill>
              </a:rPr>
              <a:t>characters, </a:t>
            </a:r>
            <a:r>
              <a:rPr lang="en-US" dirty="0" smtClean="0">
                <a:solidFill>
                  <a:srgbClr val="00B0F0"/>
                </a:solidFill>
              </a:rPr>
              <a:t>as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 smtClean="0">
                <a:solidFill>
                  <a:schemeClr val="accent1"/>
                </a:solidFill>
              </a:rPr>
              <a:t>**bold</a:t>
            </a:r>
            <a:r>
              <a:rPr lang="en-US" dirty="0" smtClean="0">
                <a:solidFill>
                  <a:schemeClr val="accent1"/>
                </a:solidFill>
              </a:rPr>
              <a:t>**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bold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Alternately, the </a:t>
            </a:r>
            <a:r>
              <a:rPr lang="en-US" dirty="0" smtClean="0"/>
              <a:t>_ </a:t>
            </a:r>
            <a:r>
              <a:rPr lang="en-US" dirty="0"/>
              <a:t>character may be used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See the confusion.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</a:t>
            </a:r>
            <a:r>
              <a:rPr lang="en-US" dirty="0" smtClean="0"/>
              <a:t>define headings: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Precede the text with </a:t>
            </a:r>
            <a:r>
              <a:rPr lang="en-US" dirty="0" smtClean="0">
                <a:solidFill>
                  <a:schemeClr val="accent1"/>
                </a:solidFill>
              </a:rPr>
              <a:t>one or more # characters and a space</a:t>
            </a:r>
            <a:r>
              <a:rPr lang="en-US" dirty="0" smtClean="0">
                <a:solidFill>
                  <a:srgbClr val="00B0F0"/>
                </a:solidFill>
              </a:rPr>
              <a:t>, as in 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# My Page </a:t>
            </a:r>
            <a:r>
              <a:rPr lang="en-US" dirty="0" smtClean="0">
                <a:solidFill>
                  <a:srgbClr val="00B0F0"/>
                </a:solidFill>
              </a:rPr>
              <a:t>Title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sz="26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My Page Title</a:t>
            </a:r>
            <a:r>
              <a:rPr lang="en-US" b="1" dirty="0" smtClean="0">
                <a:solidFill>
                  <a:schemeClr val="accent5"/>
                </a:solidFill>
              </a:rPr>
              <a:t/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## A Major Topic </a:t>
            </a:r>
            <a:r>
              <a:rPr lang="en-US" dirty="0" smtClean="0">
                <a:solidFill>
                  <a:srgbClr val="00B0F0"/>
                </a:solidFill>
              </a:rPr>
              <a:t>Heading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sz="21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A Major Topic Heading </a:t>
            </a:r>
            <a:r>
              <a:rPr lang="en-US" dirty="0">
                <a:solidFill>
                  <a:schemeClr val="accent5"/>
                </a:solidFill>
              </a:rPr>
              <a:t/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### A minor Topic </a:t>
            </a:r>
            <a:r>
              <a:rPr lang="en-US" dirty="0" smtClean="0">
                <a:solidFill>
                  <a:srgbClr val="00B0F0"/>
                </a:solidFill>
              </a:rPr>
              <a:t>Heading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A Minor Topic Heading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The # characters  correspond to the heading style. i.e. #=H1, ##=H2, ###=H3, …</a:t>
            </a:r>
            <a:endParaRPr lang="en-US" dirty="0" smtClean="0"/>
          </a:p>
          <a:p>
            <a:pPr lvl="1"/>
            <a:r>
              <a:rPr lang="en-US" dirty="0" smtClean="0"/>
              <a:t>Alternately</a:t>
            </a:r>
            <a:r>
              <a:rPr lang="en-US" dirty="0"/>
              <a:t>, </a:t>
            </a:r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Heading </a:t>
            </a:r>
            <a:r>
              <a:rPr lang="en-US" dirty="0" smtClean="0"/>
              <a:t>1		or		Heading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=========				------------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/>
              <a:t>the </a:t>
            </a:r>
            <a:r>
              <a:rPr lang="en-US" dirty="0" smtClean="0"/>
              <a:t>confusion and limitations.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DON’T FORGET to follow with a blank line!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24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 smtClean="0"/>
              <a:t>define bulleted lists </a:t>
            </a:r>
            <a:r>
              <a:rPr lang="en-US" dirty="0"/>
              <a:t>(AKA </a:t>
            </a:r>
            <a:r>
              <a:rPr lang="en-US" dirty="0" smtClean="0"/>
              <a:t>unordered):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Precede the line with </a:t>
            </a:r>
            <a:r>
              <a:rPr lang="en-US" dirty="0" smtClean="0">
                <a:solidFill>
                  <a:schemeClr val="accent1"/>
                </a:solidFill>
              </a:rPr>
              <a:t>– and a space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00B0F0"/>
                </a:solidFill>
              </a:rPr>
              <a:t>is in 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- Item </a:t>
            </a:r>
            <a:r>
              <a:rPr lang="en-US" dirty="0" smtClean="0">
                <a:solidFill>
                  <a:schemeClr val="accent1"/>
                </a:solidFill>
              </a:rPr>
              <a:t>1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 Item 1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- Item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		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Item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Alternately</a:t>
            </a:r>
            <a:r>
              <a:rPr lang="en-US" dirty="0"/>
              <a:t>, the * </a:t>
            </a:r>
            <a:r>
              <a:rPr lang="en-US" dirty="0" smtClean="0"/>
              <a:t>or + character </a:t>
            </a:r>
            <a:r>
              <a:rPr lang="en-US" dirty="0"/>
              <a:t>may be </a:t>
            </a:r>
            <a:r>
              <a:rPr lang="en-US" dirty="0" smtClean="0"/>
              <a:t>used.</a:t>
            </a:r>
          </a:p>
          <a:p>
            <a:r>
              <a:rPr lang="en-US" dirty="0" smtClean="0"/>
              <a:t>To define a numbered list (</a:t>
            </a:r>
            <a:r>
              <a:rPr lang="en-US" dirty="0"/>
              <a:t>AKA </a:t>
            </a:r>
            <a:r>
              <a:rPr lang="en-US" dirty="0" smtClean="0"/>
              <a:t>ordered):</a:t>
            </a: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Precede the line with </a:t>
            </a:r>
            <a:r>
              <a:rPr lang="en-US" dirty="0" smtClean="0">
                <a:solidFill>
                  <a:schemeClr val="accent1"/>
                </a:solidFill>
              </a:rPr>
              <a:t>1. </a:t>
            </a:r>
            <a:r>
              <a:rPr lang="en-US" dirty="0">
                <a:solidFill>
                  <a:schemeClr val="accent1"/>
                </a:solidFill>
              </a:rPr>
              <a:t>and a space</a:t>
            </a:r>
            <a:r>
              <a:rPr lang="en-US" dirty="0">
                <a:solidFill>
                  <a:srgbClr val="00B0F0"/>
                </a:solidFill>
              </a:rPr>
              <a:t>, is in 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smtClean="0">
                <a:solidFill>
                  <a:schemeClr val="accent1"/>
                </a:solidFill>
              </a:rPr>
              <a:t>First </a:t>
            </a:r>
            <a:r>
              <a:rPr lang="en-US" dirty="0">
                <a:solidFill>
                  <a:schemeClr val="accent1"/>
                </a:solidFill>
              </a:rPr>
              <a:t>Item	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1.	First Item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2. Second </a:t>
            </a:r>
            <a:r>
              <a:rPr lang="en-US" dirty="0">
                <a:solidFill>
                  <a:schemeClr val="accent1"/>
                </a:solidFill>
              </a:rPr>
              <a:t>Item	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2.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Second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Item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Alternately</a:t>
            </a:r>
            <a:r>
              <a:rPr lang="en-US" dirty="0"/>
              <a:t>, </a:t>
            </a:r>
            <a:r>
              <a:rPr lang="en-US" dirty="0" smtClean="0"/>
              <a:t>1) may </a:t>
            </a:r>
            <a:r>
              <a:rPr lang="en-US" dirty="0"/>
              <a:t>be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Note</a:t>
            </a:r>
            <a:r>
              <a:rPr lang="en-US" dirty="0" smtClean="0"/>
              <a:t>, the number values don’t matter – you could use </a:t>
            </a:r>
            <a:r>
              <a:rPr lang="en-US" dirty="0" smtClean="0"/>
              <a:t>1. for </a:t>
            </a:r>
            <a:r>
              <a:rPr lang="en-US" dirty="0" smtClean="0"/>
              <a:t>all items and they </a:t>
            </a:r>
            <a:r>
              <a:rPr lang="en-US" dirty="0" smtClean="0"/>
              <a:t>will </a:t>
            </a:r>
            <a:r>
              <a:rPr lang="en-US" dirty="0" smtClean="0"/>
              <a:t>be </a:t>
            </a:r>
            <a:r>
              <a:rPr lang="en-US" dirty="0" smtClean="0"/>
              <a:t>numbered </a:t>
            </a:r>
            <a:r>
              <a:rPr lang="en-US" dirty="0" smtClean="0"/>
              <a:t>sequentially automatically</a:t>
            </a:r>
            <a:r>
              <a:rPr lang="en-US" dirty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4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</a:t>
            </a:r>
            <a:r>
              <a:rPr lang="en-US" dirty="0" smtClean="0"/>
              <a:t>define hyperlinks </a:t>
            </a:r>
            <a:r>
              <a:rPr lang="en-US" dirty="0"/>
              <a:t>(AKA </a:t>
            </a:r>
            <a:r>
              <a:rPr lang="en-US" dirty="0" smtClean="0"/>
              <a:t>links, points to click to move to other content):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[Visible Text](http://example.com/where-to-go)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[Click Here](https://saranamabq.org</a:t>
            </a:r>
            <a:r>
              <a:rPr lang="en-US" dirty="0" smtClean="0">
                <a:solidFill>
                  <a:schemeClr val="accent1"/>
                </a:solidFill>
              </a:rPr>
              <a:t>)	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Click Here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*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[Annual Report](/docs/annual_report.pdf</a:t>
            </a:r>
            <a:r>
              <a:rPr lang="en-US" dirty="0" smtClean="0">
                <a:solidFill>
                  <a:schemeClr val="accent1"/>
                </a:solidFill>
              </a:rPr>
              <a:t>)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Annual Report</a:t>
            </a:r>
            <a:endParaRPr lang="en-US" u="sng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Links may appear inline (without surrounding blank lines, but separated from surrounding text by spaces).</a:t>
            </a:r>
          </a:p>
          <a:p>
            <a:r>
              <a:rPr lang="en-US" dirty="0" smtClean="0"/>
              <a:t>Alternately</a:t>
            </a:r>
            <a:r>
              <a:rPr lang="en-US" dirty="0"/>
              <a:t>, </a:t>
            </a:r>
            <a:r>
              <a:rPr lang="en-US" dirty="0" smtClean="0"/>
              <a:t>reference links may be used, as in</a:t>
            </a:r>
          </a:p>
          <a:p>
            <a:pPr marL="746125" lvl="1" indent="-288925"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[Help]: https://</a:t>
            </a:r>
            <a:r>
              <a:rPr lang="en-US" dirty="0" smtClean="0">
                <a:solidFill>
                  <a:srgbClr val="00B0F0"/>
                </a:solidFill>
              </a:rPr>
              <a:t>saranamabq.org/help.html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[Click Here For Help][Help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r>
              <a:rPr lang="en-US" dirty="0" smtClean="0">
                <a:solidFill>
                  <a:schemeClr val="accent1"/>
                </a:solidFill>
              </a:rPr>
              <a:t>			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</a:rPr>
              <a:t>Click Here For Help</a:t>
            </a:r>
            <a:endParaRPr lang="en-US" u="sng" dirty="0" smtClean="0"/>
          </a:p>
          <a:p>
            <a:pPr lvl="1"/>
            <a:r>
              <a:rPr lang="en-US" dirty="0" smtClean="0"/>
              <a:t>Note, the order of reference link declarations doesn’t matter, but general convention puts the reference definitions at the top of the page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2394" y="5902221"/>
            <a:ext cx="8146590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*Note: A webpage stylesheet determines the actual visible styling of links.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5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</a:t>
            </a:r>
            <a:r>
              <a:rPr lang="en-US" dirty="0" smtClean="0"/>
              <a:t>Hyperlink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Hyperlink destinations may not contain spaces.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[Visible Text](http://</a:t>
            </a:r>
            <a:r>
              <a:rPr lang="en-US" dirty="0" smtClean="0">
                <a:solidFill>
                  <a:srgbClr val="00B0F0"/>
                </a:solidFill>
              </a:rPr>
              <a:t>example.com/where to go)</a:t>
            </a:r>
            <a:r>
              <a:rPr lang="en-US" dirty="0" smtClean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	DOES NOT WORK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*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Solution: replace spaces with HTML encoding character sequence “%20”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>
                <a:solidFill>
                  <a:srgbClr val="00B0F0"/>
                </a:solidFill>
              </a:rPr>
              <a:t>Visible Text](http://</a:t>
            </a:r>
            <a:r>
              <a:rPr lang="en-US" dirty="0" smtClean="0">
                <a:solidFill>
                  <a:srgbClr val="00B0F0"/>
                </a:solidFill>
              </a:rPr>
              <a:t>example.com/where%20to%20go)</a:t>
            </a:r>
            <a:r>
              <a:rPr lang="en-US" dirty="0" smtClean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Visible Text</a:t>
            </a:r>
            <a:endParaRPr lang="en-US" u="sng" dirty="0">
              <a:solidFill>
                <a:schemeClr val="accent1"/>
              </a:solidFill>
            </a:endParaRPr>
          </a:p>
          <a:p>
            <a:pPr marL="746125" lvl="1" indent="-288925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8059" y="5902221"/>
            <a:ext cx="7395294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*Note: The link will appear as is as unprocessed text in the output.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66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 look very similar to links, preceded by a 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![Text used when image not found](http://example.com/path-to-picture-file)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![Self Portrait](/images/me.jpg</a:t>
            </a:r>
            <a:r>
              <a:rPr lang="en-US" dirty="0" smtClean="0">
                <a:solidFill>
                  <a:schemeClr val="accent1"/>
                </a:solidFill>
              </a:rPr>
              <a:t>)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	or	Self Portrait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Images may appear inline (without surrounding blank lines, but separated from surrounding text by spaces).</a:t>
            </a:r>
          </a:p>
          <a:p>
            <a:r>
              <a:rPr lang="en-US" dirty="0" smtClean="0"/>
              <a:t>Alternately</a:t>
            </a:r>
            <a:r>
              <a:rPr lang="en-US" dirty="0"/>
              <a:t>, </a:t>
            </a:r>
            <a:r>
              <a:rPr lang="en-US" dirty="0" smtClean="0"/>
              <a:t>reference links may be used, as in</a:t>
            </a:r>
          </a:p>
          <a:p>
            <a:pPr marL="746125" lvl="1" indent="-288925">
              <a:buNone/>
            </a:pPr>
            <a:r>
              <a:rPr lang="en-US" dirty="0" smtClean="0">
                <a:solidFill>
                  <a:schemeClr val="accent1"/>
                </a:solidFill>
              </a:rPr>
              <a:t>	![Our Logo][logo</a:t>
            </a:r>
            <a:r>
              <a:rPr lang="en-US" dirty="0">
                <a:solidFill>
                  <a:schemeClr val="accent1"/>
                </a:solidFill>
              </a:rPr>
              <a:t>] 			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	or	Our Logo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[logo]: /</a:t>
            </a:r>
            <a:r>
              <a:rPr lang="en-US" dirty="0" smtClean="0">
                <a:solidFill>
                  <a:schemeClr val="accent1"/>
                </a:solidFill>
              </a:rPr>
              <a:t>images/logo.jpg</a:t>
            </a:r>
            <a:endParaRPr lang="en-US" dirty="0" smtClean="0"/>
          </a:p>
          <a:p>
            <a:pPr lvl="1"/>
            <a:r>
              <a:rPr lang="en-US" dirty="0" smtClean="0"/>
              <a:t>Note, the order of reference link declarations doesn’t matter, but general convention puts the reference definitions at the top of the page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9985" y="5902221"/>
            <a:ext cx="6971460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*Note: Same caveat applies to use of spaces in name of image.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3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Images as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 may be nested in links, to make them “click-able”: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[![Self Portrait](/images/me.jpg)](/where-you-are-going-to-go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 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Reference links and images work too.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 well both text and images simultaneously.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2933" y="5902221"/>
            <a:ext cx="5105564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*Note: Same caveat applies to use of spaces.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49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Since Markdown can directly include HTML some characters have special meanings in certain contexts and may require “escape sequences” to display properly.</a:t>
            </a:r>
          </a:p>
          <a:p>
            <a:r>
              <a:rPr lang="en-US" dirty="0" smtClean="0"/>
              <a:t>HTML Special Characters and their respective escape sequences are listed to the right.</a:t>
            </a:r>
          </a:p>
          <a:p>
            <a:r>
              <a:rPr lang="en-US" dirty="0" smtClean="0"/>
              <a:t>For Markdown the escape character “\” can be used to disable the special meaning of a character.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space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	%20</a:t>
            </a:r>
            <a:endParaRPr lang="en-US" dirty="0"/>
          </a:p>
          <a:p>
            <a:pPr lvl="1"/>
            <a:r>
              <a:rPr lang="en-US" dirty="0"/>
              <a:t>&gt;		</a:t>
            </a:r>
            <a:r>
              <a:rPr lang="en-US" dirty="0">
                <a:sym typeface="Wingdings" panose="05000000000000000000" pitchFamily="2" charset="2"/>
              </a:rPr>
              <a:t>	&amp;</a:t>
            </a:r>
            <a:r>
              <a:rPr lang="en-US" dirty="0" err="1">
                <a:sym typeface="Wingdings" panose="05000000000000000000" pitchFamily="2" charset="2"/>
              </a:rPr>
              <a:t>gt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&lt;			&amp;</a:t>
            </a:r>
            <a:r>
              <a:rPr lang="en-US" dirty="0" err="1">
                <a:sym typeface="Wingdings" panose="05000000000000000000" pitchFamily="2" charset="2"/>
              </a:rPr>
              <a:t>lt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&amp;			&amp;amp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©			&amp;copy;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–			&amp;</a:t>
            </a:r>
            <a:r>
              <a:rPr lang="en-US" dirty="0" err="1" smtClean="0">
                <a:sym typeface="Wingdings" panose="05000000000000000000" pitchFamily="2" charset="2"/>
              </a:rPr>
              <a:t>mdash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Markdown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#			\#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9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Content Management System</a:t>
            </a:r>
            <a:r>
              <a:rPr lang="en-US" dirty="0" smtClean="0">
                <a:solidFill>
                  <a:schemeClr val="tx1"/>
                </a:solidFill>
              </a:rPr>
              <a:t>: A tool for organizing, managing, defining, and storing site specific content (data).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HTML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chemeClr val="accent1"/>
                </a:solidFill>
              </a:rPr>
              <a:t>L</a:t>
            </a:r>
            <a:r>
              <a:rPr lang="en-US" dirty="0" smtClean="0"/>
              <a:t>anguage defines the structure and general flow of a web page. It uses tags, such as </a:t>
            </a:r>
            <a:r>
              <a:rPr lang="en-US" dirty="0" smtClean="0">
                <a:solidFill>
                  <a:schemeClr val="accent1"/>
                </a:solidFill>
              </a:rPr>
              <a:t>&lt;p&gt;</a:t>
            </a:r>
            <a:r>
              <a:rPr lang="en-US" dirty="0" smtClean="0"/>
              <a:t> … </a:t>
            </a:r>
            <a:r>
              <a:rPr lang="en-US" dirty="0" smtClean="0">
                <a:solidFill>
                  <a:schemeClr val="accent1"/>
                </a:solidFill>
              </a:rPr>
              <a:t>&lt;/p&gt;</a:t>
            </a:r>
            <a:r>
              <a:rPr lang="en-US" dirty="0" smtClean="0"/>
              <a:t> to define page elements. Although it only requires learning a handful of tags to build a basic page, HTML has picky syntax rules that make it a bit more difficult to learn and use.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Schema</a:t>
            </a:r>
            <a:r>
              <a:rPr lang="en-US" dirty="0" smtClean="0"/>
              <a:t>: Defines </a:t>
            </a:r>
            <a:r>
              <a:rPr lang="en-US" u="sng" dirty="0" smtClean="0"/>
              <a:t>the structure of </a:t>
            </a:r>
            <a:r>
              <a:rPr lang="en-US" u="sng" dirty="0" smtClean="0"/>
              <a:t>a data object</a:t>
            </a:r>
            <a:r>
              <a:rPr lang="en-US" dirty="0" smtClean="0"/>
              <a:t> (not the data or object), </a:t>
            </a:r>
            <a:r>
              <a:rPr lang="en-US" dirty="0" smtClean="0"/>
              <a:t>in this case the data </a:t>
            </a:r>
            <a:r>
              <a:rPr lang="en-US" dirty="0" smtClean="0"/>
              <a:t>files structure. </a:t>
            </a:r>
            <a:r>
              <a:rPr lang="en-US" dirty="0" smtClean="0"/>
              <a:t>Think scheme or schematic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Data</a:t>
            </a:r>
            <a:r>
              <a:rPr lang="en-US" dirty="0" smtClean="0"/>
              <a:t>: A reference to site specific content of a schema.</a:t>
            </a:r>
            <a:endParaRPr lang="en-US" dirty="0" smtClean="0"/>
          </a:p>
          <a:p>
            <a:r>
              <a:rPr lang="en-US" dirty="0" smtClean="0">
                <a:solidFill>
                  <a:schemeClr val="accent4"/>
                </a:solidFill>
              </a:rPr>
              <a:t>Template</a:t>
            </a:r>
            <a:r>
              <a:rPr lang="en-US" dirty="0" smtClean="0"/>
              <a:t>: </a:t>
            </a:r>
            <a:r>
              <a:rPr lang="en-US" dirty="0" smtClean="0"/>
              <a:t>A whole or partial webpage outline </a:t>
            </a:r>
            <a:r>
              <a:rPr lang="en-US" dirty="0" smtClean="0"/>
              <a:t>that accepts </a:t>
            </a:r>
            <a:r>
              <a:rPr lang="en-US" dirty="0" smtClean="0"/>
              <a:t>variables </a:t>
            </a:r>
            <a:r>
              <a:rPr lang="en-US" dirty="0" smtClean="0"/>
              <a:t>data </a:t>
            </a:r>
            <a:r>
              <a:rPr lang="en-US" dirty="0" smtClean="0"/>
              <a:t>substitution to render a resulting view. </a:t>
            </a:r>
            <a:r>
              <a:rPr lang="en-US" dirty="0" smtClean="0"/>
              <a:t>Think mail merge.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98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Markdown-It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MarkDown</a:t>
            </a:r>
            <a:r>
              <a:rPr lang="en-US" dirty="0" smtClean="0"/>
              <a:t>-It render engine of HomebrewCMS uses plugins to add special syntax for specialized or non-standard Markdown elements.</a:t>
            </a:r>
          </a:p>
          <a:p>
            <a:r>
              <a:rPr lang="en-US" dirty="0" smtClean="0"/>
              <a:t>Configured extensions include:</a:t>
            </a:r>
            <a:endParaRPr lang="en-US" dirty="0"/>
          </a:p>
          <a:p>
            <a:pPr lvl="1"/>
            <a:r>
              <a:rPr lang="en-US" dirty="0"/>
              <a:t>Support for attributes.</a:t>
            </a:r>
          </a:p>
          <a:p>
            <a:pPr lvl="1"/>
            <a:r>
              <a:rPr lang="en-US" dirty="0"/>
              <a:t>Support for specialized JavaScript based hyperlinks.</a:t>
            </a:r>
          </a:p>
          <a:p>
            <a:pPr lvl="1"/>
            <a:r>
              <a:rPr lang="en-US" dirty="0"/>
              <a:t>Support for special block and inline elements.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5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56951" cy="1320800"/>
          </a:xfrm>
        </p:spPr>
        <p:txBody>
          <a:bodyPr/>
          <a:lstStyle/>
          <a:p>
            <a:r>
              <a:rPr lang="en-US" dirty="0" smtClean="0"/>
              <a:t>Cheatsheet – </a:t>
            </a:r>
            <a:r>
              <a:rPr lang="en-US" dirty="0" err="1" smtClean="0"/>
              <a:t>Attrs</a:t>
            </a:r>
            <a:r>
              <a:rPr lang="en-US" dirty="0" smtClean="0"/>
              <a:t> (Attributes)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attributes instruct the </a:t>
            </a:r>
            <a:r>
              <a:rPr lang="en-US" dirty="0"/>
              <a:t>browser </a:t>
            </a:r>
            <a:r>
              <a:rPr lang="en-US" dirty="0" smtClean="0"/>
              <a:t>to apply specify conditions to a tag when rendered.</a:t>
            </a:r>
          </a:p>
          <a:p>
            <a:r>
              <a:rPr lang="en-US" dirty="0" smtClean="0"/>
              <a:t>The extension recognizes standard shorthand: “#” for “id”; “.” for “class” </a:t>
            </a:r>
          </a:p>
          <a:p>
            <a:r>
              <a:rPr lang="en-US" dirty="0" smtClean="0"/>
              <a:t>All other attributes follow the format name="value" (with the quotes).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![Self Portrait](/images/me.jpg</a:t>
            </a:r>
            <a:r>
              <a:rPr lang="en-US" dirty="0" smtClean="0">
                <a:solidFill>
                  <a:schemeClr val="accent1"/>
                </a:solidFill>
              </a:rPr>
              <a:t>){#me}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b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Gives the image an id for reference elsewhere, where id="me"</a:t>
            </a:r>
          </a:p>
          <a:p>
            <a:pPr lvl="1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This becomes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_yellow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italics_{.text-black} text.</a:t>
            </a:r>
            <a:b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This becomes </a:t>
            </a:r>
            <a:r>
              <a:rPr lang="en-US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yellow </a:t>
            </a:r>
            <a:r>
              <a:rPr lang="en-US" i="1" dirty="0">
                <a:solidFill>
                  <a:schemeClr val="accent1"/>
                </a:solidFill>
                <a:sym typeface="Wingdings" panose="05000000000000000000" pitchFamily="2" charset="2"/>
              </a:rPr>
              <a:t>italics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text.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[Autobiography](/doc/bio.docx){target="_blank"}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Autobiography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*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/>
            </a:r>
            <a:b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* opens link in a new tab or window.</a:t>
            </a:r>
          </a:p>
        </p:txBody>
      </p:sp>
    </p:spTree>
    <p:extLst>
      <p:ext uri="{BB962C8B-B14F-4D97-AF65-F5344CB8AC3E}">
        <p14:creationId xmlns:p14="http://schemas.microsoft.com/office/powerpoint/2010/main" val="2697945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</a:t>
            </a:r>
            <a:r>
              <a:rPr lang="en-US" dirty="0" err="1" smtClean="0"/>
              <a:t>LinkPlus</a:t>
            </a:r>
            <a:r>
              <a:rPr lang="en-US" dirty="0" smtClean="0"/>
              <a:t>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support for JavaScript links, </a:t>
            </a:r>
            <a:r>
              <a:rPr lang="en-US" dirty="0" err="1" smtClean="0"/>
              <a:t>onclick</a:t>
            </a:r>
            <a:r>
              <a:rPr lang="en-US" dirty="0" smtClean="0"/>
              <a:t> actions, and external links.</a:t>
            </a:r>
          </a:p>
          <a:p>
            <a:r>
              <a:rPr lang="en-US" dirty="0" smtClean="0"/>
              <a:t>Links prefixed with “:”:</a:t>
            </a:r>
          </a:p>
          <a:p>
            <a:pPr lvl="1"/>
            <a:r>
              <a:rPr lang="en-US" dirty="0" smtClean="0"/>
              <a:t>Translate to a JavaScript action rather than necessarily a jump to a location.</a:t>
            </a:r>
          </a:p>
          <a:p>
            <a:r>
              <a:rPr lang="en-US" dirty="0" smtClean="0"/>
              <a:t>Links prefixed with “@”:</a:t>
            </a:r>
          </a:p>
          <a:p>
            <a:pPr lvl="1"/>
            <a:r>
              <a:rPr lang="en-US" dirty="0" smtClean="0"/>
              <a:t>Translates to a JavaScript “</a:t>
            </a:r>
            <a:r>
              <a:rPr lang="en-US" dirty="0" err="1" smtClean="0"/>
              <a:t>onlick</a:t>
            </a:r>
            <a:r>
              <a:rPr lang="en-US" dirty="0" smtClean="0"/>
              <a:t>” action.</a:t>
            </a:r>
          </a:p>
          <a:p>
            <a:pPr lvl="1"/>
            <a:r>
              <a:rPr lang="en-US" dirty="0" smtClean="0"/>
              <a:t>Allows passing “this” as a code reference to the link object.</a:t>
            </a:r>
          </a:p>
          <a:p>
            <a:r>
              <a:rPr lang="en-US" dirty="0" smtClean="0"/>
              <a:t>Links prefixed with “*”:</a:t>
            </a:r>
          </a:p>
          <a:p>
            <a:pPr lvl="1"/>
            <a:r>
              <a:rPr lang="en-US" dirty="0" smtClean="0"/>
              <a:t>Opens link as an external reference in a new window or tab.</a:t>
            </a:r>
          </a:p>
          <a:p>
            <a:pPr lvl="1"/>
            <a:r>
              <a:rPr lang="en-US" dirty="0" smtClean="0"/>
              <a:t>New window vs tab depends on browser configuration.</a:t>
            </a:r>
          </a:p>
          <a:p>
            <a:pPr lvl="1"/>
            <a:r>
              <a:rPr lang="en-US" dirty="0" smtClean="0"/>
              <a:t>Use for all links to other sites or documents.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093" y="6047361"/>
            <a:ext cx="7743275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Hint: To create a new link, look for and copy a similar functioning link.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81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</a:t>
            </a:r>
            <a:r>
              <a:rPr lang="en-US" dirty="0" err="1" smtClean="0"/>
              <a:t>LinkPlus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978109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Examples…</a:t>
            </a:r>
          </a:p>
          <a:p>
            <a:r>
              <a:rPr lang="en-US" dirty="0" smtClean="0"/>
              <a:t>[My Bio](/docs/me.pdf)	</a:t>
            </a:r>
            <a:r>
              <a:rPr lang="en-US" dirty="0" smtClean="0"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My Bio</a:t>
            </a:r>
            <a:r>
              <a:rPr lang="en-US" u="sng" dirty="0" smtClean="0">
                <a:sym typeface="Wingdings" panose="05000000000000000000" pitchFamily="2" charset="2"/>
              </a:rPr>
              <a:t/>
            </a:r>
            <a:br>
              <a:rPr lang="en-US" u="sng" dirty="0" smtClean="0"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="</a:t>
            </a:r>
            <a:r>
              <a:rPr lang="en-US" dirty="0" smtClean="0">
                <a:solidFill>
                  <a:srgbClr val="00B0F0"/>
                </a:solidFill>
              </a:rPr>
              <a:t>/docs/me.pdf"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 smtClean="0">
                <a:solidFill>
                  <a:srgbClr val="00B0F0"/>
                </a:solidFill>
              </a:rPr>
              <a:t>My </a:t>
            </a:r>
            <a:r>
              <a:rPr lang="en-US" dirty="0">
                <a:solidFill>
                  <a:srgbClr val="00B0F0"/>
                </a:solidFill>
              </a:rPr>
              <a:t>Bio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&lt;/a&gt;</a:t>
            </a:r>
          </a:p>
          <a:p>
            <a:r>
              <a:rPr lang="en-US" dirty="0"/>
              <a:t>[My Bio</a:t>
            </a:r>
            <a:r>
              <a:rPr lang="en-US" dirty="0" smtClean="0"/>
              <a:t>](*/</a:t>
            </a:r>
            <a:r>
              <a:rPr lang="en-US" dirty="0"/>
              <a:t>docs/me.pdf)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My 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Bio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	(opens in a new tab/window)</a:t>
            </a:r>
            <a:r>
              <a:rPr lang="en-US" u="sng" dirty="0">
                <a:sym typeface="Wingdings" panose="05000000000000000000" pitchFamily="2" charset="2"/>
              </a:rPr>
              <a:t/>
            </a:r>
            <a:br>
              <a:rPr lang="en-US" u="sng" dirty="0">
                <a:sym typeface="Wingdings" panose="05000000000000000000" pitchFamily="2" charset="2"/>
              </a:rPr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="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smtClean="0">
                <a:solidFill>
                  <a:srgbClr val="00B0F0"/>
                </a:solidFill>
              </a:rPr>
              <a:t>docs/me.pdf“ target="_blank"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 smtClean="0">
                <a:solidFill>
                  <a:srgbClr val="00B0F0"/>
                </a:solidFill>
              </a:rPr>
              <a:t>My </a:t>
            </a:r>
            <a:r>
              <a:rPr lang="en-US" dirty="0">
                <a:solidFill>
                  <a:srgbClr val="00B0F0"/>
                </a:solidFill>
              </a:rPr>
              <a:t>Bio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&lt;/a&gt;</a:t>
            </a:r>
          </a:p>
          <a:p>
            <a:r>
              <a:rPr lang="en-US" dirty="0"/>
              <a:t>[Jane Doe](:</a:t>
            </a:r>
            <a:r>
              <a:rPr lang="en-US" dirty="0" err="1"/>
              <a:t>linkTo</a:t>
            </a:r>
            <a:r>
              <a:rPr lang="en-US" dirty="0"/>
              <a:t>('#</a:t>
            </a:r>
            <a:r>
              <a:rPr lang="en-US" dirty="0" err="1"/>
              <a:t>contacts','#jane</a:t>
            </a:r>
            <a:r>
              <a:rPr lang="en-US" dirty="0"/>
              <a:t>'))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Jane Doe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="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javascript:</a:t>
            </a:r>
            <a:r>
              <a:rPr lang="en-US" dirty="0" err="1" smtClean="0">
                <a:solidFill>
                  <a:srgbClr val="00B0F0"/>
                </a:solidFill>
              </a:rPr>
              <a:t>linkTo</a:t>
            </a:r>
            <a:r>
              <a:rPr lang="en-US" dirty="0">
                <a:solidFill>
                  <a:srgbClr val="00B0F0"/>
                </a:solidFill>
              </a:rPr>
              <a:t>('#</a:t>
            </a:r>
            <a:r>
              <a:rPr lang="en-US" dirty="0" err="1">
                <a:solidFill>
                  <a:srgbClr val="00B0F0"/>
                </a:solidFill>
              </a:rPr>
              <a:t>contacts','#jane</a:t>
            </a:r>
            <a:r>
              <a:rPr lang="en-US" dirty="0">
                <a:solidFill>
                  <a:srgbClr val="00B0F0"/>
                </a:solidFill>
              </a:rPr>
              <a:t>');void(0);"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>
                <a:solidFill>
                  <a:srgbClr val="00B0F0"/>
                </a:solidFill>
              </a:rPr>
              <a:t>Jane Doe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&lt;/a&gt;</a:t>
            </a:r>
          </a:p>
          <a:p>
            <a:r>
              <a:rPr lang="en-US" dirty="0" smtClean="0"/>
              <a:t>[Me](@mail(this,'gmail.com','me','web%20msg'))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Me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	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  <a:hlinkClick r:id="rId2"/>
              </a:rPr>
              <a:t>me@gmail.com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*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=“#“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onclick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=“mail</a:t>
            </a:r>
            <a:r>
              <a:rPr lang="en-US" dirty="0" smtClean="0">
                <a:solidFill>
                  <a:srgbClr val="00B0F0"/>
                </a:solidFill>
              </a:rPr>
              <a:t>(this,'gmail.com','me','web%20msg')"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 smtClean="0">
                <a:solidFill>
                  <a:srgbClr val="00B0F0"/>
                </a:solidFill>
              </a:rPr>
              <a:t>Me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&lt;/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6" y="5625864"/>
            <a:ext cx="8838624" cy="830997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/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* </a:t>
            </a:r>
            <a:r>
              <a:rPr 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mail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function obfuscates a user email address. It modifies the original link to reveal the address only after a click and opens a new email window for the user.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3611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56951" cy="1320800"/>
          </a:xfrm>
        </p:spPr>
        <p:txBody>
          <a:bodyPr/>
          <a:lstStyle/>
          <a:p>
            <a:r>
              <a:rPr lang="en-US" dirty="0" smtClean="0"/>
              <a:t>Cheatsheet –DIV/SPAN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extensions provide “</a:t>
            </a:r>
            <a:r>
              <a:rPr lang="en-US" dirty="0" smtClean="0"/>
              <a:t>wrappers” </a:t>
            </a:r>
            <a:r>
              <a:rPr lang="en-US" dirty="0"/>
              <a:t>for other </a:t>
            </a:r>
            <a:r>
              <a:rPr lang="en-US" dirty="0" smtClean="0"/>
              <a:t>content, </a:t>
            </a:r>
            <a:r>
              <a:rPr lang="en-US" dirty="0"/>
              <a:t>useful to apply class </a:t>
            </a:r>
            <a:r>
              <a:rPr lang="en-US" dirty="0" smtClean="0"/>
              <a:t>attributes.</a:t>
            </a:r>
            <a:endParaRPr lang="en-US" dirty="0"/>
          </a:p>
          <a:p>
            <a:r>
              <a:rPr lang="en-US" dirty="0"/>
              <a:t>A span wraps inline </a:t>
            </a:r>
            <a:r>
              <a:rPr lang="en-US" dirty="0" smtClean="0"/>
              <a:t>content.</a:t>
            </a:r>
            <a:endParaRPr lang="en-US" dirty="0"/>
          </a:p>
          <a:p>
            <a:pPr lvl="1"/>
            <a:r>
              <a:rPr lang="en-US" dirty="0"/>
              <a:t>Denoted by enclosing content in adjacent “:” characters.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Mary had a little lamb, </a:t>
            </a:r>
            <a:r>
              <a:rPr lang="en-US" dirty="0" smtClean="0">
                <a:solidFill>
                  <a:srgbClr val="00B0F0"/>
                </a:solidFill>
              </a:rPr>
              <a:t>it's </a:t>
            </a:r>
            <a:r>
              <a:rPr lang="en-US" dirty="0">
                <a:solidFill>
                  <a:srgbClr val="00B0F0"/>
                </a:solidFill>
              </a:rPr>
              <a:t>:fleece:{.white} was white as </a:t>
            </a:r>
            <a:r>
              <a:rPr lang="en-US" dirty="0" smtClean="0">
                <a:solidFill>
                  <a:srgbClr val="00B0F0"/>
                </a:solidFill>
              </a:rPr>
              <a:t>snow.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Mary </a:t>
            </a:r>
            <a:r>
              <a:rPr lang="en-US" dirty="0">
                <a:solidFill>
                  <a:schemeClr val="accent1"/>
                </a:solidFill>
              </a:rPr>
              <a:t>had a little lamb, </a:t>
            </a:r>
            <a:r>
              <a:rPr lang="en-US" dirty="0" smtClean="0">
                <a:solidFill>
                  <a:schemeClr val="accent1"/>
                </a:solidFill>
              </a:rPr>
              <a:t>it's </a:t>
            </a:r>
            <a:r>
              <a:rPr lang="en-US" dirty="0" smtClean="0">
                <a:solidFill>
                  <a:schemeClr val="tx1"/>
                </a:solidFill>
              </a:rPr>
              <a:t>fleece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was white as snow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 smtClean="0"/>
          </a:p>
          <a:p>
            <a:r>
              <a:rPr lang="en-US" dirty="0" smtClean="0"/>
              <a:t>A div wraps a block of content.</a:t>
            </a:r>
            <a:endParaRPr lang="en-US" dirty="0"/>
          </a:p>
          <a:p>
            <a:pPr lvl="1"/>
            <a:r>
              <a:rPr lang="en-US" dirty="0" smtClean="0"/>
              <a:t>Denoted </a:t>
            </a:r>
            <a:r>
              <a:rPr lang="en-US" dirty="0"/>
              <a:t>by </a:t>
            </a:r>
            <a:r>
              <a:rPr lang="en-US" dirty="0" smtClean="0"/>
              <a:t>opening and closing lines beginning with  3 “:” </a:t>
            </a:r>
            <a:r>
              <a:rPr lang="en-US" dirty="0"/>
              <a:t>characters.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::: #</a:t>
            </a:r>
            <a:r>
              <a:rPr lang="en-US" dirty="0" err="1" smtClean="0">
                <a:solidFill>
                  <a:srgbClr val="00B0F0"/>
                </a:solidFill>
              </a:rPr>
              <a:t>whole_thing</a:t>
            </a:r>
            <a:r>
              <a:rPr lang="en-US" dirty="0" smtClean="0">
                <a:solidFill>
                  <a:srgbClr val="00B0F0"/>
                </a:solidFill>
              </a:rPr>
              <a:t> .</a:t>
            </a:r>
            <a:r>
              <a:rPr lang="en-US" dirty="0" err="1" smtClean="0">
                <a:solidFill>
                  <a:srgbClr val="00B0F0"/>
                </a:solidFill>
              </a:rPr>
              <a:t>whole_thing_class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…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:::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29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Markdown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uncertain about defining something in Markdown, look at existing examples or even copy a similar block or reference and edit to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2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</a:t>
            </a:r>
            <a:r>
              <a:rPr lang="en-US" dirty="0" smtClean="0"/>
              <a:t>Candy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Predefined class attributes for </a:t>
            </a:r>
            <a:r>
              <a:rPr lang="en-US" dirty="0" smtClean="0"/>
              <a:t>easy page </a:t>
            </a:r>
            <a:r>
              <a:rPr lang="en-US" dirty="0" smtClean="0"/>
              <a:t>styling.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09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Candy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Styles define the look and feel of a website – colors, fonts, </a:t>
            </a:r>
            <a:r>
              <a:rPr lang="en-US" dirty="0" err="1" smtClean="0"/>
              <a:t>spacings</a:t>
            </a:r>
            <a:r>
              <a:rPr lang="en-US" dirty="0" smtClean="0"/>
              <a:t>,…</a:t>
            </a:r>
            <a:endParaRPr lang="en-US" dirty="0" smtClean="0"/>
          </a:p>
          <a:p>
            <a:r>
              <a:rPr lang="en-US" dirty="0" smtClean="0"/>
              <a:t>Candy refers </a:t>
            </a:r>
            <a:r>
              <a:rPr lang="en-US" dirty="0" smtClean="0"/>
              <a:t>to using programming </a:t>
            </a:r>
            <a:r>
              <a:rPr lang="en-US" dirty="0" smtClean="0"/>
              <a:t>wrappers that simplify referencing things.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example, a class style (defined in a stylesheet loaded by the page) like: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bordered { border: 2px solid; border-color: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saranam-lightblue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</a:t>
            </a:r>
            <a:r>
              <a:rPr lang="en-US" dirty="0">
                <a:solidFill>
                  <a:schemeClr val="accent1"/>
                </a:solidFill>
              </a:rPr>
              <a:t>-blue)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</a:t>
            </a:r>
            <a:r>
              <a:rPr lang="en-US" dirty="0">
                <a:solidFill>
                  <a:schemeClr val="accent1"/>
                </a:solidFill>
              </a:rPr>
              <a:t>-blue)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saranam-lightblue</a:t>
            </a:r>
            <a:r>
              <a:rPr lang="en-US" dirty="0">
                <a:solidFill>
                  <a:schemeClr val="accent1"/>
                </a:solidFill>
              </a:rPr>
              <a:t>); margin:8px; }</a:t>
            </a:r>
          </a:p>
          <a:p>
            <a:pPr lvl="1"/>
            <a:r>
              <a:rPr lang="en-US" dirty="0" smtClean="0"/>
              <a:t>May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chemeClr val="tx1"/>
                </a:solidFill>
              </a:rPr>
              <a:t>referred</a:t>
            </a:r>
            <a:r>
              <a:rPr lang="en-US" dirty="0" smtClean="0"/>
              <a:t> to simply by </a:t>
            </a:r>
            <a:r>
              <a:rPr lang="en-US" dirty="0" smtClean="0">
                <a:solidFill>
                  <a:schemeClr val="accent5"/>
                </a:solidFill>
              </a:rPr>
              <a:t>{.bordered}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Pieces of candy have been defined for a number of </a:t>
            </a:r>
            <a:r>
              <a:rPr lang="en-US" dirty="0" smtClean="0">
                <a:solidFill>
                  <a:schemeClr val="tx1"/>
                </a:solidFill>
              </a:rPr>
              <a:t>useful basic styles.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developer can define other candy as </a:t>
            </a:r>
            <a:r>
              <a:rPr lang="en-US" dirty="0" smtClean="0">
                <a:solidFill>
                  <a:schemeClr val="tx1"/>
                </a:solidFill>
              </a:rPr>
              <a:t>needed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69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Candy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Styles </a:t>
            </a:r>
            <a:r>
              <a:rPr lang="en-US" dirty="0" smtClean="0"/>
              <a:t>candy must immediately follow the element to which it </a:t>
            </a:r>
            <a:r>
              <a:rPr lang="en-US" dirty="0" smtClean="0"/>
              <a:t>applies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inline elements (i.e. images, list items) it must be appended </a:t>
            </a:r>
            <a:r>
              <a:rPr lang="en-US" dirty="0" smtClean="0"/>
              <a:t>directly (w/no spaces).</a:t>
            </a:r>
            <a:endParaRPr lang="en-US" dirty="0" smtClean="0"/>
          </a:p>
          <a:p>
            <a:pPr lvl="1"/>
            <a:r>
              <a:rPr lang="en-US" dirty="0" smtClean="0"/>
              <a:t>For blocks (i.e. paragraphs and lists) it must follow on next </a:t>
            </a:r>
            <a:r>
              <a:rPr lang="en-US" dirty="0" smtClean="0"/>
              <a:t>line (but before blank line).</a:t>
            </a:r>
            <a:endParaRPr lang="en-US" dirty="0" smtClean="0"/>
          </a:p>
          <a:p>
            <a:pPr lvl="1"/>
            <a:r>
              <a:rPr lang="en-US" dirty="0" smtClean="0"/>
              <a:t>Note the distinction of lists and list items!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Mary had a little lamb [lamb](/images/mary_lamb.jpg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accent5"/>
                </a:solidFill>
              </a:rPr>
              <a:t>{.left .padded} </a:t>
            </a:r>
            <a:r>
              <a:rPr lang="en-US" dirty="0" smtClean="0"/>
              <a:t>that followed everywhere she went.</a:t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{.bordered}</a:t>
            </a:r>
          </a:p>
          <a:p>
            <a:pPr lvl="1"/>
            <a:r>
              <a:rPr lang="en-US" dirty="0" smtClean="0"/>
              <a:t>Here </a:t>
            </a:r>
            <a:r>
              <a:rPr lang="en-US" dirty="0" smtClean="0">
                <a:solidFill>
                  <a:schemeClr val="accent5"/>
                </a:solidFill>
              </a:rPr>
              <a:t>{.left .padded} </a:t>
            </a:r>
            <a:r>
              <a:rPr lang="en-US" dirty="0" smtClean="0"/>
              <a:t>applies to the image; </a:t>
            </a:r>
            <a:r>
              <a:rPr lang="en-US" dirty="0" smtClean="0">
                <a:solidFill>
                  <a:schemeClr val="accent5"/>
                </a:solidFill>
              </a:rPr>
              <a:t>{.bordered} </a:t>
            </a:r>
            <a:r>
              <a:rPr lang="en-US" dirty="0" smtClean="0"/>
              <a:t>applies to the paragraph.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Pieces of candy may be cascaded, as in </a:t>
            </a:r>
            <a:r>
              <a:rPr lang="en-US" dirty="0" smtClean="0">
                <a:solidFill>
                  <a:schemeClr val="accent5"/>
                </a:solidFill>
              </a:rPr>
              <a:t>{.</a:t>
            </a:r>
            <a:r>
              <a:rPr lang="en-US" dirty="0">
                <a:solidFill>
                  <a:schemeClr val="accent5"/>
                </a:solidFill>
              </a:rPr>
              <a:t>left .padded} </a:t>
            </a:r>
            <a:r>
              <a:rPr lang="en-US" dirty="0" smtClean="0">
                <a:solidFill>
                  <a:schemeClr val="tx1"/>
                </a:solidFill>
              </a:rPr>
              <a:t>in the </a:t>
            </a:r>
            <a:r>
              <a:rPr lang="en-US" dirty="0" smtClean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NOTE: requires space between pieces!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Note order USUALLY does not matter, but will if different pieces define the same style property, for example: </a:t>
            </a:r>
            <a:r>
              <a:rPr lang="en-US" dirty="0" smtClean="0">
                <a:solidFill>
                  <a:schemeClr val="accent1"/>
                </a:solidFill>
              </a:rPr>
              <a:t>{.padded .padded-less} </a:t>
            </a:r>
            <a:r>
              <a:rPr lang="en-US" dirty="0" smtClean="0">
                <a:solidFill>
                  <a:schemeClr val="tx1"/>
                </a:solidFill>
              </a:rPr>
              <a:t>but why?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85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Defined Pieces of Candy –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Text Colors</a:t>
            </a:r>
            <a:r>
              <a:rPr lang="en-US" dirty="0" smtClean="0">
                <a:solidFill>
                  <a:schemeClr val="tx1"/>
                </a:solidFill>
              </a:rPr>
              <a:t>: .text-</a:t>
            </a:r>
            <a:r>
              <a:rPr lang="en-US" dirty="0" err="1" smtClean="0">
                <a:solidFill>
                  <a:schemeClr val="tx1"/>
                </a:solidFill>
              </a:rPr>
              <a:t>saranam</a:t>
            </a:r>
            <a:r>
              <a:rPr lang="en-US" dirty="0" smtClean="0">
                <a:solidFill>
                  <a:schemeClr val="tx1"/>
                </a:solidFill>
              </a:rPr>
              <a:t>-blue,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</a:t>
            </a:r>
            <a:r>
              <a:rPr lang="en-US" dirty="0" err="1" smtClean="0">
                <a:solidFill>
                  <a:schemeClr val="tx1"/>
                </a:solidFill>
              </a:rPr>
              <a:t>saranam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lightblue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text-black,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text-gray,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</a:t>
            </a:r>
            <a:r>
              <a:rPr lang="en-US" dirty="0" err="1" smtClean="0">
                <a:solidFill>
                  <a:schemeClr val="tx1"/>
                </a:solidFill>
              </a:rPr>
              <a:t>lightgray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text-red, </a:t>
            </a:r>
            <a:r>
              <a:rPr lang="en-US" dirty="0">
                <a:solidFill>
                  <a:schemeClr val="tx1"/>
                </a:solidFill>
              </a:rPr>
              <a:t>.text-white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Text Background Color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bkgd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saranam</a:t>
            </a:r>
            <a:r>
              <a:rPr lang="en-US" dirty="0" smtClean="0">
                <a:solidFill>
                  <a:schemeClr val="tx1"/>
                </a:solidFill>
              </a:rPr>
              <a:t>-blue,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bkgd-saranam-lightblue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Text Sizes</a:t>
            </a:r>
            <a:r>
              <a:rPr lang="en-US" dirty="0">
                <a:solidFill>
                  <a:schemeClr val="tx1"/>
                </a:solidFill>
              </a:rPr>
              <a:t>: .</a:t>
            </a:r>
            <a:r>
              <a:rPr lang="en-US" dirty="0" smtClean="0">
                <a:solidFill>
                  <a:schemeClr val="tx1"/>
                </a:solidFill>
              </a:rPr>
              <a:t>text-tiny,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text-small,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text-medium,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text-large,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</a:t>
            </a:r>
            <a:r>
              <a:rPr lang="en-US" dirty="0" err="1" smtClean="0">
                <a:solidFill>
                  <a:schemeClr val="tx1"/>
                </a:solidFill>
              </a:rPr>
              <a:t>xlarge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Faces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.text-body, .text-heading, .text-spaced, .text-wide, .text-</a:t>
            </a:r>
            <a:r>
              <a:rPr lang="en-US" dirty="0" err="1">
                <a:solidFill>
                  <a:schemeClr val="tx1"/>
                </a:solidFill>
              </a:rPr>
              <a:t>allcaps</a:t>
            </a:r>
            <a:r>
              <a:rPr lang="en-US" dirty="0">
                <a:solidFill>
                  <a:schemeClr val="tx1"/>
                </a:solidFill>
              </a:rPr>
              <a:t>, .</a:t>
            </a:r>
            <a:r>
              <a:rPr lang="en-US" dirty="0" smtClean="0">
                <a:solidFill>
                  <a:schemeClr val="tx1"/>
                </a:solidFill>
              </a:rPr>
              <a:t>text-</a:t>
            </a:r>
            <a:r>
              <a:rPr lang="en-US" dirty="0" err="1" smtClean="0">
                <a:solidFill>
                  <a:schemeClr val="tx1"/>
                </a:solidFill>
              </a:rPr>
              <a:t>smallcaps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Positioning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indent</a:t>
            </a:r>
            <a:r>
              <a:rPr lang="en-US" dirty="0">
                <a:solidFill>
                  <a:schemeClr val="tx1"/>
                </a:solidFill>
              </a:rPr>
              <a:t>, .padded-less (1/2X), .padded, .padded-more (2X), .bordered, .clear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Note if your indent the text itself Markdown will treat it a </a:t>
            </a:r>
            <a:r>
              <a:rPr lang="en-US" dirty="0" err="1" smtClean="0">
                <a:solidFill>
                  <a:schemeClr val="tx1"/>
                </a:solidFill>
              </a:rPr>
              <a:t>blockquote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Remember, s</a:t>
            </a:r>
            <a:r>
              <a:rPr lang="en-US" dirty="0" smtClean="0">
                <a:solidFill>
                  <a:schemeClr val="tx1"/>
                </a:solidFill>
              </a:rPr>
              <a:t>paces matter!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HomebrewCMS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 Simple JSON based content management system.</a:t>
            </a:r>
          </a:p>
          <a:p>
            <a:pPr lvl="1"/>
            <a:r>
              <a:rPr lang="en-US" dirty="0" smtClean="0"/>
              <a:t>JSON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otation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https://json.org</a:t>
            </a:r>
            <a:r>
              <a:rPr lang="en-US" dirty="0"/>
              <a:t> for a </a:t>
            </a:r>
            <a:r>
              <a:rPr lang="en-US" dirty="0">
                <a:solidFill>
                  <a:schemeClr val="tx1"/>
                </a:solidFill>
              </a:rPr>
              <a:t>one</a:t>
            </a:r>
            <a:r>
              <a:rPr lang="en-US" dirty="0"/>
              <a:t> page definition.</a:t>
            </a:r>
          </a:p>
          <a:p>
            <a:pPr lvl="1"/>
            <a:r>
              <a:rPr lang="en-US" dirty="0" smtClean="0"/>
              <a:t>Little </a:t>
            </a:r>
            <a:r>
              <a:rPr lang="en-US" dirty="0" smtClean="0"/>
              <a:t>more than a glorified JSON editor with a few extras.</a:t>
            </a:r>
          </a:p>
          <a:p>
            <a:r>
              <a:rPr lang="en-US" dirty="0" smtClean="0"/>
              <a:t>HomebrewCMS operates in 2 modes</a:t>
            </a:r>
            <a:r>
              <a:rPr lang="en-US" dirty="0" smtClean="0"/>
              <a:t>: Developer and Author.</a:t>
            </a:r>
          </a:p>
          <a:p>
            <a:r>
              <a:rPr lang="en-US" dirty="0" smtClean="0"/>
              <a:t>HomebrewCMS is a tool for editing </a:t>
            </a:r>
            <a:r>
              <a:rPr lang="en-US" dirty="0" smtClean="0">
                <a:solidFill>
                  <a:schemeClr val="accent1"/>
                </a:solidFill>
              </a:rPr>
              <a:t>schema</a:t>
            </a:r>
            <a:r>
              <a:rPr lang="en-US" dirty="0" smtClean="0"/>
              <a:t> (in developer mode only) that describe site content structure (matching reference template needs) and populating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(as in fill in the blanks) to customize site content.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398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Candy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NOT EXCLUSIVELY for images, but most useful as image </a:t>
            </a:r>
            <a:r>
              <a:rPr lang="en-US" dirty="0" smtClean="0">
                <a:solidFill>
                  <a:schemeClr val="tx1"/>
                </a:solidFill>
              </a:rPr>
              <a:t>styles.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Positioning</a:t>
            </a:r>
            <a:r>
              <a:rPr lang="en-US" dirty="0">
                <a:solidFill>
                  <a:schemeClr val="tx1"/>
                </a:solidFill>
              </a:rPr>
              <a:t>: .left, .center, .</a:t>
            </a:r>
            <a:r>
              <a:rPr lang="en-US" dirty="0" smtClean="0">
                <a:solidFill>
                  <a:schemeClr val="tx1"/>
                </a:solidFill>
              </a:rPr>
              <a:t>right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Wraps an image beside text as specified.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Sizing</a:t>
            </a:r>
            <a:r>
              <a:rPr lang="en-US" dirty="0">
                <a:solidFill>
                  <a:schemeClr val="tx1"/>
                </a:solidFill>
              </a:rPr>
              <a:t>: .quarter-width, .third-width, .half-width, .</a:t>
            </a:r>
            <a:r>
              <a:rPr lang="en-US" dirty="0" smtClean="0">
                <a:solidFill>
                  <a:schemeClr val="tx1"/>
                </a:solidFill>
              </a:rPr>
              <a:t>full-width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Specifies the width of the element relative to its containing block.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Note combinations such as {.full-width .left} make little sense.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Spacing</a:t>
            </a:r>
            <a:r>
              <a:rPr lang="en-US" dirty="0">
                <a:solidFill>
                  <a:schemeClr val="tx1"/>
                </a:solidFill>
              </a:rPr>
              <a:t>: .</a:t>
            </a:r>
            <a:r>
              <a:rPr lang="en-US" dirty="0" smtClean="0">
                <a:solidFill>
                  <a:schemeClr val="tx1"/>
                </a:solidFill>
              </a:rPr>
              <a:t>padded-less (1/2X),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padded (8px),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padded-more (2X), </a:t>
            </a:r>
            <a:r>
              <a:rPr lang="en-US" dirty="0">
                <a:solidFill>
                  <a:schemeClr val="tx1"/>
                </a:solidFill>
              </a:rPr>
              <a:t>.bordered, .</a:t>
            </a:r>
            <a:r>
              <a:rPr lang="en-US" dirty="0" smtClean="0">
                <a:solidFill>
                  <a:schemeClr val="tx1"/>
                </a:solidFill>
              </a:rPr>
              <a:t>clear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Padding represents space to the border; margin represents space outside border; so spacing to text will change relative to both .border and .padded.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bordered </a:t>
            </a:r>
            <a:r>
              <a:rPr lang="en-US" dirty="0" smtClean="0">
                <a:solidFill>
                  <a:schemeClr val="tx1"/>
                </a:solidFill>
              </a:rPr>
              <a:t>adds a </a:t>
            </a:r>
            <a:r>
              <a:rPr lang="en-US" dirty="0">
                <a:solidFill>
                  <a:schemeClr val="tx1"/>
                </a:solidFill>
              </a:rPr>
              <a:t>colored </a:t>
            </a:r>
            <a:r>
              <a:rPr lang="en-US" dirty="0" smtClean="0">
                <a:solidFill>
                  <a:schemeClr val="tx1"/>
                </a:solidFill>
              </a:rPr>
              <a:t>3D </a:t>
            </a:r>
            <a:r>
              <a:rPr lang="en-US" dirty="0">
                <a:solidFill>
                  <a:schemeClr val="tx1"/>
                </a:solidFill>
              </a:rPr>
              <a:t>border and outside margin.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clear forces spacing from any items above the element, for example wrapping text.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2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Mode vs Author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9003694" cy="3880773"/>
          </a:xfrm>
        </p:spPr>
        <p:txBody>
          <a:bodyPr/>
          <a:lstStyle/>
          <a:p>
            <a:r>
              <a:rPr lang="en-US" dirty="0"/>
              <a:t>Developer Mode: Used by technically knowledgeable individuals to create and manage data structures, </a:t>
            </a:r>
            <a:r>
              <a:rPr lang="en-US" dirty="0">
                <a:solidFill>
                  <a:schemeClr val="accent1"/>
                </a:solidFill>
              </a:rPr>
              <a:t>schema</a:t>
            </a:r>
            <a:r>
              <a:rPr lang="en-US" dirty="0"/>
              <a:t>, for site content.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Requires intimate knowledge and understanding of the pieces, meaning HTML template, schema, and data linkage.</a:t>
            </a:r>
          </a:p>
          <a:p>
            <a:r>
              <a:rPr lang="en-US" dirty="0"/>
              <a:t>Author Mode: Used by novices to “fill in the blanks” of the schema with site specific information, that is, the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, referred to as content.</a:t>
            </a:r>
          </a:p>
          <a:p>
            <a:r>
              <a:rPr lang="en-US" dirty="0" smtClean="0"/>
              <a:t>Functionally, the only difference: Developers can edit schema; Authors can not.</a:t>
            </a:r>
          </a:p>
          <a:p>
            <a:r>
              <a:rPr lang="en-US" dirty="0" smtClean="0"/>
              <a:t>Both developers and authors can edit data or site content.</a:t>
            </a:r>
          </a:p>
          <a:p>
            <a:r>
              <a:rPr lang="en-US" dirty="0" smtClean="0"/>
              <a:t>Menus change with respect to the mode, where author mode hides things relevant to only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Model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87818"/>
              </p:ext>
            </p:extLst>
          </p:nvPr>
        </p:nvGraphicFramePr>
        <p:xfrm>
          <a:off x="1411634" y="1381221"/>
          <a:ext cx="7128069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8955004" imgH="6318239" progId="Visio.Drawing.11">
                  <p:embed/>
                </p:oleObj>
              </mc:Choice>
              <mc:Fallback>
                <p:oleObj name="Visio" r:id="rId3" imgW="8955004" imgH="631823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1634" y="1381221"/>
                        <a:ext cx="7128069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28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Model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5" y="1911520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No intimate site knowledge required – largely </a:t>
            </a:r>
            <a:r>
              <a:rPr lang="en-US" dirty="0" smtClean="0">
                <a:solidFill>
                  <a:schemeClr val="accent1"/>
                </a:solidFill>
              </a:rPr>
              <a:t>intuitive fill </a:t>
            </a:r>
            <a:r>
              <a:rPr lang="en-US" dirty="0" smtClean="0">
                <a:solidFill>
                  <a:schemeClr val="accent1"/>
                </a:solidFill>
              </a:rPr>
              <a:t>in the blanks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80324"/>
              </p:ext>
            </p:extLst>
          </p:nvPr>
        </p:nvGraphicFramePr>
        <p:xfrm>
          <a:off x="1409509" y="2555510"/>
          <a:ext cx="7132320" cy="385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8955004" imgH="4840095" progId="Visio.Drawing.11">
                  <p:embed/>
                </p:oleObj>
              </mc:Choice>
              <mc:Fallback>
                <p:oleObj name="Visio" r:id="rId3" imgW="8955004" imgH="484009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509" y="2555510"/>
                        <a:ext cx="7132320" cy="3855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50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Instructions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life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2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HomebrewCMS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 HomebrewCMS go to </a:t>
            </a:r>
            <a:r>
              <a:rPr lang="en-US" dirty="0" smtClean="0">
                <a:solidFill>
                  <a:schemeClr val="accent1"/>
                </a:solidFill>
              </a:rPr>
              <a:t>https://your_site.dom/cms/cms.html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r>
              <a:rPr lang="en-US" dirty="0"/>
              <a:t>To open the HomebrewCMS </a:t>
            </a:r>
            <a:r>
              <a:rPr lang="en-US" dirty="0" smtClean="0"/>
              <a:t>tool while viewing your site…</a:t>
            </a:r>
            <a:endParaRPr lang="en-US" dirty="0"/>
          </a:p>
          <a:p>
            <a:pPr lvl="1"/>
            <a:r>
              <a:rPr lang="en-US" dirty="0"/>
              <a:t>Click the </a:t>
            </a:r>
            <a:r>
              <a:rPr lang="en-US" dirty="0" smtClean="0"/>
              <a:t>small </a:t>
            </a:r>
            <a:r>
              <a:rPr lang="en-US" b="1" dirty="0" smtClean="0">
                <a:solidFill>
                  <a:schemeClr val="accent1"/>
                </a:solidFill>
                <a:latin typeface="FontAwesome" pitchFamily="2" charset="0"/>
              </a:rPr>
              <a:t></a:t>
            </a:r>
            <a:r>
              <a:rPr lang="en-US" dirty="0" smtClean="0">
                <a:latin typeface="FontAwesome" pitchFamily="2" charset="0"/>
              </a:rPr>
              <a:t> </a:t>
            </a:r>
            <a:r>
              <a:rPr lang="en-US" dirty="0" smtClean="0"/>
              <a:t>icon located </a:t>
            </a:r>
            <a:r>
              <a:rPr lang="en-US" dirty="0"/>
              <a:t>in the lower right corner of the footer bar of the site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Holding </a:t>
            </a:r>
            <a:r>
              <a:rPr lang="en-US" dirty="0" smtClean="0"/>
              <a:t>the ALT key </a:t>
            </a:r>
            <a:r>
              <a:rPr lang="en-US" dirty="0"/>
              <a:t>at the same </a:t>
            </a:r>
            <a:r>
              <a:rPr lang="en-US" dirty="0" smtClean="0"/>
              <a:t>time (</a:t>
            </a:r>
            <a:r>
              <a:rPr lang="en-US" dirty="0">
                <a:solidFill>
                  <a:schemeClr val="accent1"/>
                </a:solidFill>
              </a:rPr>
              <a:t>ALT+</a:t>
            </a:r>
            <a:r>
              <a:rPr lang="en-US" b="1" dirty="0">
                <a:solidFill>
                  <a:schemeClr val="accent1"/>
                </a:solidFill>
                <a:latin typeface="FontAwesome" pitchFamily="2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FontAwesome" pitchFamily="2" charset="0"/>
              </a:rPr>
              <a:t></a:t>
            </a:r>
            <a:r>
              <a:rPr lang="en-US" dirty="0" smtClean="0"/>
              <a:t>) </a:t>
            </a:r>
            <a:r>
              <a:rPr lang="en-US" dirty="0"/>
              <a:t>will open you directly to the page you are presently viewing.</a:t>
            </a:r>
          </a:p>
          <a:p>
            <a:r>
              <a:rPr lang="en-US" dirty="0"/>
              <a:t>If you have not previously logged in </a:t>
            </a:r>
            <a:r>
              <a:rPr lang="en-US" dirty="0" smtClean="0"/>
              <a:t>you </a:t>
            </a:r>
            <a:r>
              <a:rPr lang="en-US" dirty="0"/>
              <a:t>will need to do so before editing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Avoid using the browser back button when working with HomebrewCMS. </a:t>
            </a:r>
            <a:br>
              <a:rPr lang="en-US" dirty="0" smtClean="0"/>
            </a:br>
            <a:r>
              <a:rPr lang="en-US" b="1" dirty="0" smtClean="0">
                <a:solidFill>
                  <a:schemeClr val="accent5"/>
                </a:solidFill>
              </a:rPr>
              <a:t>IT WILL FLUSH ALL YOUR WORK WITHOUT SAVING!</a:t>
            </a:r>
            <a:endParaRPr lang="en-US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0380" y="6041363"/>
            <a:ext cx="831060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*Note: This is dependent on your site design and layout, but recommended.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48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3571</TotalTime>
  <Words>2666</Words>
  <Application>Microsoft Office PowerPoint</Application>
  <PresentationFormat>Widescreen</PresentationFormat>
  <Paragraphs>286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FontAwesome</vt:lpstr>
      <vt:lpstr>FontAwesome5Free-Regular</vt:lpstr>
      <vt:lpstr>FontAwesome5Free-Solid</vt:lpstr>
      <vt:lpstr>Symbol</vt:lpstr>
      <vt:lpstr>Trebuchet MS</vt:lpstr>
      <vt:lpstr>Wingdings</vt:lpstr>
      <vt:lpstr>Wingdings 3</vt:lpstr>
      <vt:lpstr>Facet</vt:lpstr>
      <vt:lpstr>Visio</vt:lpstr>
      <vt:lpstr>HomebrewCMS</vt:lpstr>
      <vt:lpstr>HomebrewCMS Description</vt:lpstr>
      <vt:lpstr>Terms</vt:lpstr>
      <vt:lpstr>HomebrewCMS</vt:lpstr>
      <vt:lpstr>Developer Mode vs Author Mode</vt:lpstr>
      <vt:lpstr>Developer Model </vt:lpstr>
      <vt:lpstr>Author Model </vt:lpstr>
      <vt:lpstr>User Instructions</vt:lpstr>
      <vt:lpstr>Using HomebrewCMS</vt:lpstr>
      <vt:lpstr>Login</vt:lpstr>
      <vt:lpstr>Schema Menu</vt:lpstr>
      <vt:lpstr>Manager Menu</vt:lpstr>
      <vt:lpstr>Elements Menu</vt:lpstr>
      <vt:lpstr>Preview vs Live Publishing</vt:lpstr>
      <vt:lpstr>More Preview vs Live Publishing</vt:lpstr>
      <vt:lpstr>Images &amp; Documents</vt:lpstr>
      <vt:lpstr>Images &amp; Document File Sizes</vt:lpstr>
      <vt:lpstr>Markdown</vt:lpstr>
      <vt:lpstr>Markdown</vt:lpstr>
      <vt:lpstr>Markdown Rules</vt:lpstr>
      <vt:lpstr>Cheatsheet – Paragraphs (Blocks) </vt:lpstr>
      <vt:lpstr>Cheatsheet – Font Styling</vt:lpstr>
      <vt:lpstr>Cheatsheet – Headings</vt:lpstr>
      <vt:lpstr>Cheatsheet – Lists</vt:lpstr>
      <vt:lpstr>Cheatsheet – Hyperlinks</vt:lpstr>
      <vt:lpstr>Cheatsheet – Hyperlink Caveat</vt:lpstr>
      <vt:lpstr>Cheatsheet – Images</vt:lpstr>
      <vt:lpstr>Cheatsheet – Images as Links</vt:lpstr>
      <vt:lpstr>Special Characters</vt:lpstr>
      <vt:lpstr>Markdown-It Plugins</vt:lpstr>
      <vt:lpstr>Cheatsheet – Attrs (Attributes) Extensions</vt:lpstr>
      <vt:lpstr>Cheatsheet –LinkPlus Extension</vt:lpstr>
      <vt:lpstr>Cheatsheet –LinkPlus Examples</vt:lpstr>
      <vt:lpstr>Cheatsheet –DIV/SPAN Extensions</vt:lpstr>
      <vt:lpstr>Writing Markdown Tips</vt:lpstr>
      <vt:lpstr>Style Candy</vt:lpstr>
      <vt:lpstr>Style Candy Description</vt:lpstr>
      <vt:lpstr>Style Candy Use</vt:lpstr>
      <vt:lpstr>Defined Pieces of Candy – Text</vt:lpstr>
      <vt:lpstr>Image Candy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HomebrewCMS</dc:title>
  <dc:creator>dvc</dc:creator>
  <cp:lastModifiedBy>dvc</cp:lastModifiedBy>
  <cp:revision>65</cp:revision>
  <dcterms:created xsi:type="dcterms:W3CDTF">2019-02-15T17:34:09Z</dcterms:created>
  <dcterms:modified xsi:type="dcterms:W3CDTF">2019-02-19T01:28:12Z</dcterms:modified>
</cp:coreProperties>
</file>