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306" r:id="rId3"/>
    <p:sldId id="262" r:id="rId4"/>
    <p:sldId id="344" r:id="rId5"/>
    <p:sldId id="307" r:id="rId6"/>
    <p:sldId id="337" r:id="rId7"/>
    <p:sldId id="339" r:id="rId8"/>
    <p:sldId id="338" r:id="rId9"/>
    <p:sldId id="309" r:id="rId10"/>
    <p:sldId id="345" r:id="rId11"/>
    <p:sldId id="310" r:id="rId12"/>
    <p:sldId id="341" r:id="rId13"/>
    <p:sldId id="34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8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1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7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93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608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108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29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3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74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6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26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6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22E6-19F5-4E3A-A99F-367E5927EEE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0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22E6-19F5-4E3A-A99F-367E5927EEEF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5C7672-3F18-4C29-85A0-18E228AE3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HomebrewDIY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 </a:t>
            </a:r>
            <a:r>
              <a:rPr lang="en-US" dirty="0" smtClean="0"/>
              <a:t>and Organization of the HomebrewDIY Code in </a:t>
            </a:r>
            <a:r>
              <a:rPr lang="en-US" dirty="0" smtClean="0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491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files define configuration.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config.js</a:t>
            </a:r>
            <a:r>
              <a:rPr lang="en-US" dirty="0" smtClean="0"/>
              <a:t>: Contains all the basic configuration with an require(‘./private’) include at the beginning.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private.js</a:t>
            </a:r>
            <a:r>
              <a:rPr lang="en-US" dirty="0" smtClean="0"/>
              <a:t>: Separate file that contains all the secure or private configuration data for convenience. While not required to be a separate file, this partitions critical information from the </a:t>
            </a:r>
            <a:r>
              <a:rPr lang="en-US" dirty="0" err="1" smtClean="0">
                <a:solidFill>
                  <a:schemeClr val="accent1"/>
                </a:solidFill>
              </a:rPr>
              <a:t>config</a:t>
            </a:r>
            <a:r>
              <a:rPr lang="en-US" dirty="0" smtClean="0"/>
              <a:t> file to make it easier to manage.</a:t>
            </a:r>
          </a:p>
          <a:p>
            <a:r>
              <a:rPr lang="en-US" dirty="0" smtClean="0"/>
              <a:t>The repo provides heavily commented examples of the configuration files in the restricted folder. </a:t>
            </a:r>
          </a:p>
          <a:p>
            <a:r>
              <a:rPr lang="en-US" dirty="0" smtClean="0"/>
              <a:t>Alternately, a single </a:t>
            </a:r>
            <a:r>
              <a:rPr lang="en-US" i="1" dirty="0" err="1" smtClean="0">
                <a:solidFill>
                  <a:schemeClr val="accent1"/>
                </a:solidFill>
              </a:rPr>
              <a:t>config.json</a:t>
            </a:r>
            <a:r>
              <a:rPr lang="en-US" dirty="0" smtClean="0"/>
              <a:t> file can be used; however, it does not allow comments or separation of private data. If desired, you can generate a JSON file by the single </a:t>
            </a:r>
            <a:r>
              <a:rPr lang="en-US" dirty="0" err="1" smtClean="0"/>
              <a:t>commandline</a:t>
            </a:r>
            <a:r>
              <a:rPr lang="en-US" dirty="0" smtClean="0"/>
              <a:t>: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node </a:t>
            </a:r>
            <a:r>
              <a:rPr lang="en-US" i="1" dirty="0">
                <a:solidFill>
                  <a:schemeClr val="accent1"/>
                </a:solidFill>
              </a:rPr>
              <a:t>-e console.log(</a:t>
            </a:r>
            <a:r>
              <a:rPr lang="en-US" i="1" dirty="0" err="1">
                <a:solidFill>
                  <a:schemeClr val="accent1"/>
                </a:solidFill>
              </a:rPr>
              <a:t>JSON.stringify</a:t>
            </a:r>
            <a:r>
              <a:rPr lang="en-US" i="1" dirty="0">
                <a:solidFill>
                  <a:schemeClr val="accent1"/>
                </a:solidFill>
              </a:rPr>
              <a:t>(require</a:t>
            </a:r>
            <a:r>
              <a:rPr lang="en-US" i="1" dirty="0" smtClean="0">
                <a:solidFill>
                  <a:schemeClr val="accent1"/>
                </a:solidFill>
              </a:rPr>
              <a:t>('./</a:t>
            </a:r>
            <a:r>
              <a:rPr lang="en-US" i="1" dirty="0" err="1" smtClean="0">
                <a:solidFill>
                  <a:schemeClr val="accent1"/>
                </a:solidFill>
              </a:rPr>
              <a:t>config</a:t>
            </a:r>
            <a:r>
              <a:rPr lang="en-US" i="1" dirty="0">
                <a:solidFill>
                  <a:schemeClr val="accent1"/>
                </a:solidFill>
              </a:rPr>
              <a:t>'),null,2)) </a:t>
            </a:r>
            <a:endParaRPr lang="en-US" i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94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8596668" cy="34612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diy.js</a:t>
            </a:r>
            <a:r>
              <a:rPr lang="en-US" dirty="0" smtClean="0"/>
              <a:t>: Top level or main code, representing a basic Node script: </a:t>
            </a:r>
          </a:p>
          <a:p>
            <a:pPr lvl="1"/>
            <a:r>
              <a:rPr lang="en-US" dirty="0" smtClean="0"/>
              <a:t>Reads and processes the </a:t>
            </a:r>
            <a:r>
              <a:rPr lang="en-US" i="1" dirty="0" err="1" smtClean="0">
                <a:solidFill>
                  <a:schemeClr val="accent1"/>
                </a:solidFill>
              </a:rPr>
              <a:t>config</a:t>
            </a:r>
            <a:r>
              <a:rPr lang="en-US" dirty="0" smtClean="0"/>
              <a:t> file.</a:t>
            </a:r>
          </a:p>
          <a:p>
            <a:pPr lvl="1"/>
            <a:r>
              <a:rPr lang="en-US" dirty="0" smtClean="0"/>
              <a:t>Configures server specific parameters of </a:t>
            </a:r>
            <a:r>
              <a:rPr lang="en-US" dirty="0" smtClean="0">
                <a:solidFill>
                  <a:schemeClr val="accent1"/>
                </a:solidFill>
              </a:rPr>
              <a:t>workers</a:t>
            </a:r>
            <a:r>
              <a:rPr lang="en-US" dirty="0" smtClean="0"/>
              <a:t> for use.</a:t>
            </a:r>
            <a:endParaRPr lang="en-US" dirty="0" smtClean="0"/>
          </a:p>
          <a:p>
            <a:pPr lvl="1"/>
            <a:r>
              <a:rPr lang="en-US" dirty="0" smtClean="0"/>
              <a:t>Loads any domain wide (shared) databases or other resources.</a:t>
            </a:r>
          </a:p>
          <a:p>
            <a:pPr lvl="1"/>
            <a:r>
              <a:rPr lang="en-US" dirty="0" smtClean="0"/>
              <a:t>Configures and launches each </a:t>
            </a:r>
            <a:r>
              <a:rPr lang="en-US" dirty="0"/>
              <a:t>specified backend </a:t>
            </a:r>
            <a:r>
              <a:rPr lang="en-US" dirty="0" smtClean="0"/>
              <a:t>webserver </a:t>
            </a:r>
            <a:r>
              <a:rPr lang="en-US" dirty="0" smtClean="0">
                <a:solidFill>
                  <a:schemeClr val="accent1"/>
                </a:solidFill>
              </a:rPr>
              <a:t>app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Constructs the routes between the backends and </a:t>
            </a:r>
            <a:r>
              <a:rPr lang="en-US" dirty="0" smtClean="0"/>
              <a:t>intermediate </a:t>
            </a:r>
            <a:r>
              <a:rPr lang="en-US" dirty="0">
                <a:solidFill>
                  <a:schemeClr val="accent1"/>
                </a:solidFill>
              </a:rPr>
              <a:t>reverse-proxy </a:t>
            </a:r>
            <a:r>
              <a:rPr lang="en-US" dirty="0" smtClean="0">
                <a:solidFill>
                  <a:schemeClr val="accent1"/>
                </a:solidFill>
              </a:rPr>
              <a:t>servers</a:t>
            </a:r>
            <a:r>
              <a:rPr lang="en-US" dirty="0" smtClean="0">
                <a:solidFill>
                  <a:schemeClr val="tx1"/>
                </a:solidFill>
              </a:rPr>
              <a:t> then launches the proxy servers.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app.js</a:t>
            </a:r>
            <a:r>
              <a:rPr lang="en-US" dirty="0" smtClean="0"/>
              <a:t>: A basic but feature-rich backend webserver sufficient for most applications. This can be replaced by custom alternative backends as desired for any given application.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proxyware.js</a:t>
            </a:r>
            <a:r>
              <a:rPr lang="en-US" dirty="0" smtClean="0"/>
              <a:t>: Implements the reverse proxy servers, both http and https.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772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modules perform server-level actions: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serverware.js</a:t>
            </a:r>
            <a:r>
              <a:rPr lang="en-US" dirty="0" smtClean="0"/>
              <a:t>: Implements the building blocks of the backend servers used to perform web requests step-by-step from parsing through response.</a:t>
            </a:r>
            <a:endParaRPr lang="en-US" dirty="0"/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nativeware.js</a:t>
            </a:r>
            <a:r>
              <a:rPr lang="en-US" dirty="0" smtClean="0"/>
              <a:t>: Implements what is commonly referred to as middleware representing the functions natively built into the server.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apiware.js</a:t>
            </a:r>
            <a:r>
              <a:rPr lang="en-US" dirty="0" smtClean="0"/>
              <a:t>: Implements middleware defining the </a:t>
            </a:r>
            <a:r>
              <a:rPr lang="en-US" i="1" dirty="0" smtClean="0">
                <a:solidFill>
                  <a:schemeClr val="accent1"/>
                </a:solidFill>
              </a:rPr>
              <a:t>HomebrewAPI</a:t>
            </a:r>
            <a:r>
              <a:rPr lang="en-US" dirty="0" smtClean="0"/>
              <a:t>. See specific HomebrewAPI documentation for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03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 Level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These modules provide support across the other higher-level code: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Extensions2JS.js</a:t>
            </a:r>
            <a:r>
              <a:rPr lang="en-US" dirty="0" smtClean="0"/>
              <a:t>: This module implements a set of rudimentary convenience functions as direct JavaScript extensions, such as </a:t>
            </a:r>
            <a:r>
              <a:rPr lang="en-US" i="1" dirty="0" err="1" smtClean="0">
                <a:solidFill>
                  <a:schemeClr val="accent1"/>
                </a:solidFill>
              </a:rPr>
              <a:t>Date.style</a:t>
            </a:r>
            <a:r>
              <a:rPr lang="en-US" dirty="0" smtClean="0"/>
              <a:t>. This module should always be called first, but only needs to be called once as changes impact JavaScript primitives directly.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helpers.js</a:t>
            </a:r>
            <a:r>
              <a:rPr lang="en-US" dirty="0" smtClean="0"/>
              <a:t>: Implements simple commonly needed convenience functions used repetitively throughout the code base.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workers.js</a:t>
            </a:r>
            <a:r>
              <a:rPr lang="en-US" dirty="0" smtClean="0"/>
              <a:t>: This module implements dedicated </a:t>
            </a:r>
            <a:r>
              <a:rPr lang="en-US" dirty="0"/>
              <a:t>(HomebrewDIY specific) </a:t>
            </a:r>
            <a:r>
              <a:rPr lang="en-US" dirty="0" smtClean="0"/>
              <a:t>operations needed by higher level code.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jxDB.js</a:t>
            </a:r>
            <a:r>
              <a:rPr lang="en-US" dirty="0" smtClean="0"/>
              <a:t>: Implements the JSON based databases.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SafeData.js</a:t>
            </a:r>
            <a:r>
              <a:rPr lang="en-US" dirty="0" smtClean="0"/>
              <a:t>: JSON based filter for user input.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caching.js</a:t>
            </a:r>
            <a:r>
              <a:rPr lang="en-US" dirty="0" smtClean="0"/>
              <a:t>: Implements a basic response cache for improving server performance.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streams.js</a:t>
            </a:r>
            <a:r>
              <a:rPr lang="en-US" dirty="0" smtClean="0"/>
              <a:t>: Implements streaming for large content excluded from caching.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colorStyles.js</a:t>
            </a:r>
            <a:r>
              <a:rPr lang="en-US" dirty="0" smtClean="0"/>
              <a:t>: Defines colors and styles used for transcript output.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52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and description of the </a:t>
            </a:r>
            <a:r>
              <a:rPr lang="en-US" dirty="0" smtClean="0"/>
              <a:t>HomebrewDIY Code files.</a:t>
            </a:r>
          </a:p>
          <a:p>
            <a:r>
              <a:rPr lang="en-US" dirty="0" smtClean="0"/>
              <a:t>Organization of the server.</a:t>
            </a:r>
          </a:p>
          <a:p>
            <a:r>
              <a:rPr lang="en-US" dirty="0" smtClean="0"/>
              <a:t>Assumes a working knowledge of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5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HomebrewDIY Server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HomebrewDIY server and user setup.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9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>
                <a:solidFill>
                  <a:schemeClr val="accent1"/>
                </a:solidFill>
              </a:rPr>
              <a:t>HomebrewDIY</a:t>
            </a:r>
            <a:r>
              <a:rPr lang="en-US" dirty="0"/>
              <a:t> implements a </a:t>
            </a:r>
            <a:r>
              <a:rPr lang="en-US" dirty="0" smtClean="0"/>
              <a:t>built from scratch, feature-rich, </a:t>
            </a:r>
            <a:r>
              <a:rPr lang="en-US" dirty="0" err="1" smtClean="0"/>
              <a:t>NodeJS</a:t>
            </a:r>
            <a:r>
              <a:rPr lang="en-US" dirty="0" smtClean="0"/>
              <a:t> </a:t>
            </a:r>
            <a:r>
              <a:rPr lang="en-US" dirty="0"/>
              <a:t>HTTP/S web server </a:t>
            </a:r>
            <a:r>
              <a:rPr lang="en-US" dirty="0" smtClean="0"/>
              <a:t>with </a:t>
            </a:r>
            <a:r>
              <a:rPr lang="en-US" dirty="0"/>
              <a:t>reverse proxy frontend, </a:t>
            </a:r>
            <a:r>
              <a:rPr lang="en-US" dirty="0" smtClean="0"/>
              <a:t>application backend suitable </a:t>
            </a:r>
            <a:r>
              <a:rPr lang="en-US" dirty="0"/>
              <a:t>for multi-domain, small site endpoints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smtClean="0"/>
              <a:t>Written </a:t>
            </a:r>
            <a:r>
              <a:rPr lang="en-US" dirty="0"/>
              <a:t>entirely in </a:t>
            </a:r>
            <a:r>
              <a:rPr lang="en-US" dirty="0" smtClean="0">
                <a:solidFill>
                  <a:schemeClr val="accent1"/>
                </a:solidFill>
              </a:rPr>
              <a:t>JavaScript</a:t>
            </a:r>
            <a:r>
              <a:rPr lang="en-US" dirty="0" smtClean="0"/>
              <a:t> as a promise based </a:t>
            </a:r>
            <a:r>
              <a:rPr lang="en-US" dirty="0" err="1" smtClean="0"/>
              <a:t>aasync</a:t>
            </a:r>
            <a:r>
              <a:rPr lang="en-US" dirty="0" smtClean="0"/>
              <a:t>/await flow, the </a:t>
            </a:r>
            <a:r>
              <a:rPr lang="en-US" dirty="0"/>
              <a:t>design requires minimal resources </a:t>
            </a:r>
            <a:r>
              <a:rPr lang="en-US" dirty="0" smtClean="0"/>
              <a:t>and has no framework dependences outside of </a:t>
            </a:r>
            <a:r>
              <a:rPr lang="en-US" dirty="0" err="1" smtClean="0"/>
              <a:t>NodeJS</a:t>
            </a:r>
            <a:r>
              <a:rPr lang="en-US" dirty="0" smtClean="0"/>
              <a:t> itself and basic libraries making </a:t>
            </a:r>
            <a:r>
              <a:rPr lang="en-US" dirty="0"/>
              <a:t>it ideal for implementing on </a:t>
            </a:r>
            <a:r>
              <a:rPr lang="en-US" dirty="0" smtClean="0"/>
              <a:t>Raspberry Pi hardware.</a:t>
            </a:r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Reverse proxy support to enable multiple domains to utilize a single IP address based on unique hostnames.</a:t>
            </a:r>
          </a:p>
          <a:p>
            <a:pPr lvl="1"/>
            <a:r>
              <a:rPr lang="en-US" dirty="0" smtClean="0"/>
              <a:t>A general purpose app supporting the most commonly needed web capabilities for small sites.</a:t>
            </a:r>
          </a:p>
          <a:p>
            <a:pPr lvl="1"/>
            <a:r>
              <a:rPr lang="en-US" dirty="0" smtClean="0"/>
              <a:t>Fully configurable through a JavaScript of JSON file.</a:t>
            </a:r>
          </a:p>
          <a:p>
            <a:pPr lvl="1"/>
            <a:r>
              <a:rPr lang="en-US" dirty="0" smtClean="0"/>
              <a:t>Built-in user account management.</a:t>
            </a:r>
          </a:p>
          <a:p>
            <a:pPr lvl="1"/>
            <a:r>
              <a:rPr lang="en-US" dirty="0" smtClean="0"/>
              <a:t>Use of simple JSON databases.</a:t>
            </a:r>
          </a:p>
          <a:p>
            <a:pPr lvl="1"/>
            <a:r>
              <a:rPr lang="en-US" dirty="0" smtClean="0"/>
              <a:t>Other support infrastructure includes </a:t>
            </a:r>
            <a:r>
              <a:rPr lang="en-US" dirty="0"/>
              <a:t>a complementary Content Management System (CMS</a:t>
            </a:r>
            <a:r>
              <a:rPr lang="en-US" dirty="0" smtClean="0"/>
              <a:t>),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Recipe-based </a:t>
            </a:r>
            <a:r>
              <a:rPr lang="en-US" dirty="0"/>
              <a:t>application programming interface (API). </a:t>
            </a:r>
          </a:p>
        </p:txBody>
      </p:sp>
    </p:spTree>
    <p:extLst>
      <p:ext uri="{BB962C8B-B14F-4D97-AF65-F5344CB8AC3E}">
        <p14:creationId xmlns:p14="http://schemas.microsoft.com/office/powerpoint/2010/main" val="257785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HomebrewDIY </a:t>
            </a:r>
            <a:r>
              <a:rPr lang="en-US" dirty="0" smtClean="0"/>
              <a:t>Ecosystem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HomebrewDIY</a:t>
            </a:r>
            <a:r>
              <a:rPr lang="en-US" dirty="0" smtClean="0"/>
              <a:t> server and support tools represents a </a:t>
            </a:r>
            <a:r>
              <a:rPr lang="en-US" dirty="0" smtClean="0"/>
              <a:t>totally JavaScript-based </a:t>
            </a:r>
            <a:r>
              <a:rPr lang="en-US" dirty="0" smtClean="0"/>
              <a:t>web service for small web sites, services, and apps. Based around </a:t>
            </a:r>
            <a:r>
              <a:rPr lang="en-US" dirty="0" err="1" smtClean="0"/>
              <a:t>NodeJS</a:t>
            </a:r>
            <a:r>
              <a:rPr lang="en-US" dirty="0" smtClean="0"/>
              <a:t>, </a:t>
            </a:r>
            <a:r>
              <a:rPr lang="en-US" dirty="0" err="1" smtClean="0"/>
              <a:t>HomebrewDIY</a:t>
            </a:r>
            <a:r>
              <a:rPr lang="en-US" dirty="0" smtClean="0"/>
              <a:t> uses JavaScript and JSON for all coding, both server backend and client frontend.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HomebrewDIY</a:t>
            </a:r>
            <a:r>
              <a:rPr lang="en-US" dirty="0" smtClean="0"/>
              <a:t>: A built-from-scratch JavaScript web server that runs under </a:t>
            </a:r>
            <a:r>
              <a:rPr lang="en-US" dirty="0" err="1" smtClean="0"/>
              <a:t>NodeJS</a:t>
            </a:r>
            <a:r>
              <a:rPr lang="en-US" dirty="0" smtClean="0"/>
              <a:t> suitable for small efficient web sites. It has no framework dependencies.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HomebrewCMS</a:t>
            </a:r>
            <a:r>
              <a:rPr lang="en-US" dirty="0" smtClean="0"/>
              <a:t>: A glorified JSON editor for building web page data files. It enables simple “fill-in-the-blanks” updating of web page data by novice users.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HomebrewAPI</a:t>
            </a:r>
            <a:r>
              <a:rPr lang="en-US" dirty="0" smtClean="0"/>
              <a:t>: An interface to the built-in features of the </a:t>
            </a:r>
            <a:r>
              <a:rPr lang="en-US" dirty="0" err="1" smtClean="0"/>
              <a:t>HomebrewDIY</a:t>
            </a:r>
            <a:r>
              <a:rPr lang="en-US" dirty="0" smtClean="0"/>
              <a:t> server.</a:t>
            </a:r>
          </a:p>
          <a:p>
            <a:r>
              <a:rPr lang="en-US" dirty="0" err="1" smtClean="0">
                <a:solidFill>
                  <a:schemeClr val="accent4"/>
                </a:solidFill>
              </a:rPr>
              <a:t>VueJS</a:t>
            </a:r>
            <a:r>
              <a:rPr lang="en-US" dirty="0" smtClean="0"/>
              <a:t>: A light-weight framework </a:t>
            </a:r>
            <a:r>
              <a:rPr lang="en-US" dirty="0"/>
              <a:t>for client-side web </a:t>
            </a:r>
            <a:r>
              <a:rPr lang="en-US" dirty="0" smtClean="0"/>
              <a:t>page rendering assumed but not required for page construction.</a:t>
            </a:r>
          </a:p>
          <a:p>
            <a:r>
              <a:rPr lang="en-US" i="1" dirty="0" smtClean="0">
                <a:solidFill>
                  <a:schemeClr val="accent1"/>
                </a:solidFill>
              </a:rPr>
              <a:t>JSON databases</a:t>
            </a:r>
            <a:r>
              <a:rPr lang="en-US" dirty="0" smtClean="0"/>
              <a:t>: True JSON database storage.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7335" y="5875219"/>
            <a:ext cx="8848502" cy="553998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spAutoFit/>
          </a:bodyPr>
          <a:lstStyle/>
          <a:p>
            <a:pPr marL="0" lvl="1"/>
            <a:r>
              <a:rPr lang="en-US" dirty="0" smtClean="0">
                <a:solidFill>
                  <a:srgbClr val="00B0F0"/>
                </a:solidFill>
              </a:rPr>
              <a:t>See other respective presentations for more documentation.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1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 generally access the server </a:t>
            </a:r>
            <a:r>
              <a:rPr lang="en-US" dirty="0" smtClean="0">
                <a:solidFill>
                  <a:schemeClr val="tx1"/>
                </a:solidFill>
              </a:rPr>
              <a:t>(running headless) via </a:t>
            </a:r>
            <a:r>
              <a:rPr lang="en-US" dirty="0">
                <a:solidFill>
                  <a:schemeClr val="tx1"/>
                </a:solidFill>
              </a:rPr>
              <a:t>secure shell (SSH).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While you can install a desktop </a:t>
            </a:r>
            <a:r>
              <a:rPr lang="en-US" dirty="0" smtClean="0">
                <a:solidFill>
                  <a:schemeClr val="tx1"/>
                </a:solidFill>
              </a:rPr>
              <a:t>OS version and </a:t>
            </a:r>
            <a:r>
              <a:rPr lang="en-US" dirty="0">
                <a:solidFill>
                  <a:schemeClr val="tx1"/>
                </a:solidFill>
              </a:rPr>
              <a:t>run everything from a GUI, I recommend operating the server as a dedicated </a:t>
            </a:r>
            <a:r>
              <a:rPr lang="en-US" dirty="0" smtClean="0">
                <a:solidFill>
                  <a:schemeClr val="tx1"/>
                </a:solidFill>
              </a:rPr>
              <a:t>machine </a:t>
            </a:r>
            <a:r>
              <a:rPr lang="en-US" dirty="0">
                <a:solidFill>
                  <a:schemeClr val="tx1"/>
                </a:solidFill>
              </a:rPr>
              <a:t>and NOT running any other programs, especially a general web browser or email that may compromise </a:t>
            </a:r>
            <a:r>
              <a:rPr lang="en-US" dirty="0" smtClean="0">
                <a:solidFill>
                  <a:schemeClr val="tx1"/>
                </a:solidFill>
              </a:rPr>
              <a:t>operations or security.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Linux offers multiple solutions to enabling a </a:t>
            </a:r>
            <a:r>
              <a:rPr lang="en-US" dirty="0" smtClean="0">
                <a:solidFill>
                  <a:schemeClr val="tx1"/>
                </a:solidFill>
              </a:rPr>
              <a:t>program to run continuously, such as the </a:t>
            </a:r>
            <a:r>
              <a:rPr lang="en-US" dirty="0">
                <a:solidFill>
                  <a:schemeClr val="tx1"/>
                </a:solidFill>
              </a:rPr>
              <a:t>to run continuously even after the user logs out or disconnects from a SSH. </a:t>
            </a:r>
            <a:r>
              <a:rPr lang="en-US" dirty="0" smtClean="0">
                <a:solidFill>
                  <a:schemeClr val="tx1"/>
                </a:solidFill>
              </a:rPr>
              <a:t>Run whatever you are comfortable using.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 use the terminal multiplexer (</a:t>
            </a:r>
            <a:r>
              <a:rPr lang="en-US" dirty="0">
                <a:solidFill>
                  <a:schemeClr val="accent1"/>
                </a:solidFill>
              </a:rPr>
              <a:t>TMUX</a:t>
            </a:r>
            <a:r>
              <a:rPr lang="en-US" dirty="0">
                <a:solidFill>
                  <a:schemeClr val="tx1"/>
                </a:solidFill>
              </a:rPr>
              <a:t>) program and launch the web server automatically on boot. </a:t>
            </a:r>
            <a:r>
              <a:rPr lang="en-US" dirty="0" smtClean="0">
                <a:solidFill>
                  <a:schemeClr val="tx1"/>
                </a:solidFill>
              </a:rPr>
              <a:t>Configuring </a:t>
            </a:r>
            <a:r>
              <a:rPr lang="en-US" dirty="0" smtClean="0">
                <a:solidFill>
                  <a:schemeClr val="accent1"/>
                </a:solidFill>
              </a:rPr>
              <a:t>TMUX</a:t>
            </a:r>
            <a:r>
              <a:rPr lang="en-US" dirty="0" smtClean="0">
                <a:solidFill>
                  <a:schemeClr val="tx1"/>
                </a:solidFill>
              </a:rPr>
              <a:t> exceeds the scope of this document.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program expects a terminal console (STDOUT) for dumping log information in real time.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chemeClr val="accent1"/>
                </a:solidFill>
              </a:rPr>
              <a:t>NODEJS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Forever</a:t>
            </a:r>
            <a:r>
              <a:rPr lang="en-US" dirty="0" smtClean="0">
                <a:solidFill>
                  <a:schemeClr val="tx1"/>
                </a:solidFill>
              </a:rPr>
              <a:t> tool also adds some deployment robustness. It monitors the program and automatically restarts it on failure.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1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User Account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HomebrewDIY</a:t>
            </a:r>
            <a:r>
              <a:rPr lang="en-US" dirty="0" smtClean="0">
                <a:solidFill>
                  <a:schemeClr val="tx1"/>
                </a:solidFill>
              </a:rPr>
              <a:t> assumes and runs under a non-privileged user account. User name is not important, but assumed to be </a:t>
            </a:r>
            <a:r>
              <a:rPr lang="en-US" i="1" dirty="0" err="1" smtClean="0">
                <a:solidFill>
                  <a:schemeClr val="accent1"/>
                </a:solidFill>
              </a:rPr>
              <a:t>diy</a:t>
            </a:r>
            <a:r>
              <a:rPr lang="en-US" dirty="0" smtClean="0">
                <a:solidFill>
                  <a:schemeClr val="tx1"/>
                </a:solidFill>
              </a:rPr>
              <a:t> for discussion purposes.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Setup may require changing to a super user account for some operations, but all normal server actions run under a non-privileged account, </a:t>
            </a:r>
            <a:r>
              <a:rPr lang="en-US" dirty="0">
                <a:solidFill>
                  <a:schemeClr val="tx1"/>
                </a:solidFill>
              </a:rPr>
              <a:t>without </a:t>
            </a:r>
            <a:r>
              <a:rPr lang="en-US" i="1" dirty="0" err="1">
                <a:solidFill>
                  <a:schemeClr val="accent1"/>
                </a:solidFill>
              </a:rPr>
              <a:t>sudoer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membership even. This improves security since the server has no root control.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 also create a </a:t>
            </a:r>
            <a:r>
              <a:rPr lang="en-US" i="1" dirty="0" smtClean="0">
                <a:solidFill>
                  <a:schemeClr val="accent1"/>
                </a:solidFill>
              </a:rPr>
              <a:t>webs</a:t>
            </a:r>
            <a:r>
              <a:rPr lang="en-US" dirty="0" smtClean="0">
                <a:solidFill>
                  <a:schemeClr val="tx1"/>
                </a:solidFill>
              </a:rPr>
              <a:t> user group or such and make </a:t>
            </a:r>
            <a:r>
              <a:rPr lang="en-US" i="1" dirty="0" err="1" smtClean="0">
                <a:solidFill>
                  <a:schemeClr val="accent1"/>
                </a:solidFill>
              </a:rPr>
              <a:t>diy</a:t>
            </a:r>
            <a:r>
              <a:rPr lang="en-US" dirty="0" smtClean="0">
                <a:solidFill>
                  <a:schemeClr val="tx1"/>
                </a:solidFill>
              </a:rPr>
              <a:t> and other appropriate users members of it for convenience.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All server code is placed in a </a:t>
            </a:r>
            <a:r>
              <a:rPr lang="en-US" i="1" dirty="0" smtClean="0">
                <a:solidFill>
                  <a:schemeClr val="accent1"/>
                </a:solidFill>
              </a:rPr>
              <a:t>bin</a:t>
            </a:r>
            <a:r>
              <a:rPr lang="en-US" dirty="0" smtClean="0">
                <a:solidFill>
                  <a:schemeClr val="tx1"/>
                </a:solidFill>
              </a:rPr>
              <a:t> folder under this user.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All site content should be in other folders and never under the code folder. For example, under a </a:t>
            </a:r>
            <a:r>
              <a:rPr lang="en-US" i="1" dirty="0" smtClean="0">
                <a:solidFill>
                  <a:schemeClr val="accent1"/>
                </a:solidFill>
              </a:rPr>
              <a:t>~/sites </a:t>
            </a:r>
            <a:r>
              <a:rPr lang="en-US" dirty="0" smtClean="0">
                <a:solidFill>
                  <a:schemeClr val="tx1"/>
                </a:solidFill>
              </a:rPr>
              <a:t>folder.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Additionally, all security related files, including configuration, site certifications, databases,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r>
              <a:rPr lang="en-US" dirty="0" smtClean="0">
                <a:solidFill>
                  <a:schemeClr val="tx1"/>
                </a:solidFill>
              </a:rPr>
              <a:t> must be isolated from site content. For example, assumed under a </a:t>
            </a:r>
            <a:r>
              <a:rPr lang="en-US" i="1" dirty="0" smtClean="0">
                <a:solidFill>
                  <a:schemeClr val="accent1"/>
                </a:solidFill>
              </a:rPr>
              <a:t>~/restricted </a:t>
            </a:r>
            <a:r>
              <a:rPr lang="en-US" dirty="0" smtClean="0">
                <a:solidFill>
                  <a:schemeClr val="tx1"/>
                </a:solidFill>
              </a:rPr>
              <a:t>folder.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Run the server under this user with one of the following commands as appropriate: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node </a:t>
            </a:r>
            <a:r>
              <a:rPr lang="en-US" i="1" dirty="0" err="1" smtClean="0">
                <a:solidFill>
                  <a:schemeClr val="accent1"/>
                </a:solidFill>
              </a:rPr>
              <a:t>diy</a:t>
            </a:r>
            <a:r>
              <a:rPr lang="en-US" i="1" dirty="0" smtClean="0">
                <a:solidFill>
                  <a:schemeClr val="accent1"/>
                </a:solidFill>
              </a:rPr>
              <a:t> ../restricted/</a:t>
            </a:r>
            <a:r>
              <a:rPr lang="en-US" i="1" dirty="0" err="1" smtClean="0">
                <a:solidFill>
                  <a:schemeClr val="accent1"/>
                </a:solidFill>
              </a:rPr>
              <a:t>config</a:t>
            </a:r>
            <a:endParaRPr lang="en-US" i="1" dirty="0" smtClean="0">
              <a:solidFill>
                <a:schemeClr val="accent1"/>
              </a:solidFill>
            </a:endParaRPr>
          </a:p>
          <a:p>
            <a:pPr lvl="1"/>
            <a:r>
              <a:rPr lang="en-US" i="1" dirty="0" smtClean="0">
                <a:solidFill>
                  <a:schemeClr val="accent1"/>
                </a:solidFill>
              </a:rPr>
              <a:t>forever </a:t>
            </a:r>
            <a:r>
              <a:rPr lang="en-US" i="1" dirty="0">
                <a:solidFill>
                  <a:schemeClr val="accent1"/>
                </a:solidFill>
              </a:rPr>
              <a:t>node </a:t>
            </a:r>
            <a:r>
              <a:rPr lang="en-US" i="1" dirty="0" err="1">
                <a:solidFill>
                  <a:schemeClr val="accent1"/>
                </a:solidFill>
              </a:rPr>
              <a:t>diy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 smtClean="0">
                <a:solidFill>
                  <a:schemeClr val="accent1"/>
                </a:solidFill>
              </a:rPr>
              <a:t>../restricted/</a:t>
            </a:r>
            <a:r>
              <a:rPr lang="en-US" i="1" dirty="0" err="1" smtClean="0">
                <a:solidFill>
                  <a:schemeClr val="accent1"/>
                </a:solidFill>
              </a:rPr>
              <a:t>config</a:t>
            </a:r>
            <a:endParaRPr lang="en-US" i="1" dirty="0">
              <a:solidFill>
                <a:schemeClr val="accent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84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</a:t>
            </a:r>
            <a:r>
              <a:rPr lang="en-US" dirty="0" smtClean="0"/>
              <a:t>Files Organization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5" y="2160590"/>
            <a:ext cx="8596668" cy="3543179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bin</a:t>
            </a:r>
            <a:r>
              <a:rPr lang="en-US" dirty="0" smtClean="0"/>
              <a:t>: Location of node code.</a:t>
            </a:r>
          </a:p>
          <a:p>
            <a:pPr lvl="1"/>
            <a:r>
              <a:rPr lang="en-US" dirty="0" err="1" smtClean="0">
                <a:solidFill>
                  <a:schemeClr val="accent1"/>
                </a:solidFill>
              </a:rPr>
              <a:t>node_modules</a:t>
            </a:r>
            <a:r>
              <a:rPr lang="en-US" dirty="0" smtClean="0"/>
              <a:t>: Location of installed node modules.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logs</a:t>
            </a:r>
            <a:r>
              <a:rPr lang="en-US" dirty="0" smtClean="0"/>
              <a:t>: Location of server logs.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restricted</a:t>
            </a:r>
            <a:r>
              <a:rPr lang="en-US" dirty="0" smtClean="0"/>
              <a:t>: Location of protected files, such as the configuration, NEVER linked directly to server requests.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domain_name</a:t>
            </a:r>
            <a:r>
              <a:rPr lang="en-US" dirty="0" smtClean="0">
                <a:solidFill>
                  <a:schemeClr val="accent1"/>
                </a:solidFill>
              </a:rPr>
              <a:t>&gt;</a:t>
            </a:r>
            <a:r>
              <a:rPr lang="en-US" dirty="0" smtClean="0"/>
              <a:t>: Location of security certificates.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sites</a:t>
            </a:r>
            <a:r>
              <a:rPr lang="en-US" dirty="0" smtClean="0"/>
              <a:t>: Folder of all sites supported by server, each in its own </a:t>
            </a:r>
            <a:r>
              <a:rPr lang="en-US" dirty="0" smtClean="0"/>
              <a:t>folder</a:t>
            </a:r>
          </a:p>
          <a:p>
            <a:pPr lvl="1"/>
            <a:r>
              <a:rPr lang="en-US" dirty="0" smtClean="0"/>
              <a:t>Site A.</a:t>
            </a:r>
          </a:p>
          <a:p>
            <a:pPr lvl="1"/>
            <a:r>
              <a:rPr lang="en-US" dirty="0" smtClean="0"/>
              <a:t>Site B.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7335" y="5703769"/>
            <a:ext cx="8848502" cy="769441"/>
          </a:xfrm>
          <a:prstGeom prst="rect">
            <a:avLst/>
          </a:prstGeom>
          <a:ln w="31750" cmpd="sng">
            <a:solidFill>
              <a:srgbClr val="00B0F0"/>
            </a:solidFill>
          </a:ln>
        </p:spPr>
        <p:style>
          <a:lnRef idx="0">
            <a:scrgbClr r="0" g="0" b="0"/>
          </a:lnRef>
          <a:fillRef idx="1001">
            <a:schemeClr val="dk1"/>
          </a:fillRef>
          <a:effectRef idx="0">
            <a:scrgbClr r="0" g="0" b="0"/>
          </a:effectRef>
          <a:fontRef idx="major"/>
        </p:style>
        <p:txBody>
          <a:bodyPr wrap="square" lIns="228600" tIns="137160" rIns="228600" bIns="137160">
            <a:spAutoFit/>
          </a:bodyPr>
          <a:lstStyle/>
          <a:p>
            <a:pPr marL="0" lvl="1"/>
            <a:r>
              <a:rPr lang="en-US" sz="1600" dirty="0">
                <a:solidFill>
                  <a:srgbClr val="00B0F0"/>
                </a:solidFill>
              </a:rPr>
              <a:t>*While </a:t>
            </a:r>
            <a:r>
              <a:rPr lang="en-US" sz="1600" dirty="0" smtClean="0">
                <a:solidFill>
                  <a:srgbClr val="00B0F0"/>
                </a:solidFill>
              </a:rPr>
              <a:t>not absolute, this represents the expected file/folder organization. Any changes would need to be reflected in the config.js file and possibly elsewhere.</a:t>
            </a:r>
            <a:endParaRPr lang="en-US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HomebrewDIY Code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organization and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3764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37219</TotalTime>
  <Words>1081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HomebrewDIY Code</vt:lpstr>
      <vt:lpstr>Scope</vt:lpstr>
      <vt:lpstr>HomebrewDIY Server</vt:lpstr>
      <vt:lpstr>Description</vt:lpstr>
      <vt:lpstr>HomebrewDIY Ecosystem</vt:lpstr>
      <vt:lpstr>Server Details</vt:lpstr>
      <vt:lpstr>Server User Account</vt:lpstr>
      <vt:lpstr>Server Files Organization*</vt:lpstr>
      <vt:lpstr>HomebrewDIY Code</vt:lpstr>
      <vt:lpstr>Configuration</vt:lpstr>
      <vt:lpstr>High Level Organization</vt:lpstr>
      <vt:lpstr>Functional Modules</vt:lpstr>
      <vt:lpstr>Low Level Modules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HomebrewCMS</dc:title>
  <dc:creator>dvc</dc:creator>
  <cp:lastModifiedBy>dvc</cp:lastModifiedBy>
  <cp:revision>196</cp:revision>
  <dcterms:created xsi:type="dcterms:W3CDTF">2019-02-15T17:34:09Z</dcterms:created>
  <dcterms:modified xsi:type="dcterms:W3CDTF">2022-04-27T15:26:53Z</dcterms:modified>
</cp:coreProperties>
</file>