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306" r:id="rId3"/>
    <p:sldId id="262" r:id="rId4"/>
    <p:sldId id="307" r:id="rId5"/>
    <p:sldId id="315" r:id="rId6"/>
    <p:sldId id="314" r:id="rId7"/>
    <p:sldId id="320" r:id="rId8"/>
    <p:sldId id="266" r:id="rId9"/>
    <p:sldId id="308" r:id="rId10"/>
    <p:sldId id="334" r:id="rId11"/>
    <p:sldId id="309" r:id="rId12"/>
    <p:sldId id="257" r:id="rId13"/>
    <p:sldId id="310" r:id="rId14"/>
    <p:sldId id="311" r:id="rId15"/>
    <p:sldId id="313" r:id="rId16"/>
    <p:sldId id="316" r:id="rId17"/>
    <p:sldId id="317" r:id="rId18"/>
    <p:sldId id="318" r:id="rId19"/>
    <p:sldId id="321" r:id="rId20"/>
    <p:sldId id="319" r:id="rId21"/>
    <p:sldId id="323" r:id="rId22"/>
    <p:sldId id="322" r:id="rId23"/>
    <p:sldId id="327" r:id="rId24"/>
    <p:sldId id="330" r:id="rId25"/>
    <p:sldId id="328" r:id="rId26"/>
    <p:sldId id="329" r:id="rId27"/>
    <p:sldId id="331" r:id="rId28"/>
    <p:sldId id="333" r:id="rId29"/>
    <p:sldId id="332" r:id="rId30"/>
    <p:sldId id="325" r:id="rId31"/>
    <p:sldId id="326" r:id="rId32"/>
    <p:sldId id="32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F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5" d="100"/>
          <a:sy n="85" d="100"/>
        </p:scale>
        <p:origin x="108" y="378"/>
      </p:cViewPr>
      <p:guideLst/>
    </p:cSldViewPr>
  </p:slideViewPr>
  <p:notesTextViewPr>
    <p:cViewPr>
      <p:scale>
        <a:sx n="1" d="1"/>
        <a:sy n="1" d="1"/>
      </p:scale>
      <p:origin x="0" y="0"/>
    </p:cViewPr>
  </p:notesTextViewPr>
  <p:sorterViewPr>
    <p:cViewPr>
      <p:scale>
        <a:sx n="100" d="100"/>
        <a:sy n="100" d="100"/>
      </p:scale>
      <p:origin x="0" y="-41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55891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295090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9935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57796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3108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1017229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21699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20274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49581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17930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FF22E6-19F5-4E3A-A99F-367E5927EEEF}"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413133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FF22E6-19F5-4E3A-A99F-367E5927EEEF}" type="datetimeFigureOut">
              <a:rPr lang="en-US" smtClean="0"/>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62647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FF22E6-19F5-4E3A-A99F-367E5927EEEF}" type="datetimeFigureOut">
              <a:rPr lang="en-US" smtClean="0"/>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84676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F22E6-19F5-4E3A-A99F-367E5927EEEF}" type="datetimeFigureOut">
              <a:rPr lang="en-US" smtClean="0"/>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68572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FF22E6-19F5-4E3A-A99F-367E5927EEEF}"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42266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FF22E6-19F5-4E3A-A99F-367E5927EEEF}"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407200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FF22E6-19F5-4E3A-A99F-367E5927EEEF}" type="datetimeFigureOut">
              <a:rPr lang="en-US" smtClean="0"/>
              <a:t>4/1/2022</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E25C7672-3F18-4C29-85A0-18E228AE3BA2}" type="slidenum">
              <a:rPr lang="en-US" smtClean="0"/>
              <a:t>‹#›</a:t>
            </a:fld>
            <a:endParaRPr lang="en-US"/>
          </a:p>
        </p:txBody>
      </p:sp>
    </p:spTree>
    <p:extLst>
      <p:ext uri="{BB962C8B-B14F-4D97-AF65-F5344CB8AC3E}">
        <p14:creationId xmlns:p14="http://schemas.microsoft.com/office/powerpoint/2010/main" val="36440949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jso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sonata.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HomebrewAPI</a:t>
            </a:r>
            <a:endParaRPr lang="en-US" dirty="0"/>
          </a:p>
        </p:txBody>
      </p:sp>
      <p:sp>
        <p:nvSpPr>
          <p:cNvPr id="3" name="Subtitle 2"/>
          <p:cNvSpPr>
            <a:spLocks noGrp="1"/>
          </p:cNvSpPr>
          <p:nvPr>
            <p:ph type="subTitle" idx="1"/>
          </p:nvPr>
        </p:nvSpPr>
        <p:spPr/>
        <p:txBody>
          <a:bodyPr/>
          <a:lstStyle/>
          <a:p>
            <a:r>
              <a:rPr lang="en-US" dirty="0"/>
              <a:t>GitHub</a:t>
            </a:r>
          </a:p>
        </p:txBody>
      </p:sp>
    </p:spTree>
    <p:extLst>
      <p:ext uri="{BB962C8B-B14F-4D97-AF65-F5344CB8AC3E}">
        <p14:creationId xmlns:p14="http://schemas.microsoft.com/office/powerpoint/2010/main" val="405049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 (Recommended)</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Visual Code Studio</a:t>
            </a:r>
            <a:r>
              <a:rPr lang="en-US" dirty="0" smtClean="0"/>
              <a:t>: Free (Microsoft) syntax highlighting and extendable code development environment suitable for all languages.</a:t>
            </a:r>
          </a:p>
          <a:p>
            <a:r>
              <a:rPr lang="en-US" dirty="0" smtClean="0">
                <a:solidFill>
                  <a:schemeClr val="accent1"/>
                </a:solidFill>
              </a:rPr>
              <a:t>JavaScript Console</a:t>
            </a:r>
            <a:r>
              <a:rPr lang="en-US" dirty="0" smtClean="0"/>
              <a:t>: Provides client-side debug environment for JavaScript AND HTML and CSS. Chrome Bowser has best developed JavaScript console accessed by CTRL-SHIFT-J (while viewing the page of interest).</a:t>
            </a:r>
          </a:p>
          <a:p>
            <a:r>
              <a:rPr lang="en-US" dirty="0" smtClean="0">
                <a:solidFill>
                  <a:schemeClr val="accent1"/>
                </a:solidFill>
              </a:rPr>
              <a:t>Postman</a:t>
            </a:r>
            <a:r>
              <a:rPr lang="en-US" dirty="0" smtClean="0"/>
              <a:t>: Available as a cross platform app or web page, Postman offers an extensive API testing environment. It allows sending GET, POST, or other requests with authentication, custom headers, body contents, … and then observing the complete response, including headers and errors. Particularly well suited for </a:t>
            </a:r>
            <a:r>
              <a:rPr lang="en-US" smtClean="0"/>
              <a:t>JSON data.</a:t>
            </a:r>
            <a:endParaRPr lang="en-US" dirty="0"/>
          </a:p>
        </p:txBody>
      </p:sp>
    </p:spTree>
    <p:extLst>
      <p:ext uri="{BB962C8B-B14F-4D97-AF65-F5344CB8AC3E}">
        <p14:creationId xmlns:p14="http://schemas.microsoft.com/office/powerpoint/2010/main" val="327628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HomebrewAPI</a:t>
            </a:r>
            <a:r>
              <a:rPr lang="en-US" dirty="0" smtClean="0"/>
              <a:t> Definition</a:t>
            </a:r>
            <a:endParaRPr lang="en-US" dirty="0"/>
          </a:p>
        </p:txBody>
      </p:sp>
      <p:sp>
        <p:nvSpPr>
          <p:cNvPr id="5" name="Text Placeholder 4"/>
          <p:cNvSpPr>
            <a:spLocks noGrp="1"/>
          </p:cNvSpPr>
          <p:nvPr>
            <p:ph type="body" idx="1"/>
          </p:nvPr>
        </p:nvSpPr>
        <p:spPr/>
        <p:txBody>
          <a:bodyPr/>
          <a:lstStyle/>
          <a:p>
            <a:r>
              <a:rPr lang="en-US" dirty="0" smtClean="0"/>
              <a:t>Transport Data Definition</a:t>
            </a:r>
            <a:endParaRPr lang="en-US" dirty="0"/>
          </a:p>
        </p:txBody>
      </p:sp>
    </p:spTree>
    <p:extLst>
      <p:ext uri="{BB962C8B-B14F-4D97-AF65-F5344CB8AC3E}">
        <p14:creationId xmlns:p14="http://schemas.microsoft.com/office/powerpoint/2010/main" val="401637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Messages</a:t>
            </a:r>
            <a:endParaRPr lang="en-US" dirty="0"/>
          </a:p>
        </p:txBody>
      </p:sp>
      <p:sp>
        <p:nvSpPr>
          <p:cNvPr id="3" name="Content Placeholder 2"/>
          <p:cNvSpPr>
            <a:spLocks noGrp="1"/>
          </p:cNvSpPr>
          <p:nvPr>
            <p:ph idx="1"/>
          </p:nvPr>
        </p:nvSpPr>
        <p:spPr>
          <a:xfrm>
            <a:off x="677336" y="2160590"/>
            <a:ext cx="7292622" cy="3880773"/>
          </a:xfrm>
        </p:spPr>
        <p:txBody>
          <a:bodyPr>
            <a:normAutofit fontScale="92500" lnSpcReduction="20000"/>
          </a:bodyPr>
          <a:lstStyle/>
          <a:p>
            <a:r>
              <a:rPr lang="en-US" dirty="0">
                <a:solidFill>
                  <a:schemeClr val="tx1"/>
                </a:solidFill>
              </a:rPr>
              <a:t>ALL </a:t>
            </a:r>
            <a:r>
              <a:rPr lang="en-US" dirty="0" smtClean="0">
                <a:solidFill>
                  <a:schemeClr val="tx1"/>
                </a:solidFill>
              </a:rPr>
              <a:t>communications implement </a:t>
            </a:r>
            <a:r>
              <a:rPr lang="en-US" dirty="0" smtClean="0">
                <a:solidFill>
                  <a:schemeClr val="tx1"/>
                </a:solidFill>
              </a:rPr>
              <a:t>simple </a:t>
            </a:r>
            <a:r>
              <a:rPr lang="en-US" dirty="0">
                <a:solidFill>
                  <a:schemeClr val="tx1"/>
                </a:solidFill>
              </a:rPr>
              <a:t>JSON </a:t>
            </a:r>
            <a:r>
              <a:rPr lang="en-US" dirty="0" smtClean="0">
                <a:solidFill>
                  <a:schemeClr val="tx1"/>
                </a:solidFill>
              </a:rPr>
              <a:t>(human readable text</a:t>
            </a:r>
            <a:r>
              <a:rPr lang="en-US" dirty="0">
                <a:solidFill>
                  <a:schemeClr val="tx1"/>
                </a:solidFill>
              </a:rPr>
              <a:t>) </a:t>
            </a:r>
            <a:r>
              <a:rPr lang="en-US" dirty="0" smtClean="0">
                <a:solidFill>
                  <a:schemeClr val="tx1"/>
                </a:solidFill>
              </a:rPr>
              <a:t>based</a:t>
            </a:r>
            <a:r>
              <a:rPr lang="en-US" dirty="0" smtClean="0">
                <a:solidFill>
                  <a:schemeClr val="tx1"/>
                </a:solidFill>
              </a:rPr>
              <a:t> messages.</a:t>
            </a:r>
            <a:endParaRPr lang="en-US" dirty="0">
              <a:solidFill>
                <a:schemeClr val="tx1"/>
              </a:solidFill>
            </a:endParaRPr>
          </a:p>
          <a:p>
            <a:pPr lvl="1"/>
            <a:r>
              <a:rPr lang="en-US" dirty="0" smtClean="0"/>
              <a:t>JSON </a:t>
            </a:r>
            <a:r>
              <a:rPr lang="en-US" dirty="0"/>
              <a:t>= </a:t>
            </a:r>
            <a:r>
              <a:rPr lang="en-US" dirty="0">
                <a:solidFill>
                  <a:schemeClr val="accent1"/>
                </a:solidFill>
              </a:rPr>
              <a:t>J</a:t>
            </a:r>
            <a:r>
              <a:rPr lang="en-US" dirty="0"/>
              <a:t>ava</a:t>
            </a:r>
            <a:r>
              <a:rPr lang="en-US" dirty="0">
                <a:solidFill>
                  <a:schemeClr val="accent1"/>
                </a:solidFill>
              </a:rPr>
              <a:t>S</a:t>
            </a:r>
            <a:r>
              <a:rPr lang="en-US" dirty="0"/>
              <a:t>cript </a:t>
            </a:r>
            <a:r>
              <a:rPr lang="en-US" dirty="0">
                <a:solidFill>
                  <a:schemeClr val="accent1"/>
                </a:solidFill>
              </a:rPr>
              <a:t>O</a:t>
            </a:r>
            <a:r>
              <a:rPr lang="en-US" dirty="0"/>
              <a:t>bject </a:t>
            </a:r>
            <a:r>
              <a:rPr lang="en-US" dirty="0">
                <a:solidFill>
                  <a:schemeClr val="accent1"/>
                </a:solidFill>
              </a:rPr>
              <a:t>N</a:t>
            </a:r>
            <a:r>
              <a:rPr lang="en-US" dirty="0"/>
              <a:t>otation</a:t>
            </a:r>
          </a:p>
          <a:p>
            <a:pPr lvl="2"/>
            <a:r>
              <a:rPr lang="en-US" dirty="0"/>
              <a:t>See </a:t>
            </a:r>
            <a:r>
              <a:rPr lang="en-US" dirty="0">
                <a:hlinkClick r:id="rId2"/>
              </a:rPr>
              <a:t>https://json.org</a:t>
            </a:r>
            <a:r>
              <a:rPr lang="en-US" dirty="0"/>
              <a:t> for a </a:t>
            </a:r>
            <a:r>
              <a:rPr lang="en-US" dirty="0">
                <a:solidFill>
                  <a:schemeClr val="tx1"/>
                </a:solidFill>
              </a:rPr>
              <a:t>one</a:t>
            </a:r>
            <a:r>
              <a:rPr lang="en-US" dirty="0"/>
              <a:t> page definition</a:t>
            </a:r>
            <a:r>
              <a:rPr lang="en-US" dirty="0" smtClean="0"/>
              <a:t>.</a:t>
            </a:r>
          </a:p>
          <a:p>
            <a:r>
              <a:rPr lang="en-US" dirty="0" smtClean="0"/>
              <a:t>The client sends a JSON message </a:t>
            </a:r>
            <a:r>
              <a:rPr lang="en-US" dirty="0" smtClean="0">
                <a:solidFill>
                  <a:schemeClr val="accent5"/>
                </a:solidFill>
              </a:rPr>
              <a:t>request</a:t>
            </a:r>
            <a:r>
              <a:rPr lang="en-US" dirty="0" smtClean="0"/>
              <a:t> to a specific server endpoint, for example: https://&lt;domain_name&gt;/login as illustrated to the right.</a:t>
            </a:r>
          </a:p>
          <a:p>
            <a:r>
              <a:rPr lang="en-US" dirty="0" smtClean="0"/>
              <a:t>On success, the server in turn returns a JSON </a:t>
            </a:r>
            <a:r>
              <a:rPr lang="en-US" dirty="0" smtClean="0">
                <a:solidFill>
                  <a:schemeClr val="accent5"/>
                </a:solidFill>
              </a:rPr>
              <a:t>response</a:t>
            </a:r>
            <a:r>
              <a:rPr lang="en-US" dirty="0" smtClean="0"/>
              <a:t> message.</a:t>
            </a:r>
          </a:p>
          <a:p>
            <a:r>
              <a:rPr lang="en-US" dirty="0" smtClean="0"/>
              <a:t>On failure, the server returns a JSON </a:t>
            </a:r>
            <a:r>
              <a:rPr lang="en-US" dirty="0" smtClean="0">
                <a:solidFill>
                  <a:schemeClr val="accent5"/>
                </a:solidFill>
              </a:rPr>
              <a:t>error</a:t>
            </a:r>
            <a:r>
              <a:rPr lang="en-US" dirty="0" smtClean="0"/>
              <a:t> object, versus a traditional HTTP response code header, which allows for more graceful handling of the error by the client. The error object encapsulates the HTTP response code and message as well as other details. Note: except for internal exceptions, the server always responds with a successful HTTP code: HTTP 200 Ok, even for errors.</a:t>
            </a:r>
          </a:p>
          <a:p>
            <a:endParaRPr lang="en-US" dirty="0"/>
          </a:p>
        </p:txBody>
      </p:sp>
      <p:sp>
        <p:nvSpPr>
          <p:cNvPr id="4" name="Rectangle 3"/>
          <p:cNvSpPr/>
          <p:nvPr/>
        </p:nvSpPr>
        <p:spPr>
          <a:xfrm>
            <a:off x="7969957" y="614012"/>
            <a:ext cx="3716828" cy="5940088"/>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EXAMPLE API EXCHANGE</a:t>
            </a:r>
          </a:p>
          <a:p>
            <a:pPr marL="112713"/>
            <a:endParaRPr lang="en-US" sz="1600" dirty="0" smtClean="0">
              <a:solidFill>
                <a:schemeClr val="bg2"/>
              </a:solidFill>
              <a:latin typeface="Lucida Console" panose="020B0609040504020204" pitchFamily="49" charset="0"/>
            </a:endParaRPr>
          </a:p>
          <a:p>
            <a:pPr marL="112713"/>
            <a:r>
              <a:rPr lang="en-US" sz="1200" dirty="0" smtClean="0">
                <a:solidFill>
                  <a:schemeClr val="accent5"/>
                </a:solidFill>
                <a:latin typeface="Lucida Console" panose="020B0609040504020204" pitchFamily="49" charset="0"/>
              </a:rPr>
              <a:t>REQUEST</a:t>
            </a:r>
            <a:r>
              <a:rPr lang="en-US" sz="1200" dirty="0" smtClean="0">
                <a:solidFill>
                  <a:schemeClr val="bg2"/>
                </a:solidFill>
                <a:latin typeface="Lucida Console" panose="020B0609040504020204" pitchFamily="49" charset="0"/>
              </a:rPr>
              <a:t>:</a:t>
            </a:r>
          </a:p>
          <a:p>
            <a:pPr marL="112713"/>
            <a:r>
              <a:rPr lang="en-US" sz="1200" dirty="0" smtClean="0">
                <a:solidFill>
                  <a:schemeClr val="bg2"/>
                </a:solidFill>
                <a:latin typeface="Lucida Console" panose="020B0609040504020204" pitchFamily="49" charset="0"/>
              </a:rPr>
              <a:t>{</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“username": “dvc”,</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“password": “...</a:t>
            </a:r>
            <a:r>
              <a:rPr lang="en-US" sz="1200" dirty="0" smtClean="0">
                <a:solidFill>
                  <a:schemeClr val="bg2"/>
                </a:solidFill>
                <a:latin typeface="Lucida Console" panose="020B0609040504020204" pitchFamily="49" charset="0"/>
              </a:rPr>
              <a:t>”</a:t>
            </a:r>
          </a:p>
          <a:p>
            <a:pPr marL="112713"/>
            <a:r>
              <a:rPr lang="en-US" sz="1200" dirty="0" smtClean="0">
                <a:solidFill>
                  <a:schemeClr val="bg2"/>
                </a:solidFill>
                <a:latin typeface="Lucida Console" panose="020B0609040504020204" pitchFamily="49" charset="0"/>
              </a:rPr>
              <a:t>}</a:t>
            </a:r>
          </a:p>
          <a:p>
            <a:pPr marL="112713"/>
            <a:endParaRPr lang="en-US" sz="1200" dirty="0">
              <a:solidFill>
                <a:schemeClr val="bg2"/>
              </a:solidFill>
              <a:latin typeface="Lucida Console" panose="020B0609040504020204" pitchFamily="49" charset="0"/>
            </a:endParaRPr>
          </a:p>
          <a:p>
            <a:pPr marL="112713"/>
            <a:r>
              <a:rPr lang="en-US" sz="1200" dirty="0" smtClean="0">
                <a:solidFill>
                  <a:schemeClr val="accent5"/>
                </a:solidFill>
                <a:latin typeface="Lucida Console" panose="020B0609040504020204" pitchFamily="49" charset="0"/>
              </a:rPr>
              <a:t>RESPONSE</a:t>
            </a:r>
            <a:r>
              <a:rPr lang="en-US" sz="1200" dirty="0" smtClean="0">
                <a:solidFill>
                  <a:schemeClr val="bg2"/>
                </a:solidFill>
                <a:latin typeface="Lucida Console" panose="020B0609040504020204" pitchFamily="49" charset="0"/>
              </a:rPr>
              <a:t>:</a:t>
            </a:r>
          </a:p>
          <a:p>
            <a:pPr marL="112713"/>
            <a:r>
              <a:rPr lang="en-US" sz="1200" dirty="0">
                <a:solidFill>
                  <a:schemeClr val="bg2"/>
                </a:solidFill>
                <a:latin typeface="Lucida Console" panose="020B0609040504020204" pitchFamily="49" charset="0"/>
              </a:rPr>
              <a:t>{</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token": "</a:t>
            </a:r>
            <a:r>
              <a:rPr lang="en-US" sz="1200" dirty="0" err="1" smtClean="0">
                <a:solidFill>
                  <a:schemeClr val="bg2"/>
                </a:solidFill>
                <a:latin typeface="Lucida Console" panose="020B0609040504020204" pitchFamily="49" charset="0"/>
              </a:rPr>
              <a:t>eyJhbGciOJ</a:t>
            </a:r>
            <a:r>
              <a:rPr lang="en-US" sz="1200" dirty="0" smtClean="0">
                <a:solidFill>
                  <a:schemeClr val="bg2"/>
                </a:solidFill>
                <a:latin typeface="Lucida Console" panose="020B0609040504020204" pitchFamily="49" charset="0"/>
              </a:rPr>
              <a:t>...”,</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payload": {</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 </a:t>
            </a:r>
            <a:r>
              <a:rPr lang="en-US" sz="1200" dirty="0">
                <a:solidFill>
                  <a:schemeClr val="bg2"/>
                </a:solidFill>
                <a:latin typeface="Lucida Console" panose="020B0609040504020204" pitchFamily="49" charset="0"/>
              </a:rPr>
              <a:t>"username": "dvc",</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 </a:t>
            </a:r>
            <a:r>
              <a:rPr lang="en-US" sz="1200" dirty="0">
                <a:solidFill>
                  <a:schemeClr val="bg2"/>
                </a:solidFill>
                <a:latin typeface="Lucida Console" panose="020B0609040504020204" pitchFamily="49" charset="0"/>
              </a:rPr>
              <a:t>"member": </a:t>
            </a:r>
            <a:r>
              <a:rPr lang="en-US" sz="1200" dirty="0" smtClean="0">
                <a:solidFill>
                  <a:schemeClr val="bg2"/>
                </a:solidFill>
                <a:latin typeface="Lucida Console" panose="020B0609040504020204" pitchFamily="49" charset="0"/>
              </a:rPr>
              <a:t>...,</a:t>
            </a:r>
          </a:p>
          <a:p>
            <a:pPr marL="112713"/>
            <a:r>
              <a:rPr lang="en-US" sz="1200" dirty="0" smtClean="0">
                <a:solidFill>
                  <a:schemeClr val="bg2"/>
                </a:solidFill>
                <a:latin typeface="Lucida Console" panose="020B0609040504020204" pitchFamily="49" charset="0"/>
              </a:rPr>
              <a:t>     "</a:t>
            </a:r>
            <a:r>
              <a:rPr lang="en-US" sz="1200" dirty="0" err="1">
                <a:solidFill>
                  <a:schemeClr val="bg2"/>
                </a:solidFill>
                <a:latin typeface="Lucida Console" panose="020B0609040504020204" pitchFamily="49" charset="0"/>
              </a:rPr>
              <a:t>iat</a:t>
            </a:r>
            <a:r>
              <a:rPr lang="en-US" sz="1200" dirty="0">
                <a:solidFill>
                  <a:schemeClr val="bg2"/>
                </a:solidFill>
                <a:latin typeface="Lucida Console" panose="020B0609040504020204" pitchFamily="49" charset="0"/>
              </a:rPr>
              <a:t>": 1648994425,</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err="1">
                <a:solidFill>
                  <a:schemeClr val="bg2"/>
                </a:solidFill>
                <a:latin typeface="Lucida Console" panose="020B0609040504020204" pitchFamily="49" charset="0"/>
              </a:rPr>
              <a:t>exp</a:t>
            </a:r>
            <a:r>
              <a:rPr lang="en-US" sz="1200" dirty="0">
                <a:solidFill>
                  <a:schemeClr val="bg2"/>
                </a:solidFill>
                <a:latin typeface="Lucida Console" panose="020B0609040504020204" pitchFamily="49" charset="0"/>
              </a:rPr>
              <a:t>": 604800,</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err="1">
                <a:solidFill>
                  <a:schemeClr val="bg2"/>
                </a:solidFill>
                <a:latin typeface="Lucida Console" panose="020B0609040504020204" pitchFamily="49" charset="0"/>
              </a:rPr>
              <a:t>ext</a:t>
            </a:r>
            <a:r>
              <a:rPr lang="en-US" sz="1200" dirty="0">
                <a:solidFill>
                  <a:schemeClr val="bg2"/>
                </a:solidFill>
                <a:latin typeface="Lucida Console" panose="020B0609040504020204" pitchFamily="49" charset="0"/>
              </a:rPr>
              <a:t>": true</a:t>
            </a:r>
          </a:p>
          <a:p>
            <a:pPr marL="112713"/>
            <a:r>
              <a:rPr lang="en-US" sz="1200" dirty="0">
                <a:solidFill>
                  <a:schemeClr val="bg2"/>
                </a:solidFill>
                <a:latin typeface="Lucida Console" panose="020B0609040504020204" pitchFamily="49" charset="0"/>
              </a:rPr>
              <a:t>    }</a:t>
            </a:r>
          </a:p>
          <a:p>
            <a:pPr marL="112713"/>
            <a:r>
              <a:rPr lang="en-US" sz="1200" dirty="0" smtClean="0">
                <a:solidFill>
                  <a:schemeClr val="bg2"/>
                </a:solidFill>
                <a:latin typeface="Lucida Console" panose="020B0609040504020204" pitchFamily="49" charset="0"/>
              </a:rPr>
              <a:t>}</a:t>
            </a:r>
          </a:p>
          <a:p>
            <a:pPr marL="112713"/>
            <a:endParaRPr lang="en-US" sz="1200" dirty="0">
              <a:solidFill>
                <a:schemeClr val="bg2"/>
              </a:solidFill>
              <a:latin typeface="Lucida Console" panose="020B0609040504020204" pitchFamily="49" charset="0"/>
            </a:endParaRPr>
          </a:p>
          <a:p>
            <a:pPr marL="112713"/>
            <a:r>
              <a:rPr lang="en-US" sz="1200" dirty="0" smtClean="0">
                <a:solidFill>
                  <a:schemeClr val="accent5"/>
                </a:solidFill>
                <a:latin typeface="Lucida Console" panose="020B0609040504020204" pitchFamily="49" charset="0"/>
              </a:rPr>
              <a:t>ERROR</a:t>
            </a:r>
            <a:r>
              <a:rPr lang="en-US" sz="1200" dirty="0" smtClean="0">
                <a:solidFill>
                  <a:schemeClr val="bg2"/>
                </a:solidFill>
                <a:latin typeface="Lucida Console" panose="020B0609040504020204" pitchFamily="49" charset="0"/>
              </a:rPr>
              <a:t>: </a:t>
            </a:r>
          </a:p>
          <a:p>
            <a:pPr marL="112713"/>
            <a:r>
              <a:rPr lang="en-US" sz="1200" dirty="0">
                <a:solidFill>
                  <a:schemeClr val="bg2"/>
                </a:solidFill>
                <a:latin typeface="Lucida Console" panose="020B0609040504020204" pitchFamily="49" charset="0"/>
              </a:rPr>
              <a:t>{</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error": true,</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code": 401,</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err="1">
                <a:solidFill>
                  <a:schemeClr val="bg2"/>
                </a:solidFill>
                <a:latin typeface="Lucida Console" panose="020B0609040504020204" pitchFamily="49" charset="0"/>
              </a:rPr>
              <a:t>msg</a:t>
            </a:r>
            <a:r>
              <a:rPr lang="en-US" sz="1200" dirty="0">
                <a:solidFill>
                  <a:schemeClr val="bg2"/>
                </a:solidFill>
                <a:latin typeface="Lucida Console" panose="020B0609040504020204" pitchFamily="49" charset="0"/>
              </a:rPr>
              <a:t>": "NOT Authorized!",</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detail": "Authentication failed!"</a:t>
            </a:r>
          </a:p>
          <a:p>
            <a:pPr marL="112713"/>
            <a:r>
              <a:rPr lang="en-US" sz="1200" dirty="0" smtClean="0">
                <a:solidFill>
                  <a:schemeClr val="bg2"/>
                </a:solidFill>
                <a:latin typeface="Lucida Console" panose="020B0609040504020204" pitchFamily="49" charset="0"/>
              </a:rPr>
              <a:t>}</a:t>
            </a:r>
          </a:p>
          <a:p>
            <a:pPr marL="112713"/>
            <a:endParaRPr lang="en-US" sz="1200" dirty="0">
              <a:solidFill>
                <a:schemeClr val="bg2"/>
              </a:solidFill>
              <a:latin typeface="Lucida Console" panose="020B0609040504020204" pitchFamily="49" charset="0"/>
            </a:endParaRPr>
          </a:p>
          <a:p>
            <a:pPr marL="112713"/>
            <a:r>
              <a:rPr lang="en-US" sz="1100" i="1" dirty="0" smtClean="0">
                <a:solidFill>
                  <a:schemeClr val="accent5"/>
                </a:solidFill>
                <a:latin typeface="Lucida Console" panose="020B0609040504020204" pitchFamily="49" charset="0"/>
              </a:rPr>
              <a:t>NOTE: A login request actually occurs through an Authorization header, but used here as an API demonstration only.</a:t>
            </a:r>
            <a:endParaRPr lang="en-US" sz="1100" i="1" dirty="0">
              <a:solidFill>
                <a:schemeClr val="accent5"/>
              </a:solidFill>
              <a:latin typeface="Lucida Console" panose="020B0609040504020204" pitchFamily="49" charset="0"/>
            </a:endParaRPr>
          </a:p>
        </p:txBody>
      </p:sp>
    </p:spTree>
    <p:extLst>
      <p:ext uri="{BB962C8B-B14F-4D97-AF65-F5344CB8AC3E}">
        <p14:creationId xmlns:p14="http://schemas.microsoft.com/office/powerpoint/2010/main" val="63739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3" name="Content Placeholder 2"/>
          <p:cNvSpPr>
            <a:spLocks noGrp="1"/>
          </p:cNvSpPr>
          <p:nvPr>
            <p:ph idx="1"/>
          </p:nvPr>
        </p:nvSpPr>
        <p:spPr>
          <a:xfrm>
            <a:off x="677335" y="2160590"/>
            <a:ext cx="8596668" cy="3461277"/>
          </a:xfrm>
        </p:spPr>
        <p:txBody>
          <a:bodyPr>
            <a:normAutofit lnSpcReduction="10000"/>
          </a:bodyPr>
          <a:lstStyle/>
          <a:p>
            <a:r>
              <a:rPr lang="en-US" dirty="0" smtClean="0"/>
              <a:t>Before any other communications (aside from an initial home page load), the server usually validates a user’s identity (i.e. the client), a process called authentication, which enables user specific authorization for server responses allowed for that user.</a:t>
            </a:r>
          </a:p>
          <a:p>
            <a:r>
              <a:rPr lang="en-US" dirty="0" smtClean="0"/>
              <a:t>Initial login involves sending an </a:t>
            </a:r>
            <a:r>
              <a:rPr lang="en-US" dirty="0" smtClean="0">
                <a:solidFill>
                  <a:schemeClr val="accent1"/>
                </a:solidFill>
              </a:rPr>
              <a:t>Authorization</a:t>
            </a:r>
            <a:r>
              <a:rPr lang="en-US" dirty="0" smtClean="0"/>
              <a:t> header to the server end-point </a:t>
            </a:r>
            <a:r>
              <a:rPr lang="en-US" dirty="0" smtClean="0">
                <a:solidFill>
                  <a:schemeClr val="accent1"/>
                </a:solidFill>
              </a:rPr>
              <a:t>/login </a:t>
            </a:r>
            <a:r>
              <a:rPr lang="en-US" dirty="0" smtClean="0"/>
              <a:t>in the form:</a:t>
            </a:r>
          </a:p>
          <a:p>
            <a:pPr lvl="1"/>
            <a:r>
              <a:rPr lang="en-US" dirty="0"/>
              <a:t>Authorization: Basic </a:t>
            </a:r>
            <a:r>
              <a:rPr lang="en-US" dirty="0" smtClean="0"/>
              <a:t>base64encode(</a:t>
            </a:r>
            <a:r>
              <a:rPr lang="en-US" dirty="0" err="1" smtClean="0"/>
              <a:t>username:password</a:t>
            </a:r>
            <a:r>
              <a:rPr lang="en-US" dirty="0" smtClean="0"/>
              <a:t>)</a:t>
            </a:r>
          </a:p>
          <a:p>
            <a:pPr lvl="2"/>
            <a:r>
              <a:rPr lang="en-US" dirty="0" smtClean="0"/>
              <a:t>For example: username: </a:t>
            </a:r>
            <a:r>
              <a:rPr lang="en-US" dirty="0" err="1" smtClean="0"/>
              <a:t>aladdin</a:t>
            </a:r>
            <a:r>
              <a:rPr lang="en-US" dirty="0" smtClean="0"/>
              <a:t> and password: </a:t>
            </a:r>
            <a:r>
              <a:rPr lang="en-US" dirty="0" err="1" smtClean="0"/>
              <a:t>opensesame</a:t>
            </a:r>
            <a:r>
              <a:rPr lang="en-US" dirty="0"/>
              <a:t/>
            </a:r>
            <a:br>
              <a:rPr lang="en-US" dirty="0"/>
            </a:br>
            <a:r>
              <a:rPr lang="en-US" dirty="0"/>
              <a:t>Authorization: Basic </a:t>
            </a:r>
            <a:r>
              <a:rPr lang="en-US" dirty="0" smtClean="0"/>
              <a:t>YWxhZGRpbjpvcGVuc2VzYW1l</a:t>
            </a:r>
          </a:p>
          <a:p>
            <a:r>
              <a:rPr lang="en-US" dirty="0" smtClean="0"/>
              <a:t>On failure the server returns a JSON error object identifying the cause.</a:t>
            </a:r>
          </a:p>
          <a:p>
            <a:r>
              <a:rPr lang="en-US" dirty="0" smtClean="0"/>
              <a:t>On success, continue to next slide…</a:t>
            </a:r>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smtClean="0">
                <a:solidFill>
                  <a:srgbClr val="00B0F0"/>
                </a:solidFill>
              </a:rPr>
              <a:t>*Because login authentication uses the HTTP headers, it should always and only be used with HTTPS requests.</a:t>
            </a:r>
            <a:endParaRPr lang="en-US" dirty="0">
              <a:solidFill>
                <a:srgbClr val="00B0F0"/>
              </a:solidFill>
            </a:endParaRPr>
          </a:p>
        </p:txBody>
      </p:sp>
    </p:spTree>
    <p:extLst>
      <p:ext uri="{BB962C8B-B14F-4D97-AF65-F5344CB8AC3E}">
        <p14:creationId xmlns:p14="http://schemas.microsoft.com/office/powerpoint/2010/main" val="320772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Follow-on </a:t>
            </a:r>
            <a:r>
              <a:rPr lang="en-US" dirty="0" smtClean="0"/>
              <a:t>Requests And</a:t>
            </a:r>
            <a:br>
              <a:rPr lang="en-US" dirty="0" smtClean="0"/>
            </a:br>
            <a:r>
              <a:rPr lang="en-US" dirty="0" smtClean="0"/>
              <a:t>JSON Web Token (JWT)</a:t>
            </a:r>
            <a:endParaRPr lang="en-US" dirty="0"/>
          </a:p>
        </p:txBody>
      </p:sp>
      <p:sp>
        <p:nvSpPr>
          <p:cNvPr id="3" name="Content Placeholder 2"/>
          <p:cNvSpPr>
            <a:spLocks noGrp="1"/>
          </p:cNvSpPr>
          <p:nvPr>
            <p:ph idx="1"/>
          </p:nvPr>
        </p:nvSpPr>
        <p:spPr>
          <a:xfrm>
            <a:off x="677335" y="2160591"/>
            <a:ext cx="8596668" cy="3811231"/>
          </a:xfrm>
        </p:spPr>
        <p:txBody>
          <a:bodyPr>
            <a:normAutofit fontScale="85000" lnSpcReduction="20000"/>
          </a:bodyPr>
          <a:lstStyle/>
          <a:p>
            <a:r>
              <a:rPr lang="en-US" dirty="0"/>
              <a:t>In response </a:t>
            </a:r>
            <a:r>
              <a:rPr lang="en-US" dirty="0" smtClean="0"/>
              <a:t>to </a:t>
            </a:r>
            <a:r>
              <a:rPr lang="en-US" dirty="0"/>
              <a:t>a successful </a:t>
            </a:r>
            <a:r>
              <a:rPr lang="en-US" dirty="0" smtClean="0"/>
              <a:t>login </a:t>
            </a:r>
            <a:r>
              <a:rPr lang="en-US" dirty="0"/>
              <a:t>the server returns:</a:t>
            </a:r>
          </a:p>
          <a:p>
            <a:pPr lvl="1"/>
            <a:r>
              <a:rPr lang="en-US" dirty="0"/>
              <a:t>A </a:t>
            </a:r>
            <a:r>
              <a:rPr lang="en-US" dirty="0">
                <a:solidFill>
                  <a:schemeClr val="accent1"/>
                </a:solidFill>
              </a:rPr>
              <a:t>bearer authorization header </a:t>
            </a:r>
            <a:r>
              <a:rPr lang="en-US" dirty="0"/>
              <a:t>suitable to echo for future requests</a:t>
            </a:r>
            <a:r>
              <a:rPr lang="en-US" dirty="0" smtClean="0"/>
              <a:t>.</a:t>
            </a:r>
          </a:p>
          <a:p>
            <a:pPr lvl="2"/>
            <a:r>
              <a:rPr lang="en-US" dirty="0" smtClean="0"/>
              <a:t>Authorization Bearer eyJhbGc4...</a:t>
            </a:r>
            <a:endParaRPr lang="en-US" dirty="0"/>
          </a:p>
          <a:p>
            <a:pPr lvl="1"/>
            <a:r>
              <a:rPr lang="en-US" dirty="0" smtClean="0"/>
              <a:t>The response body contains a JSON object with the “token” field set to the </a:t>
            </a:r>
            <a:r>
              <a:rPr lang="en-US" dirty="0" smtClean="0">
                <a:solidFill>
                  <a:schemeClr val="accent1"/>
                </a:solidFill>
              </a:rPr>
              <a:t>JSON </a:t>
            </a:r>
            <a:r>
              <a:rPr lang="en-US" dirty="0">
                <a:solidFill>
                  <a:schemeClr val="accent1"/>
                </a:solidFill>
              </a:rPr>
              <a:t>web token (JWT) </a:t>
            </a:r>
            <a:r>
              <a:rPr lang="en-US" dirty="0" smtClean="0">
                <a:solidFill>
                  <a:schemeClr val="accent1"/>
                </a:solidFill>
              </a:rPr>
              <a:t>hash</a:t>
            </a:r>
            <a:r>
              <a:rPr lang="en-US" dirty="0" smtClean="0">
                <a:solidFill>
                  <a:schemeClr val="tx1"/>
                </a:solidFill>
              </a:rPr>
              <a:t> and a “payload” field </a:t>
            </a:r>
            <a:r>
              <a:rPr lang="en-US" dirty="0" smtClean="0"/>
              <a:t>that </a:t>
            </a:r>
            <a:r>
              <a:rPr lang="en-US" dirty="0"/>
              <a:t>contains </a:t>
            </a:r>
            <a:r>
              <a:rPr lang="en-US" dirty="0" smtClean="0"/>
              <a:t>the </a:t>
            </a:r>
            <a:r>
              <a:rPr lang="en-US" dirty="0" smtClean="0">
                <a:solidFill>
                  <a:schemeClr val="tx1"/>
                </a:solidFill>
              </a:rPr>
              <a:t>decoded </a:t>
            </a:r>
            <a:r>
              <a:rPr lang="en-US" dirty="0" smtClean="0"/>
              <a:t>JWT data, which includes all </a:t>
            </a:r>
            <a:r>
              <a:rPr lang="en-US" dirty="0"/>
              <a:t>of the </a:t>
            </a:r>
            <a:r>
              <a:rPr lang="en-US" dirty="0" smtClean="0"/>
              <a:t>user’s </a:t>
            </a:r>
            <a:r>
              <a:rPr lang="en-US" dirty="0"/>
              <a:t>data in the user database of the server, except security validation information such as password </a:t>
            </a:r>
            <a:r>
              <a:rPr lang="en-US" dirty="0" smtClean="0"/>
              <a:t>data, as well as expiration data.</a:t>
            </a:r>
            <a:endParaRPr lang="en-US" dirty="0"/>
          </a:p>
          <a:p>
            <a:r>
              <a:rPr lang="en-US" dirty="0" smtClean="0"/>
              <a:t>Server requests generally require authentication (to prevent unauthorized access). So authenticated requests made after the initial login must </a:t>
            </a:r>
            <a:r>
              <a:rPr lang="en-US" u="sng" dirty="0" smtClean="0"/>
              <a:t>manually</a:t>
            </a:r>
            <a:r>
              <a:rPr lang="en-US" dirty="0" smtClean="0"/>
              <a:t> echo the returned </a:t>
            </a:r>
            <a:r>
              <a:rPr lang="en-US" i="1" dirty="0" smtClean="0">
                <a:solidFill>
                  <a:schemeClr val="accent1"/>
                </a:solidFill>
              </a:rPr>
              <a:t>Bearer Authorization header</a:t>
            </a:r>
            <a:r>
              <a:rPr lang="en-US" dirty="0" smtClean="0"/>
              <a:t>.</a:t>
            </a:r>
          </a:p>
          <a:p>
            <a:r>
              <a:rPr lang="en-US" dirty="0" smtClean="0">
                <a:solidFill>
                  <a:schemeClr val="accent1"/>
                </a:solidFill>
              </a:rPr>
              <a:t>Both the header and the associated JWT have an expiration. </a:t>
            </a:r>
            <a:r>
              <a:rPr lang="en-US" dirty="0" smtClean="0">
                <a:solidFill>
                  <a:schemeClr val="tx1"/>
                </a:solidFill>
              </a:rPr>
              <a:t>Using an expired header will result in a login failure.</a:t>
            </a:r>
            <a:r>
              <a:rPr lang="en-US" dirty="0">
                <a:solidFill>
                  <a:schemeClr val="tx1"/>
                </a:solidFill>
              </a:rPr>
              <a:t> </a:t>
            </a:r>
            <a:r>
              <a:rPr lang="en-US" dirty="0" smtClean="0">
                <a:solidFill>
                  <a:schemeClr val="tx1"/>
                </a:solidFill>
              </a:rPr>
              <a:t>Payload expiration data includes... </a:t>
            </a:r>
          </a:p>
          <a:p>
            <a:pPr lvl="1"/>
            <a:r>
              <a:rPr lang="en-US" dirty="0" err="1" smtClean="0">
                <a:solidFill>
                  <a:schemeClr val="accent1"/>
                </a:solidFill>
              </a:rPr>
              <a:t>iat</a:t>
            </a:r>
            <a:r>
              <a:rPr lang="en-US" dirty="0" smtClean="0">
                <a:solidFill>
                  <a:schemeClr val="tx1"/>
                </a:solidFill>
              </a:rPr>
              <a:t>: </a:t>
            </a:r>
            <a:r>
              <a:rPr lang="en-US" dirty="0" smtClean="0">
                <a:solidFill>
                  <a:schemeClr val="accent1"/>
                </a:solidFill>
              </a:rPr>
              <a:t>I</a:t>
            </a:r>
            <a:r>
              <a:rPr lang="en-US" dirty="0" smtClean="0">
                <a:solidFill>
                  <a:schemeClr val="tx1"/>
                </a:solidFill>
              </a:rPr>
              <a:t>nitiated </a:t>
            </a:r>
            <a:r>
              <a:rPr lang="en-US" dirty="0" smtClean="0">
                <a:solidFill>
                  <a:schemeClr val="accent1"/>
                </a:solidFill>
              </a:rPr>
              <a:t>At</a:t>
            </a:r>
            <a:r>
              <a:rPr lang="en-US" dirty="0" smtClean="0">
                <a:solidFill>
                  <a:schemeClr val="tx1"/>
                </a:solidFill>
              </a:rPr>
              <a:t> time, tells when the token was created.</a:t>
            </a:r>
          </a:p>
          <a:p>
            <a:pPr lvl="1"/>
            <a:r>
              <a:rPr lang="en-US" dirty="0" err="1" smtClean="0">
                <a:solidFill>
                  <a:schemeClr val="accent1"/>
                </a:solidFill>
              </a:rPr>
              <a:t>exp</a:t>
            </a:r>
            <a:r>
              <a:rPr lang="en-US" dirty="0" smtClean="0">
                <a:solidFill>
                  <a:schemeClr val="tx1"/>
                </a:solidFill>
              </a:rPr>
              <a:t>: </a:t>
            </a:r>
            <a:r>
              <a:rPr lang="en-US" dirty="0" smtClean="0">
                <a:solidFill>
                  <a:schemeClr val="accent1"/>
                </a:solidFill>
              </a:rPr>
              <a:t>exp</a:t>
            </a:r>
            <a:r>
              <a:rPr lang="en-US" dirty="0" smtClean="0">
                <a:solidFill>
                  <a:schemeClr val="tx1"/>
                </a:solidFill>
              </a:rPr>
              <a:t>ires, tells the length of time in minutes from </a:t>
            </a:r>
            <a:r>
              <a:rPr lang="en-US" dirty="0" err="1" smtClean="0">
                <a:solidFill>
                  <a:schemeClr val="accent1"/>
                </a:solidFill>
              </a:rPr>
              <a:t>iat</a:t>
            </a:r>
            <a:r>
              <a:rPr lang="en-US" dirty="0" smtClean="0">
                <a:solidFill>
                  <a:schemeClr val="tx1"/>
                </a:solidFill>
              </a:rPr>
              <a:t> when the token expires.</a:t>
            </a:r>
          </a:p>
          <a:p>
            <a:pPr lvl="1"/>
            <a:r>
              <a:rPr lang="en-US" dirty="0" err="1" smtClean="0">
                <a:solidFill>
                  <a:schemeClr val="accent1"/>
                </a:solidFill>
              </a:rPr>
              <a:t>ext</a:t>
            </a:r>
            <a:r>
              <a:rPr lang="en-US" dirty="0" smtClean="0">
                <a:solidFill>
                  <a:schemeClr val="tx1"/>
                </a:solidFill>
              </a:rPr>
              <a:t>: </a:t>
            </a:r>
            <a:r>
              <a:rPr lang="en-US" dirty="0" smtClean="0">
                <a:solidFill>
                  <a:schemeClr val="accent1"/>
                </a:solidFill>
              </a:rPr>
              <a:t>ext</a:t>
            </a:r>
            <a:r>
              <a:rPr lang="en-US" dirty="0" smtClean="0">
                <a:solidFill>
                  <a:schemeClr val="tx1"/>
                </a:solidFill>
              </a:rPr>
              <a:t>endable, when true specifies whether the expiration may be extended.</a:t>
            </a:r>
            <a:endParaRPr lang="en-US" dirty="0">
              <a:solidFill>
                <a:schemeClr val="tx1"/>
              </a:solidFill>
            </a:endParaRPr>
          </a:p>
        </p:txBody>
      </p:sp>
      <p:sp>
        <p:nvSpPr>
          <p:cNvPr id="5" name="Rectangle 4"/>
          <p:cNvSpPr/>
          <p:nvPr/>
        </p:nvSpPr>
        <p:spPr>
          <a:xfrm>
            <a:off x="677335" y="5971822"/>
            <a:ext cx="8848502" cy="646331"/>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200" dirty="0">
                <a:solidFill>
                  <a:srgbClr val="00B0F0"/>
                </a:solidFill>
              </a:rPr>
              <a:t>NOTE: technically, requests could resend the Basic login header, but using the bearer header does not require storing the clear text password and offers more efficient server functionality. </a:t>
            </a:r>
            <a:endParaRPr lang="en-US" sz="1200" dirty="0">
              <a:solidFill>
                <a:srgbClr val="00B0F0"/>
              </a:solidFill>
            </a:endParaRPr>
          </a:p>
        </p:txBody>
      </p:sp>
    </p:spTree>
    <p:extLst>
      <p:ext uri="{BB962C8B-B14F-4D97-AF65-F5344CB8AC3E}">
        <p14:creationId xmlns:p14="http://schemas.microsoft.com/office/powerpoint/2010/main" val="148225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 Actions</a:t>
            </a:r>
            <a:endParaRPr lang="en-US" dirty="0"/>
          </a:p>
        </p:txBody>
      </p:sp>
      <p:sp>
        <p:nvSpPr>
          <p:cNvPr id="3" name="Content Placeholder 2"/>
          <p:cNvSpPr>
            <a:spLocks noGrp="1"/>
          </p:cNvSpPr>
          <p:nvPr>
            <p:ph idx="1"/>
          </p:nvPr>
        </p:nvSpPr>
        <p:spPr/>
        <p:txBody>
          <a:bodyPr/>
          <a:lstStyle/>
          <a:p>
            <a:r>
              <a:rPr lang="en-US" dirty="0" smtClean="0"/>
              <a:t>The server supports a number of actions for defining and interacting with user accounts, including:</a:t>
            </a:r>
          </a:p>
          <a:p>
            <a:pPr lvl="1"/>
            <a:r>
              <a:rPr lang="en-US" dirty="0" smtClean="0"/>
              <a:t>Activation/authentication code handling.</a:t>
            </a:r>
          </a:p>
          <a:p>
            <a:pPr lvl="1"/>
            <a:r>
              <a:rPr lang="en-US" dirty="0" smtClean="0"/>
              <a:t>Self management (user’s own account)</a:t>
            </a:r>
          </a:p>
          <a:p>
            <a:pPr lvl="1"/>
            <a:r>
              <a:rPr lang="en-US" dirty="0" smtClean="0"/>
              <a:t>General User </a:t>
            </a:r>
            <a:r>
              <a:rPr lang="en-US" dirty="0"/>
              <a:t>management (admin access only</a:t>
            </a:r>
            <a:r>
              <a:rPr lang="en-US" dirty="0" smtClean="0"/>
              <a:t>)</a:t>
            </a:r>
          </a:p>
          <a:p>
            <a:r>
              <a:rPr lang="en-US" dirty="0" smtClean="0"/>
              <a:t>Actions follow the form:</a:t>
            </a:r>
          </a:p>
          <a:p>
            <a:pPr lvl="1"/>
            <a:r>
              <a:rPr lang="en-US" dirty="0" smtClean="0"/>
              <a:t>[GET|POST</a:t>
            </a:r>
            <a:r>
              <a:rPr lang="en-US" dirty="0"/>
              <a:t>]</a:t>
            </a:r>
            <a:r>
              <a:rPr lang="en-US" dirty="0" smtClean="0"/>
              <a:t> /user/:action/:username?/:opt?</a:t>
            </a:r>
            <a:endParaRPr lang="en-US" dirty="0"/>
          </a:p>
          <a:p>
            <a:pPr lvl="1"/>
            <a:r>
              <a:rPr lang="pt-BR" dirty="0"/>
              <a:t>A </a:t>
            </a:r>
            <a:r>
              <a:rPr lang="pt-BR" dirty="0" smtClean="0"/>
              <a:t>: </a:t>
            </a:r>
            <a:r>
              <a:rPr lang="pt-BR" dirty="0"/>
              <a:t>prefix specifies a particular request </a:t>
            </a:r>
            <a:r>
              <a:rPr lang="pt-BR" dirty="0" smtClean="0"/>
              <a:t>parameter name (i,e, a variable).</a:t>
            </a:r>
          </a:p>
          <a:p>
            <a:pPr lvl="1"/>
            <a:r>
              <a:rPr lang="pt-BR" dirty="0" smtClean="0"/>
              <a:t>A ? suffix indicates an optional parameter.</a:t>
            </a:r>
          </a:p>
          <a:p>
            <a:pPr lvl="1"/>
            <a:r>
              <a:rPr lang="pt-BR" dirty="0" smtClean="0"/>
              <a:t>A * suffic (not used here) indicates an optional array of ‘/’ delimited parameters.</a:t>
            </a:r>
            <a:endParaRPr lang="en-US" dirty="0"/>
          </a:p>
        </p:txBody>
      </p:sp>
    </p:spTree>
    <p:extLst>
      <p:ext uri="{BB962C8B-B14F-4D97-AF65-F5344CB8AC3E}">
        <p14:creationId xmlns:p14="http://schemas.microsoft.com/office/powerpoint/2010/main" val="260726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and Authentication Codes</a:t>
            </a:r>
            <a:endParaRPr lang="en-US" dirty="0"/>
          </a:p>
        </p:txBody>
      </p:sp>
      <p:sp>
        <p:nvSpPr>
          <p:cNvPr id="3" name="Content Placeholder 2"/>
          <p:cNvSpPr>
            <a:spLocks noGrp="1"/>
          </p:cNvSpPr>
          <p:nvPr>
            <p:ph idx="1"/>
          </p:nvPr>
        </p:nvSpPr>
        <p:spPr/>
        <p:txBody>
          <a:bodyPr/>
          <a:lstStyle/>
          <a:p>
            <a:r>
              <a:rPr lang="en-US" dirty="0" smtClean="0"/>
              <a:t>GET /user/code/&lt;username&gt;/[mail]</a:t>
            </a:r>
          </a:p>
          <a:p>
            <a:pPr lvl="1"/>
            <a:r>
              <a:rPr lang="en-US" dirty="0" smtClean="0"/>
              <a:t>Sends an activation code to the specified user by SMS text or optionally by email for the account of record for the provided user.</a:t>
            </a:r>
          </a:p>
          <a:p>
            <a:r>
              <a:rPr lang="en-US" dirty="0" smtClean="0"/>
              <a:t>POST /user/code/&lt;username&gt;/&lt;code&gt;</a:t>
            </a:r>
          </a:p>
          <a:p>
            <a:pPr lvl="1"/>
            <a:r>
              <a:rPr lang="en-US" dirty="0" smtClean="0"/>
              <a:t>Verifies the given code for the specified user.</a:t>
            </a:r>
          </a:p>
          <a:p>
            <a:pPr lvl="1"/>
            <a:r>
              <a:rPr lang="en-US" dirty="0" smtClean="0"/>
              <a:t>This may be for initial account activation or onetime login codes.</a:t>
            </a:r>
            <a:endParaRPr lang="en-US" dirty="0"/>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smtClean="0">
                <a:solidFill>
                  <a:srgbClr val="00B0F0"/>
                </a:solidFill>
              </a:rPr>
              <a:t>NOTE: Designated “managers” can use the API @grant endpoint, discussed later, to grant temporary access to users locked out of their accounts. </a:t>
            </a:r>
            <a:endParaRPr lang="en-US" dirty="0">
              <a:solidFill>
                <a:srgbClr val="00B0F0"/>
              </a:solidFill>
            </a:endParaRPr>
          </a:p>
        </p:txBody>
      </p:sp>
    </p:spTree>
    <p:extLst>
      <p:ext uri="{BB962C8B-B14F-4D97-AF65-F5344CB8AC3E}">
        <p14:creationId xmlns:p14="http://schemas.microsoft.com/office/powerpoint/2010/main" val="3651845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Management</a:t>
            </a:r>
            <a:endParaRPr lang="en-US" dirty="0"/>
          </a:p>
        </p:txBody>
      </p:sp>
      <p:sp>
        <p:nvSpPr>
          <p:cNvPr id="3" name="Content Placeholder 2"/>
          <p:cNvSpPr>
            <a:spLocks noGrp="1"/>
          </p:cNvSpPr>
          <p:nvPr>
            <p:ph idx="1"/>
          </p:nvPr>
        </p:nvSpPr>
        <p:spPr>
          <a:xfrm>
            <a:off x="677335" y="2160591"/>
            <a:ext cx="8596668" cy="3703340"/>
          </a:xfrm>
        </p:spPr>
        <p:txBody>
          <a:bodyPr>
            <a:normAutofit fontScale="92500" lnSpcReduction="20000"/>
          </a:bodyPr>
          <a:lstStyle/>
          <a:p>
            <a:r>
              <a:rPr lang="en-US" dirty="0" smtClean="0"/>
              <a:t>POST /user/change/:username?</a:t>
            </a:r>
          </a:p>
          <a:p>
            <a:pPr lvl="1"/>
            <a:r>
              <a:rPr lang="en-US" dirty="0" smtClean="0"/>
              <a:t>Used to create, update, or delete user accounts.</a:t>
            </a:r>
          </a:p>
          <a:p>
            <a:pPr lvl="1"/>
            <a:r>
              <a:rPr lang="en-US" dirty="0" smtClean="0"/>
              <a:t>Body to contain user account data, which </a:t>
            </a:r>
            <a:r>
              <a:rPr lang="en-US" u="sng" dirty="0" smtClean="0">
                <a:solidFill>
                  <a:schemeClr val="accent1"/>
                </a:solidFill>
              </a:rPr>
              <a:t>must be an array of user objects</a:t>
            </a:r>
            <a:r>
              <a:rPr lang="en-US" dirty="0" smtClean="0"/>
              <a:t>, even for a single user request.</a:t>
            </a:r>
          </a:p>
          <a:p>
            <a:pPr lvl="1"/>
            <a:r>
              <a:rPr lang="en-US" dirty="0" smtClean="0"/>
              <a:t>Create only successful if user does not currently exist.</a:t>
            </a:r>
          </a:p>
          <a:p>
            <a:pPr lvl="1"/>
            <a:r>
              <a:rPr lang="en-US" dirty="0" smtClean="0"/>
              <a:t>Update requires valid user </a:t>
            </a:r>
            <a:r>
              <a:rPr lang="en-US" dirty="0"/>
              <a:t>(self) </a:t>
            </a:r>
            <a:r>
              <a:rPr lang="en-US" dirty="0" smtClean="0"/>
              <a:t>or admin authentication before accepting changes.</a:t>
            </a:r>
          </a:p>
          <a:p>
            <a:pPr lvl="1"/>
            <a:r>
              <a:rPr lang="en-US" dirty="0" smtClean="0"/>
              <a:t>Delete (i.e. deactivating) requires admin privilege.</a:t>
            </a:r>
          </a:p>
          <a:p>
            <a:pPr lvl="1"/>
            <a:r>
              <a:rPr lang="en-US" dirty="0"/>
              <a:t>NOTE: Admins and designated “managers” can use the API to get user data for all users and make changes. Password data is never returned</a:t>
            </a:r>
            <a:r>
              <a:rPr lang="en-US" dirty="0" smtClean="0"/>
              <a:t>.</a:t>
            </a:r>
          </a:p>
          <a:p>
            <a:r>
              <a:rPr lang="en-US" dirty="0" smtClean="0"/>
              <a:t>GET /user/</a:t>
            </a:r>
            <a:r>
              <a:rPr lang="en-US" dirty="0" err="1" smtClean="0"/>
              <a:t>names|users|groups|contacts</a:t>
            </a:r>
            <a:endParaRPr lang="en-US" dirty="0" smtClean="0"/>
          </a:p>
          <a:p>
            <a:pPr lvl="1"/>
            <a:r>
              <a:rPr lang="en-US" dirty="0" smtClean="0"/>
              <a:t>Returns usernames and associated identification names or other appropriate data.</a:t>
            </a:r>
          </a:p>
          <a:p>
            <a:pPr lvl="1"/>
            <a:r>
              <a:rPr lang="en-US" dirty="0" smtClean="0"/>
              <a:t>Requires admin and/or manager permissions.</a:t>
            </a:r>
            <a:endParaRPr lang="en-US" dirty="0"/>
          </a:p>
        </p:txBody>
      </p:sp>
    </p:spTree>
    <p:extLst>
      <p:ext uri="{BB962C8B-B14F-4D97-AF65-F5344CB8AC3E}">
        <p14:creationId xmlns:p14="http://schemas.microsoft.com/office/powerpoint/2010/main" val="2905304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Data</a:t>
            </a:r>
            <a:endParaRPr lang="en-US" dirty="0"/>
          </a:p>
        </p:txBody>
      </p:sp>
      <p:sp>
        <p:nvSpPr>
          <p:cNvPr id="3" name="Content Placeholder 2"/>
          <p:cNvSpPr>
            <a:spLocks noGrp="1"/>
          </p:cNvSpPr>
          <p:nvPr>
            <p:ph idx="1"/>
          </p:nvPr>
        </p:nvSpPr>
        <p:spPr>
          <a:xfrm>
            <a:off x="677334" y="2160590"/>
            <a:ext cx="9234309" cy="3951698"/>
          </a:xfrm>
        </p:spPr>
        <p:txBody>
          <a:bodyPr>
            <a:normAutofit fontScale="85000" lnSpcReduction="20000"/>
          </a:bodyPr>
          <a:lstStyle/>
          <a:p>
            <a:r>
              <a:rPr lang="en-US" dirty="0" err="1" smtClean="0"/>
              <a:t>HomebrewDIY</a:t>
            </a:r>
            <a:r>
              <a:rPr lang="en-US" dirty="0" smtClean="0"/>
              <a:t> stores users account data in a separate restricted </a:t>
            </a:r>
            <a:r>
              <a:rPr lang="en-US" i="1" dirty="0" err="1" smtClean="0">
                <a:solidFill>
                  <a:schemeClr val="accent1"/>
                </a:solidFill>
              </a:rPr>
              <a:t>users.json</a:t>
            </a:r>
            <a:r>
              <a:rPr lang="en-US" dirty="0" smtClean="0"/>
              <a:t> database only accessible internal to the server itself.</a:t>
            </a:r>
          </a:p>
          <a:p>
            <a:r>
              <a:rPr lang="en-US" dirty="0" smtClean="0"/>
              <a:t>Each user’s account info stored as a JSON object with the following </a:t>
            </a:r>
            <a:r>
              <a:rPr lang="en-US" u="sng" dirty="0" smtClean="0"/>
              <a:t>expected</a:t>
            </a:r>
            <a:r>
              <a:rPr lang="en-US" dirty="0" smtClean="0"/>
              <a:t> keys: </a:t>
            </a:r>
          </a:p>
          <a:p>
            <a:pPr lvl="1"/>
            <a:r>
              <a:rPr lang="en-US" dirty="0" smtClean="0">
                <a:solidFill>
                  <a:schemeClr val="accent1"/>
                </a:solidFill>
              </a:rPr>
              <a:t>username</a:t>
            </a:r>
            <a:r>
              <a:rPr lang="en-US" dirty="0" smtClean="0"/>
              <a:t>: a unique identifier/reference for the user.</a:t>
            </a:r>
          </a:p>
          <a:p>
            <a:pPr lvl="1"/>
            <a:r>
              <a:rPr lang="en-US" dirty="0" smtClean="0">
                <a:solidFill>
                  <a:schemeClr val="accent1"/>
                </a:solidFill>
              </a:rPr>
              <a:t>credentials</a:t>
            </a:r>
            <a:r>
              <a:rPr lang="en-US" dirty="0" smtClean="0"/>
              <a:t>: </a:t>
            </a:r>
            <a:r>
              <a:rPr lang="en-US" dirty="0" smtClean="0">
                <a:solidFill>
                  <a:schemeClr val="accent5"/>
                </a:solidFill>
              </a:rPr>
              <a:t>a container for security info, only used by the server.</a:t>
            </a:r>
          </a:p>
          <a:p>
            <a:pPr lvl="1"/>
            <a:r>
              <a:rPr lang="en-US" dirty="0">
                <a:solidFill>
                  <a:schemeClr val="accent1"/>
                </a:solidFill>
              </a:rPr>
              <a:t>member</a:t>
            </a:r>
            <a:r>
              <a:rPr lang="en-US" dirty="0"/>
              <a:t>: a comma delimited list of groups for which the user has permissions. (admin)</a:t>
            </a:r>
          </a:p>
          <a:p>
            <a:pPr lvl="1"/>
            <a:r>
              <a:rPr lang="en-US" dirty="0">
                <a:solidFill>
                  <a:schemeClr val="accent1"/>
                </a:solidFill>
              </a:rPr>
              <a:t>status</a:t>
            </a:r>
            <a:r>
              <a:rPr lang="en-US" dirty="0"/>
              <a:t>: indicates the account state as PENDING (not activated), ACTIVE, or INACTIVE (deleted).</a:t>
            </a:r>
          </a:p>
          <a:p>
            <a:pPr lvl="1"/>
            <a:r>
              <a:rPr lang="en-US" dirty="0" err="1" smtClean="0">
                <a:solidFill>
                  <a:schemeClr val="accent1"/>
                </a:solidFill>
              </a:rPr>
              <a:t>fullname</a:t>
            </a:r>
            <a:r>
              <a:rPr lang="en-US" dirty="0"/>
              <a:t>: the user’s real </a:t>
            </a:r>
            <a:r>
              <a:rPr lang="en-US" dirty="0" smtClean="0"/>
              <a:t>identity for display and admin/manager traceability.</a:t>
            </a:r>
            <a:endParaRPr lang="en-US" dirty="0"/>
          </a:p>
          <a:p>
            <a:pPr lvl="1"/>
            <a:r>
              <a:rPr lang="en-US" dirty="0" smtClean="0">
                <a:solidFill>
                  <a:schemeClr val="accent1"/>
                </a:solidFill>
              </a:rPr>
              <a:t>email</a:t>
            </a:r>
            <a:r>
              <a:rPr lang="en-US" dirty="0"/>
              <a:t>: the </a:t>
            </a:r>
            <a:r>
              <a:rPr lang="en-US" dirty="0" smtClean="0"/>
              <a:t>user’s </a:t>
            </a:r>
            <a:r>
              <a:rPr lang="en-US" dirty="0"/>
              <a:t>contact email.</a:t>
            </a:r>
          </a:p>
          <a:p>
            <a:pPr lvl="1"/>
            <a:r>
              <a:rPr lang="en-US" dirty="0" smtClean="0">
                <a:solidFill>
                  <a:schemeClr val="accent1"/>
                </a:solidFill>
              </a:rPr>
              <a:t>phone</a:t>
            </a:r>
            <a:r>
              <a:rPr lang="en-US" dirty="0" smtClean="0"/>
              <a:t>: the user’s contact phone. (Must receive SMS texts for account activation.)</a:t>
            </a:r>
          </a:p>
          <a:p>
            <a:pPr lvl="1"/>
            <a:r>
              <a:rPr lang="en-US" dirty="0" smtClean="0">
                <a:solidFill>
                  <a:schemeClr val="accent4"/>
                </a:solidFill>
              </a:rPr>
              <a:t>other</a:t>
            </a:r>
            <a:r>
              <a:rPr lang="en-US" dirty="0" smtClean="0"/>
              <a:t>: a container (JSON object) of all other desired user information used </a:t>
            </a:r>
            <a:r>
              <a:rPr lang="en-US" dirty="0"/>
              <a:t>to limit polluting the top level object. </a:t>
            </a:r>
            <a:endParaRPr lang="en-US" dirty="0" smtClean="0"/>
          </a:p>
          <a:p>
            <a:pPr lvl="2"/>
            <a:r>
              <a:rPr lang="en-US" dirty="0" smtClean="0"/>
              <a:t>Note: A </a:t>
            </a:r>
            <a:r>
              <a:rPr lang="en-US" dirty="0" err="1" smtClean="0">
                <a:solidFill>
                  <a:schemeClr val="accent1"/>
                </a:solidFill>
              </a:rPr>
              <a:t>SafeData</a:t>
            </a:r>
            <a:r>
              <a:rPr lang="en-US" dirty="0" smtClean="0"/>
              <a:t> </a:t>
            </a:r>
            <a:r>
              <a:rPr lang="en-US" dirty="0"/>
              <a:t>filter, discussed later, must be defined to match the expected account data fields, including any fields within the other container</a:t>
            </a:r>
            <a:endParaRPr lang="en-US" dirty="0" smtClean="0"/>
          </a:p>
        </p:txBody>
      </p:sp>
      <p:sp>
        <p:nvSpPr>
          <p:cNvPr id="4" name="Rectangle 3"/>
          <p:cNvSpPr/>
          <p:nvPr/>
        </p:nvSpPr>
        <p:spPr>
          <a:xfrm>
            <a:off x="677335" y="6112288"/>
            <a:ext cx="8848502" cy="523220"/>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600" dirty="0" smtClean="0">
                <a:solidFill>
                  <a:srgbClr val="00B0F0"/>
                </a:solidFill>
              </a:rPr>
              <a:t>NOTE: User info considered private, used only for account management, never shared.</a:t>
            </a:r>
            <a:endParaRPr lang="en-US" sz="1600" dirty="0">
              <a:solidFill>
                <a:srgbClr val="00B0F0"/>
              </a:solidFill>
            </a:endParaRPr>
          </a:p>
        </p:txBody>
      </p:sp>
    </p:spTree>
    <p:extLst>
      <p:ext uri="{BB962C8B-B14F-4D97-AF65-F5344CB8AC3E}">
        <p14:creationId xmlns:p14="http://schemas.microsoft.com/office/powerpoint/2010/main" val="114291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HomebrewAPI</a:t>
            </a:r>
            <a:r>
              <a:rPr lang="en-US" dirty="0" smtClean="0"/>
              <a:t> Endpoints</a:t>
            </a:r>
            <a:endParaRPr lang="en-US" dirty="0"/>
          </a:p>
        </p:txBody>
      </p:sp>
      <p:sp>
        <p:nvSpPr>
          <p:cNvPr id="5" name="Text Placeholder 4"/>
          <p:cNvSpPr>
            <a:spLocks noGrp="1"/>
          </p:cNvSpPr>
          <p:nvPr>
            <p:ph type="body" idx="1"/>
          </p:nvPr>
        </p:nvSpPr>
        <p:spPr/>
        <p:txBody>
          <a:bodyPr/>
          <a:lstStyle/>
          <a:p>
            <a:r>
              <a:rPr lang="en-US" dirty="0" smtClean="0"/>
              <a:t>Definition of the API specific endpoints: $, @, !,</a:t>
            </a:r>
            <a:endParaRPr lang="en-US" dirty="0"/>
          </a:p>
        </p:txBody>
      </p:sp>
    </p:spTree>
    <p:extLst>
      <p:ext uri="{BB962C8B-B14F-4D97-AF65-F5344CB8AC3E}">
        <p14:creationId xmlns:p14="http://schemas.microsoft.com/office/powerpoint/2010/main" val="209809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Scope</a:t>
            </a:r>
            <a:endParaRPr lang="en-US" dirty="0"/>
          </a:p>
        </p:txBody>
      </p:sp>
      <p:sp>
        <p:nvSpPr>
          <p:cNvPr id="5" name="Content Placeholder 4"/>
          <p:cNvSpPr>
            <a:spLocks noGrp="1"/>
          </p:cNvSpPr>
          <p:nvPr>
            <p:ph idx="1"/>
          </p:nvPr>
        </p:nvSpPr>
        <p:spPr/>
        <p:txBody>
          <a:bodyPr>
            <a:normAutofit/>
          </a:bodyPr>
          <a:lstStyle/>
          <a:p>
            <a:r>
              <a:rPr lang="en-US" dirty="0" smtClean="0"/>
              <a:t>Definition and description of the </a:t>
            </a:r>
            <a:r>
              <a:rPr lang="en-US" dirty="0" err="1" smtClean="0"/>
              <a:t>HomebrewAPI</a:t>
            </a:r>
            <a:r>
              <a:rPr lang="en-US" dirty="0" smtClean="0"/>
              <a:t> as implemented for the </a:t>
            </a:r>
            <a:r>
              <a:rPr lang="en-US" dirty="0" err="1" smtClean="0"/>
              <a:t>HomebrewDIY</a:t>
            </a:r>
            <a:r>
              <a:rPr lang="en-US" dirty="0" smtClean="0"/>
              <a:t> server.</a:t>
            </a:r>
            <a:endParaRPr lang="en-US" dirty="0"/>
          </a:p>
        </p:txBody>
      </p:sp>
    </p:spTree>
    <p:extLst>
      <p:ext uri="{BB962C8B-B14F-4D97-AF65-F5344CB8AC3E}">
        <p14:creationId xmlns:p14="http://schemas.microsoft.com/office/powerpoint/2010/main" val="417085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HomebrewAPI</a:t>
            </a:r>
            <a:r>
              <a:rPr lang="en-US" dirty="0" smtClean="0"/>
              <a:t> Endpoints</a:t>
            </a:r>
            <a:endParaRPr lang="en-US" dirty="0"/>
          </a:p>
        </p:txBody>
      </p:sp>
      <p:sp>
        <p:nvSpPr>
          <p:cNvPr id="3" name="Content Placeholder 2"/>
          <p:cNvSpPr>
            <a:spLocks noGrp="1"/>
          </p:cNvSpPr>
          <p:nvPr>
            <p:ph idx="1"/>
          </p:nvPr>
        </p:nvSpPr>
        <p:spPr/>
        <p:txBody>
          <a:bodyPr/>
          <a:lstStyle/>
          <a:p>
            <a:r>
              <a:rPr lang="en-US" dirty="0" err="1" smtClean="0"/>
              <a:t>HomebrewAPI</a:t>
            </a:r>
            <a:r>
              <a:rPr lang="en-US" dirty="0" smtClean="0"/>
              <a:t> defines a set of </a:t>
            </a:r>
            <a:r>
              <a:rPr lang="en-US" dirty="0" smtClean="0">
                <a:solidFill>
                  <a:schemeClr val="accent4"/>
                </a:solidFill>
              </a:rPr>
              <a:t>prefix</a:t>
            </a:r>
            <a:r>
              <a:rPr lang="en-US" dirty="0" smtClean="0"/>
              <a:t> characters for identifying API endpoints:</a:t>
            </a:r>
          </a:p>
          <a:p>
            <a:pPr lvl="1"/>
            <a:r>
              <a:rPr lang="en-US" dirty="0" smtClean="0">
                <a:solidFill>
                  <a:schemeClr val="accent4"/>
                </a:solidFill>
              </a:rPr>
              <a:t>$</a:t>
            </a:r>
            <a:r>
              <a:rPr lang="en-US" dirty="0" smtClean="0">
                <a:solidFill>
                  <a:schemeClr val="accent1"/>
                </a:solidFill>
              </a:rPr>
              <a:t>&lt;recipe&gt;</a:t>
            </a:r>
            <a:r>
              <a:rPr lang="en-US" dirty="0" smtClean="0"/>
              <a:t>: References “canned” database queries, referred to as </a:t>
            </a:r>
            <a:r>
              <a:rPr lang="en-US" i="1" dirty="0" smtClean="0">
                <a:solidFill>
                  <a:schemeClr val="accent1"/>
                </a:solidFill>
              </a:rPr>
              <a:t>recipes</a:t>
            </a:r>
            <a:r>
              <a:rPr lang="en-US" dirty="0" smtClean="0"/>
              <a:t>.</a:t>
            </a:r>
          </a:p>
          <a:p>
            <a:pPr lvl="1"/>
            <a:r>
              <a:rPr lang="en-US" dirty="0" smtClean="0">
                <a:solidFill>
                  <a:schemeClr val="accent4"/>
                </a:solidFill>
              </a:rPr>
              <a:t>@</a:t>
            </a:r>
            <a:r>
              <a:rPr lang="en-US" dirty="0" smtClean="0">
                <a:solidFill>
                  <a:schemeClr val="accent1"/>
                </a:solidFill>
              </a:rPr>
              <a:t>&lt;action&gt;</a:t>
            </a:r>
            <a:r>
              <a:rPr lang="en-US" dirty="0" smtClean="0"/>
              <a:t>: Accesses special, generally useful, built-in server actions.</a:t>
            </a:r>
          </a:p>
          <a:p>
            <a:pPr lvl="1"/>
            <a:r>
              <a:rPr lang="en-US" dirty="0" smtClean="0">
                <a:solidFill>
                  <a:schemeClr val="accent4"/>
                </a:solidFill>
              </a:rPr>
              <a:t>!</a:t>
            </a:r>
            <a:r>
              <a:rPr lang="en-US" dirty="0" smtClean="0">
                <a:solidFill>
                  <a:schemeClr val="accent1"/>
                </a:solidFill>
              </a:rPr>
              <a:t>&lt;info&gt;</a:t>
            </a:r>
            <a:r>
              <a:rPr lang="en-US" dirty="0" smtClean="0"/>
              <a:t>: References built-in server information objects.</a:t>
            </a:r>
          </a:p>
          <a:p>
            <a:r>
              <a:rPr lang="en-US" dirty="0" smtClean="0"/>
              <a:t>Reference </a:t>
            </a:r>
            <a:r>
              <a:rPr lang="en-US" i="1" dirty="0" smtClean="0">
                <a:solidFill>
                  <a:schemeClr val="accent1"/>
                </a:solidFill>
              </a:rPr>
              <a:t>apiware.js</a:t>
            </a:r>
            <a:r>
              <a:rPr lang="en-US" dirty="0" smtClean="0"/>
              <a:t> code for more details.</a:t>
            </a:r>
            <a:endParaRPr lang="en-US" dirty="0"/>
          </a:p>
        </p:txBody>
      </p:sp>
    </p:spTree>
    <p:extLst>
      <p:ext uri="{BB962C8B-B14F-4D97-AF65-F5344CB8AC3E}">
        <p14:creationId xmlns:p14="http://schemas.microsoft.com/office/powerpoint/2010/main" val="143457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HomebrewDIY</a:t>
            </a:r>
            <a:r>
              <a:rPr lang="en-US" dirty="0" smtClean="0"/>
              <a:t> Database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built-in </a:t>
            </a:r>
            <a:r>
              <a:rPr lang="en-US" dirty="0" err="1" smtClean="0"/>
              <a:t>HomebrewDIY</a:t>
            </a:r>
            <a:r>
              <a:rPr lang="en-US" dirty="0" smtClean="0"/>
              <a:t> database support assumes:</a:t>
            </a:r>
          </a:p>
          <a:p>
            <a:pPr lvl="1"/>
            <a:r>
              <a:rPr lang="en-US" dirty="0" smtClean="0"/>
              <a:t>1 or more site or service specific JSON databases.</a:t>
            </a:r>
          </a:p>
          <a:p>
            <a:pPr lvl="1"/>
            <a:r>
              <a:rPr lang="en-US" dirty="0" smtClean="0"/>
              <a:t>JSONATA query language. (See </a:t>
            </a:r>
            <a:r>
              <a:rPr lang="en-US" dirty="0" smtClean="0">
                <a:hlinkClick r:id="rId2"/>
              </a:rPr>
              <a:t>https://jsonata.org</a:t>
            </a:r>
            <a:r>
              <a:rPr lang="en-US" dirty="0" smtClean="0"/>
              <a:t>)</a:t>
            </a:r>
          </a:p>
          <a:p>
            <a:r>
              <a:rPr lang="en-US" dirty="0" err="1" smtClean="0"/>
              <a:t>HomebrewDIY</a:t>
            </a:r>
            <a:r>
              <a:rPr lang="en-US" dirty="0" smtClean="0"/>
              <a:t> databases can be configured as (any or all):</a:t>
            </a:r>
          </a:p>
          <a:p>
            <a:pPr lvl="1"/>
            <a:r>
              <a:rPr lang="en-US" dirty="0" smtClean="0">
                <a:solidFill>
                  <a:schemeClr val="accent1"/>
                </a:solidFill>
              </a:rPr>
              <a:t>Server specific</a:t>
            </a:r>
            <a:r>
              <a:rPr lang="en-US" dirty="0" smtClean="0"/>
              <a:t>: applying to all defined domains on the server.</a:t>
            </a:r>
          </a:p>
          <a:p>
            <a:pPr lvl="1"/>
            <a:r>
              <a:rPr lang="en-US" dirty="0" smtClean="0">
                <a:solidFill>
                  <a:schemeClr val="accent1"/>
                </a:solidFill>
              </a:rPr>
              <a:t>Site specific</a:t>
            </a:r>
            <a:r>
              <a:rPr lang="en-US" dirty="0" smtClean="0"/>
              <a:t>: applying to only a single domain of the server.</a:t>
            </a:r>
          </a:p>
          <a:p>
            <a:pPr lvl="1"/>
            <a:r>
              <a:rPr lang="en-US" dirty="0" smtClean="0">
                <a:solidFill>
                  <a:schemeClr val="accent1"/>
                </a:solidFill>
              </a:rPr>
              <a:t>Service Specific</a:t>
            </a:r>
            <a:r>
              <a:rPr lang="en-US" dirty="0" smtClean="0"/>
              <a:t>: applying to just a single service of a domain.</a:t>
            </a:r>
          </a:p>
          <a:p>
            <a:r>
              <a:rPr lang="en-US" dirty="0" smtClean="0"/>
              <a:t>Therefore, the path to the endpoint may vary based on configuration, but the endpoints all work the same.</a:t>
            </a:r>
          </a:p>
          <a:p>
            <a:r>
              <a:rPr lang="en-US" dirty="0" smtClean="0"/>
              <a:t>The </a:t>
            </a:r>
            <a:r>
              <a:rPr lang="en-US" i="1" dirty="0" smtClean="0">
                <a:solidFill>
                  <a:schemeClr val="accent4"/>
                </a:solidFill>
              </a:rPr>
              <a:t>app.js</a:t>
            </a:r>
            <a:r>
              <a:rPr lang="en-US" dirty="0" smtClean="0"/>
              <a:t> code merges database handles into a single set with priority given to service over site over server. Therefore, a site specific database with the same reference as a server specific database will override the server database.</a:t>
            </a:r>
          </a:p>
          <a:p>
            <a:pPr lvl="1"/>
            <a:endParaRPr lang="en-US" dirty="0" smtClean="0"/>
          </a:p>
        </p:txBody>
      </p:sp>
    </p:spTree>
    <p:extLst>
      <p:ext uri="{BB962C8B-B14F-4D97-AF65-F5344CB8AC3E}">
        <p14:creationId xmlns:p14="http://schemas.microsoft.com/office/powerpoint/2010/main" val="3422096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$&lt;recipe&gt; Endpoints</a:t>
            </a:r>
            <a:endParaRPr lang="en-US" dirty="0"/>
          </a:p>
        </p:txBody>
      </p:sp>
      <p:sp>
        <p:nvSpPr>
          <p:cNvPr id="3" name="Content Placeholder 2"/>
          <p:cNvSpPr>
            <a:spLocks noGrp="1"/>
          </p:cNvSpPr>
          <p:nvPr>
            <p:ph idx="1"/>
          </p:nvPr>
        </p:nvSpPr>
        <p:spPr/>
        <p:txBody>
          <a:bodyPr>
            <a:normAutofit/>
          </a:bodyPr>
          <a:lstStyle/>
          <a:p>
            <a:r>
              <a:rPr lang="en-US" dirty="0" smtClean="0"/>
              <a:t>Database queries, both read and write, utilize a </a:t>
            </a:r>
            <a:r>
              <a:rPr lang="en-US" dirty="0" smtClean="0">
                <a:solidFill>
                  <a:schemeClr val="accent1"/>
                </a:solidFill>
              </a:rPr>
              <a:t>recipe</a:t>
            </a:r>
            <a:r>
              <a:rPr lang="en-US" dirty="0" smtClean="0"/>
              <a:t> based system, where &lt;recipe&gt; designates the name of the recipe.</a:t>
            </a:r>
          </a:p>
          <a:p>
            <a:pPr lvl="1"/>
            <a:r>
              <a:rPr lang="en-US" dirty="0" smtClean="0"/>
              <a:t>A recipe is simply a JSON object in a recipes collection (i.e. table) within the referenced database.</a:t>
            </a:r>
          </a:p>
          <a:p>
            <a:pPr lvl="1"/>
            <a:r>
              <a:rPr lang="en-US" dirty="0" smtClean="0"/>
              <a:t>The accessed database must have a definition by the name of the recipe in its recipes collection or an error will occur.</a:t>
            </a:r>
          </a:p>
          <a:p>
            <a:r>
              <a:rPr lang="en-US" dirty="0" smtClean="0"/>
              <a:t>The database configuration can specify access authorization globally in the form {</a:t>
            </a:r>
            <a:r>
              <a:rPr lang="en-US" dirty="0" err="1" smtClean="0"/>
              <a:t>auth</a:t>
            </a:r>
            <a:r>
              <a:rPr lang="en-US" dirty="0" smtClean="0"/>
              <a:t>: &lt;read&gt;|&lt;write&gt;}, such as {</a:t>
            </a:r>
            <a:r>
              <a:rPr lang="en-US" dirty="0" err="1" smtClean="0"/>
              <a:t>auth</a:t>
            </a:r>
            <a:r>
              <a:rPr lang="en-US" dirty="0" smtClean="0"/>
              <a:t>: ‘</a:t>
            </a:r>
            <a:r>
              <a:rPr lang="en-US" dirty="0" err="1" smtClean="0"/>
              <a:t>user|admin</a:t>
            </a:r>
            <a:r>
              <a:rPr lang="en-US" dirty="0" smtClean="0"/>
              <a:t>’}. A blank </a:t>
            </a:r>
            <a:r>
              <a:rPr lang="en-US" dirty="0" err="1" smtClean="0"/>
              <a:t>auth</a:t>
            </a:r>
            <a:r>
              <a:rPr lang="en-US" dirty="0" smtClean="0"/>
              <a:t> field defines open access.</a:t>
            </a:r>
          </a:p>
          <a:p>
            <a:r>
              <a:rPr lang="en-US" dirty="0" smtClean="0"/>
              <a:t>Individual recipes may also specify authorizations.</a:t>
            </a:r>
          </a:p>
        </p:txBody>
      </p:sp>
    </p:spTree>
    <p:extLst>
      <p:ext uri="{BB962C8B-B14F-4D97-AF65-F5344CB8AC3E}">
        <p14:creationId xmlns:p14="http://schemas.microsoft.com/office/powerpoint/2010/main" val="1845205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$&lt;recipe&gt; Queries</a:t>
            </a:r>
            <a:endParaRPr lang="en-US" dirty="0"/>
          </a:p>
        </p:txBody>
      </p:sp>
      <p:sp>
        <p:nvSpPr>
          <p:cNvPr id="3" name="Content Placeholder 2"/>
          <p:cNvSpPr>
            <a:spLocks noGrp="1"/>
          </p:cNvSpPr>
          <p:nvPr>
            <p:ph idx="1"/>
          </p:nvPr>
        </p:nvSpPr>
        <p:spPr/>
        <p:txBody>
          <a:bodyPr/>
          <a:lstStyle/>
          <a:p>
            <a:r>
              <a:rPr lang="en-US" dirty="0" smtClean="0"/>
              <a:t>Read queries use the form:</a:t>
            </a:r>
          </a:p>
          <a:p>
            <a:pPr lvl="1"/>
            <a:r>
              <a:rPr lang="en-US" dirty="0" smtClean="0"/>
              <a:t>GET /$:recipe/:opts*, where the prefix character is $, :recipe represents the recipe name to be found in the respective database, and :opt* represents an optional / delimited list of query bindings.</a:t>
            </a:r>
          </a:p>
          <a:p>
            <a:pPr lvl="1"/>
            <a:r>
              <a:rPr lang="en-US" dirty="0" smtClean="0"/>
              <a:t>For example: GET /$snowfall/20200701/20210630</a:t>
            </a:r>
            <a:br>
              <a:rPr lang="en-US" dirty="0" smtClean="0"/>
            </a:br>
            <a:r>
              <a:rPr lang="en-US" dirty="0" smtClean="0"/>
              <a:t>(to hypothetically retrieve snowfall data between July 1, 2020 and June 30, 2021).</a:t>
            </a:r>
          </a:p>
          <a:p>
            <a:r>
              <a:rPr lang="en-US" dirty="0"/>
              <a:t>Write queries use the form:</a:t>
            </a:r>
          </a:p>
          <a:p>
            <a:pPr lvl="1"/>
            <a:r>
              <a:rPr lang="en-US" dirty="0"/>
              <a:t>POST /$recipe</a:t>
            </a:r>
          </a:p>
          <a:p>
            <a:pPr lvl="1"/>
            <a:r>
              <a:rPr lang="en-US" dirty="0"/>
              <a:t>Where the body of the request contains an array of database records to add or modify.</a:t>
            </a:r>
          </a:p>
          <a:p>
            <a:endParaRPr lang="en-US" dirty="0" smtClean="0"/>
          </a:p>
        </p:txBody>
      </p:sp>
    </p:spTree>
    <p:extLst>
      <p:ext uri="{BB962C8B-B14F-4D97-AF65-F5344CB8AC3E}">
        <p14:creationId xmlns:p14="http://schemas.microsoft.com/office/powerpoint/2010/main" val="328197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Read/Write Recipe Properties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name</a:t>
            </a:r>
            <a:r>
              <a:rPr lang="en-US" dirty="0" smtClean="0">
                <a:solidFill>
                  <a:schemeClr val="tx1"/>
                </a:solidFill>
              </a:rPr>
              <a:t>: the recipe name</a:t>
            </a:r>
          </a:p>
          <a:p>
            <a:r>
              <a:rPr lang="en-US" dirty="0" err="1" smtClean="0">
                <a:solidFill>
                  <a:schemeClr val="accent1"/>
                </a:solidFill>
              </a:rPr>
              <a:t>auth</a:t>
            </a:r>
            <a:r>
              <a:rPr lang="en-US" dirty="0" smtClean="0"/>
              <a:t>: a </a:t>
            </a:r>
            <a:r>
              <a:rPr lang="en-US" dirty="0"/>
              <a:t>comma delimited </a:t>
            </a:r>
            <a:r>
              <a:rPr lang="en-US" dirty="0" smtClean="0"/>
              <a:t>list of groups with permission. </a:t>
            </a:r>
            <a:r>
              <a:rPr lang="en-US" dirty="0"/>
              <a:t>NOTE: since other fields define a recipe as read and/or </a:t>
            </a:r>
            <a:r>
              <a:rPr lang="en-US" dirty="0" smtClean="0"/>
              <a:t>write specific, the recipe </a:t>
            </a:r>
            <a:r>
              <a:rPr lang="en-US" i="1" dirty="0" err="1">
                <a:solidFill>
                  <a:schemeClr val="accent1"/>
                </a:solidFill>
              </a:rPr>
              <a:t>auth</a:t>
            </a:r>
            <a:r>
              <a:rPr lang="en-US" dirty="0"/>
              <a:t> property does not differentiate. If different read and write access is needed simply define different recipes</a:t>
            </a:r>
            <a:r>
              <a:rPr lang="en-US" dirty="0" smtClean="0"/>
              <a:t>.</a:t>
            </a:r>
          </a:p>
          <a:p>
            <a:endParaRPr lang="en-US" dirty="0"/>
          </a:p>
          <a:p>
            <a:endParaRPr lang="en-US" dirty="0"/>
          </a:p>
        </p:txBody>
      </p:sp>
    </p:spTree>
    <p:extLst>
      <p:ext uri="{BB962C8B-B14F-4D97-AF65-F5344CB8AC3E}">
        <p14:creationId xmlns:p14="http://schemas.microsoft.com/office/powerpoint/2010/main" val="1554548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Read Recipe Properties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*expression</a:t>
            </a:r>
            <a:r>
              <a:rPr lang="en-US" dirty="0" smtClean="0"/>
              <a:t>: the JSONATA expression for the query.</a:t>
            </a:r>
          </a:p>
          <a:p>
            <a:r>
              <a:rPr lang="en-US" dirty="0" smtClean="0">
                <a:solidFill>
                  <a:schemeClr val="accent1"/>
                </a:solidFill>
              </a:rPr>
              <a:t>*filter</a:t>
            </a:r>
            <a:r>
              <a:rPr lang="en-US" dirty="0" smtClean="0"/>
              <a:t>: A filter in the form </a:t>
            </a:r>
            <a:r>
              <a:rPr lang="en-US" dirty="0" smtClean="0">
                <a:solidFill>
                  <a:schemeClr val="accent1"/>
                </a:solidFill>
              </a:rPr>
              <a:t>[{“ref”: …, “”record”: …}]</a:t>
            </a:r>
            <a:r>
              <a:rPr lang="en-US" dirty="0" smtClean="0"/>
              <a:t>. Required only if optional bindings input.</a:t>
            </a:r>
          </a:p>
        </p:txBody>
      </p:sp>
    </p:spTree>
    <p:extLst>
      <p:ext uri="{BB962C8B-B14F-4D97-AF65-F5344CB8AC3E}">
        <p14:creationId xmlns:p14="http://schemas.microsoft.com/office/powerpoint/2010/main" val="4134116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Write Recipe Properties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*collection</a:t>
            </a:r>
            <a:r>
              <a:rPr lang="en-US" dirty="0" smtClean="0"/>
              <a:t>: The database collection name (i.e. table) reference.</a:t>
            </a:r>
          </a:p>
          <a:p>
            <a:r>
              <a:rPr lang="en-US" dirty="0" smtClean="0">
                <a:solidFill>
                  <a:schemeClr val="accent1"/>
                </a:solidFill>
              </a:rPr>
              <a:t>*defaults</a:t>
            </a:r>
            <a:r>
              <a:rPr lang="en-US" dirty="0" smtClean="0"/>
              <a:t>: default values for filter fields.</a:t>
            </a:r>
          </a:p>
          <a:p>
            <a:r>
              <a:rPr lang="en-US" dirty="0" smtClean="0">
                <a:solidFill>
                  <a:schemeClr val="accent1"/>
                </a:solidFill>
              </a:rPr>
              <a:t>*filter</a:t>
            </a:r>
            <a:r>
              <a:rPr lang="en-US" dirty="0" smtClean="0"/>
              <a:t>: input data filter for safe data storage.</a:t>
            </a:r>
          </a:p>
          <a:p>
            <a:r>
              <a:rPr lang="en-US" dirty="0" smtClean="0">
                <a:solidFill>
                  <a:schemeClr val="accent1"/>
                </a:solidFill>
              </a:rPr>
              <a:t>*reference</a:t>
            </a:r>
            <a:r>
              <a:rPr lang="en-US" dirty="0"/>
              <a:t>: The default reference value</a:t>
            </a:r>
            <a:r>
              <a:rPr lang="en-US" dirty="0" smtClean="0"/>
              <a:t>.</a:t>
            </a:r>
            <a:endParaRPr lang="en-US" dirty="0"/>
          </a:p>
        </p:txBody>
      </p:sp>
    </p:spTree>
    <p:extLst>
      <p:ext uri="{BB962C8B-B14F-4D97-AF65-F5344CB8AC3E}">
        <p14:creationId xmlns:p14="http://schemas.microsoft.com/office/powerpoint/2010/main" val="3111605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SafeData</a:t>
            </a:r>
            <a:r>
              <a:rPr lang="en-US" dirty="0" smtClean="0"/>
              <a:t> Filter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accent1"/>
                </a:solidFill>
              </a:rPr>
              <a:t>ALL data received by the server is assumed tainted and must be filtered for safe use, which </a:t>
            </a:r>
            <a:r>
              <a:rPr lang="en-US" dirty="0">
                <a:solidFill>
                  <a:schemeClr val="accent1"/>
                </a:solidFill>
              </a:rPr>
              <a:t>includes optional </a:t>
            </a:r>
            <a:r>
              <a:rPr lang="en-US" dirty="0" smtClean="0">
                <a:solidFill>
                  <a:schemeClr val="accent1"/>
                </a:solidFill>
              </a:rPr>
              <a:t>endpoint parameters.</a:t>
            </a:r>
            <a:endParaRPr lang="en-US" dirty="0">
              <a:solidFill>
                <a:schemeClr val="accent1"/>
              </a:solidFill>
            </a:endParaRPr>
          </a:p>
          <a:p>
            <a:r>
              <a:rPr lang="en-US" dirty="0" smtClean="0"/>
              <a:t>The </a:t>
            </a:r>
            <a:r>
              <a:rPr lang="en-US" dirty="0" err="1" smtClean="0"/>
              <a:t>SafeData</a:t>
            </a:r>
            <a:r>
              <a:rPr lang="en-US" dirty="0" smtClean="0"/>
              <a:t> filter is defined as </a:t>
            </a:r>
            <a:r>
              <a:rPr lang="en-US" dirty="0" smtClean="0">
                <a:solidFill>
                  <a:schemeClr val="accent1"/>
                </a:solidFill>
              </a:rPr>
              <a:t>a JSON object matching the structure of the expected input data</a:t>
            </a:r>
            <a:r>
              <a:rPr lang="en-US" dirty="0"/>
              <a:t>.</a:t>
            </a:r>
            <a:endParaRPr lang="en-US" dirty="0" smtClean="0"/>
          </a:p>
          <a:p>
            <a:r>
              <a:rPr lang="en-US" dirty="0" smtClean="0"/>
              <a:t>All JSON objects eventually resolve to individual scalar properties (i.e. numbers, text, Boolean values). In the filter, these values are defined by types, choices, or regular expressions instead of actual values.</a:t>
            </a:r>
          </a:p>
          <a:p>
            <a:r>
              <a:rPr lang="en-US" dirty="0" smtClean="0"/>
              <a:t>Each scalar in the filter may have a default by defining the scalar filter with an array containing the type and default.</a:t>
            </a:r>
          </a:p>
          <a:p>
            <a:r>
              <a:rPr lang="en-US" dirty="0" smtClean="0"/>
              <a:t>Since many queries involve an array of repetitive fields, the filtering algorithm implements a shortcut syntax where an array defined with only a single filter entry will automatically apply to all entries of the data array.</a:t>
            </a:r>
          </a:p>
          <a:p>
            <a:endParaRPr lang="en-US" dirty="0" smtClean="0"/>
          </a:p>
          <a:p>
            <a:endParaRPr lang="en-US" dirty="0"/>
          </a:p>
        </p:txBody>
      </p:sp>
    </p:spTree>
    <p:extLst>
      <p:ext uri="{BB962C8B-B14F-4D97-AF65-F5344CB8AC3E}">
        <p14:creationId xmlns:p14="http://schemas.microsoft.com/office/powerpoint/2010/main" val="311649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SafeData</a:t>
            </a:r>
            <a:r>
              <a:rPr lang="en-US" dirty="0" smtClean="0"/>
              <a:t> Filter Example</a:t>
            </a:r>
            <a:endParaRPr lang="en-US" dirty="0"/>
          </a:p>
        </p:txBody>
      </p:sp>
      <p:sp>
        <p:nvSpPr>
          <p:cNvPr id="4" name="Rectangle 3"/>
          <p:cNvSpPr/>
          <p:nvPr/>
        </p:nvSpPr>
        <p:spPr>
          <a:xfrm>
            <a:off x="677335" y="1370368"/>
            <a:ext cx="3059287" cy="3785652"/>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Raw Data ...</a:t>
            </a:r>
          </a:p>
          <a:p>
            <a:pPr marL="112713"/>
            <a:endParaRPr lang="en-US" sz="1600" dirty="0" smtClean="0">
              <a:solidFill>
                <a:schemeClr val="bg2"/>
              </a:solidFill>
              <a:latin typeface="Lucida Console" panose="020B0609040504020204" pitchFamily="49" charset="0"/>
            </a:endParaRPr>
          </a:p>
          <a:p>
            <a:r>
              <a:rPr lang="en-US" sz="1600" dirty="0">
                <a:solidFill>
                  <a:schemeClr val="bg1"/>
                </a:solidFill>
              </a:rPr>
              <a:t>{</a:t>
            </a:r>
          </a:p>
          <a:p>
            <a:r>
              <a:rPr lang="en-US" sz="1600" dirty="0">
                <a:solidFill>
                  <a:schemeClr val="bg1"/>
                </a:solidFill>
              </a:rPr>
              <a:t>  "parents": [</a:t>
            </a:r>
          </a:p>
          <a:p>
            <a:r>
              <a:rPr lang="en-US" sz="1600" dirty="0">
                <a:solidFill>
                  <a:schemeClr val="bg1"/>
                </a:solidFill>
              </a:rPr>
              <a:t>    {"name": "Jane"},</a:t>
            </a:r>
          </a:p>
          <a:p>
            <a:r>
              <a:rPr lang="en-US" sz="1600" dirty="0">
                <a:solidFill>
                  <a:schemeClr val="bg1"/>
                </a:solidFill>
              </a:rPr>
              <a:t>    {"name": "John"}</a:t>
            </a:r>
          </a:p>
          <a:p>
            <a:r>
              <a:rPr lang="en-US" sz="1600" dirty="0">
                <a:solidFill>
                  <a:schemeClr val="bg1"/>
                </a:solidFill>
              </a:rPr>
              <a:t>  ],</a:t>
            </a:r>
          </a:p>
          <a:p>
            <a:r>
              <a:rPr lang="en-US" sz="1600" dirty="0">
                <a:solidFill>
                  <a:schemeClr val="bg1"/>
                </a:solidFill>
              </a:rPr>
              <a:t>  "children": [</a:t>
            </a:r>
          </a:p>
          <a:p>
            <a:r>
              <a:rPr lang="en-US" sz="1600" dirty="0">
                <a:solidFill>
                  <a:schemeClr val="bg1"/>
                </a:solidFill>
              </a:rPr>
              <a:t>    {"name": "Tommy", "age": 3},</a:t>
            </a:r>
          </a:p>
          <a:p>
            <a:r>
              <a:rPr lang="en-US" sz="1600" dirty="0">
                <a:solidFill>
                  <a:schemeClr val="bg1"/>
                </a:solidFill>
              </a:rPr>
              <a:t>    {"name": "Suzy", "age": 1}</a:t>
            </a:r>
          </a:p>
          <a:p>
            <a:r>
              <a:rPr lang="en-US" sz="1600" dirty="0">
                <a:solidFill>
                  <a:schemeClr val="bg1"/>
                </a:solidFill>
              </a:rPr>
              <a:t>    {"name": </a:t>
            </a:r>
            <a:r>
              <a:rPr lang="en-US" sz="1600" dirty="0" smtClean="0">
                <a:solidFill>
                  <a:schemeClr val="bg1"/>
                </a:solidFill>
              </a:rPr>
              <a:t>“#Evil", </a:t>
            </a:r>
          </a:p>
          <a:p>
            <a:r>
              <a:rPr lang="en-US" sz="1600" dirty="0">
                <a:solidFill>
                  <a:schemeClr val="bg1"/>
                </a:solidFill>
              </a:rPr>
              <a:t> </a:t>
            </a:r>
            <a:r>
              <a:rPr lang="en-US" sz="1600" dirty="0" smtClean="0">
                <a:solidFill>
                  <a:schemeClr val="bg1"/>
                </a:solidFill>
              </a:rPr>
              <a:t>    "</a:t>
            </a:r>
            <a:r>
              <a:rPr lang="en-US" sz="1600" dirty="0">
                <a:solidFill>
                  <a:schemeClr val="bg1"/>
                </a:solidFill>
              </a:rPr>
              <a:t>age": </a:t>
            </a:r>
            <a:r>
              <a:rPr lang="en-US" sz="1600" dirty="0" smtClean="0">
                <a:solidFill>
                  <a:schemeClr val="bg1"/>
                </a:solidFill>
              </a:rPr>
              <a:t>“</a:t>
            </a:r>
            <a:r>
              <a:rPr lang="en-US" sz="1600" dirty="0" err="1" smtClean="0">
                <a:solidFill>
                  <a:schemeClr val="bg1"/>
                </a:solidFill>
              </a:rPr>
              <a:t>delete_you</a:t>
            </a:r>
            <a:r>
              <a:rPr lang="en-US" sz="1600" dirty="0" smtClean="0">
                <a:solidFill>
                  <a:schemeClr val="bg1"/>
                </a:solidFill>
              </a:rPr>
              <a:t>”}</a:t>
            </a:r>
            <a:endParaRPr lang="en-US" sz="1600" dirty="0">
              <a:solidFill>
                <a:schemeClr val="bg1"/>
              </a:solidFill>
            </a:endParaRPr>
          </a:p>
          <a:p>
            <a:r>
              <a:rPr lang="en-US" sz="1600" dirty="0">
                <a:solidFill>
                  <a:schemeClr val="bg1"/>
                </a:solidFill>
              </a:rPr>
              <a:t>  </a:t>
            </a:r>
            <a:r>
              <a:rPr lang="en-US" sz="1600" dirty="0" smtClean="0">
                <a:solidFill>
                  <a:schemeClr val="bg1"/>
                </a:solidFill>
              </a:rPr>
              <a:t>],</a:t>
            </a:r>
          </a:p>
          <a:p>
            <a:r>
              <a:rPr lang="en-US" sz="1600" dirty="0">
                <a:solidFill>
                  <a:schemeClr val="bg1"/>
                </a:solidFill>
              </a:rPr>
              <a:t> </a:t>
            </a:r>
            <a:r>
              <a:rPr lang="en-US" sz="1600" dirty="0" smtClean="0">
                <a:solidFill>
                  <a:schemeClr val="bg1"/>
                </a:solidFill>
              </a:rPr>
              <a:t> “hack”: “anything else”</a:t>
            </a:r>
            <a:endParaRPr lang="en-US" sz="1600" dirty="0">
              <a:solidFill>
                <a:schemeClr val="bg1"/>
              </a:solidFill>
            </a:endParaRPr>
          </a:p>
          <a:p>
            <a:r>
              <a:rPr lang="en-US" sz="1600" dirty="0" smtClean="0">
                <a:solidFill>
                  <a:schemeClr val="bg1"/>
                </a:solidFill>
              </a:rPr>
              <a:t>}</a:t>
            </a:r>
          </a:p>
        </p:txBody>
      </p:sp>
      <p:sp>
        <p:nvSpPr>
          <p:cNvPr id="5" name="Rectangle 4"/>
          <p:cNvSpPr/>
          <p:nvPr/>
        </p:nvSpPr>
        <p:spPr>
          <a:xfrm>
            <a:off x="4301069" y="1370368"/>
            <a:ext cx="3059287" cy="3293209"/>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Filter ...</a:t>
            </a:r>
          </a:p>
          <a:p>
            <a:pPr marL="112713"/>
            <a:endParaRPr lang="en-US" sz="1600" dirty="0" smtClean="0">
              <a:solidFill>
                <a:schemeClr val="bg2"/>
              </a:solidFill>
              <a:latin typeface="Lucida Console" panose="020B0609040504020204" pitchFamily="49" charset="0"/>
            </a:endParaRPr>
          </a:p>
          <a:p>
            <a:r>
              <a:rPr lang="en-US" sz="1600" dirty="0">
                <a:solidFill>
                  <a:schemeClr val="bg1"/>
                </a:solidFill>
              </a:rPr>
              <a:t>{</a:t>
            </a:r>
          </a:p>
          <a:p>
            <a:r>
              <a:rPr lang="en-US" sz="1600" dirty="0">
                <a:solidFill>
                  <a:schemeClr val="bg1"/>
                </a:solidFill>
              </a:rPr>
              <a:t>  "parents": [</a:t>
            </a:r>
          </a:p>
          <a:p>
            <a:r>
              <a:rPr lang="en-US" sz="1600" dirty="0">
                <a:solidFill>
                  <a:schemeClr val="bg1"/>
                </a:solidFill>
              </a:rPr>
              <a:t>    </a:t>
            </a:r>
            <a:r>
              <a:rPr lang="en-US" sz="1600" dirty="0" smtClean="0">
                <a:solidFill>
                  <a:schemeClr val="bg1"/>
                </a:solidFill>
              </a:rPr>
              <a:t> {"</a:t>
            </a:r>
            <a:r>
              <a:rPr lang="en-US" sz="1600" dirty="0">
                <a:solidFill>
                  <a:schemeClr val="bg1"/>
                </a:solidFill>
              </a:rPr>
              <a:t>name": “identifier“,</a:t>
            </a:r>
          </a:p>
          <a:p>
            <a:r>
              <a:rPr lang="en-US" sz="1600" dirty="0">
                <a:solidFill>
                  <a:schemeClr val="bg1"/>
                </a:solidFill>
              </a:rPr>
              <a:t>     </a:t>
            </a:r>
            <a:r>
              <a:rPr lang="en-US" sz="1600" dirty="0" smtClean="0">
                <a:solidFill>
                  <a:schemeClr val="bg1"/>
                </a:solidFill>
              </a:rPr>
              <a:t> “</a:t>
            </a:r>
            <a:r>
              <a:rPr lang="en-US" sz="1600" dirty="0">
                <a:solidFill>
                  <a:schemeClr val="bg1"/>
                </a:solidFill>
              </a:rPr>
              <a:t>age: [“integer</a:t>
            </a:r>
            <a:r>
              <a:rPr lang="en-US" sz="1600" dirty="0" smtClean="0">
                <a:solidFill>
                  <a:schemeClr val="bg1"/>
                </a:solidFill>
              </a:rPr>
              <a:t>”,-1]}</a:t>
            </a:r>
            <a:endParaRPr lang="en-US" sz="1600" dirty="0">
              <a:solidFill>
                <a:schemeClr val="bg1"/>
              </a:solidFill>
            </a:endParaRPr>
          </a:p>
          <a:p>
            <a:r>
              <a:rPr lang="en-US" sz="1600" dirty="0">
                <a:solidFill>
                  <a:schemeClr val="bg1"/>
                </a:solidFill>
              </a:rPr>
              <a:t>  </a:t>
            </a:r>
            <a:r>
              <a:rPr lang="en-US" sz="1600" dirty="0" smtClean="0">
                <a:solidFill>
                  <a:schemeClr val="bg1"/>
                </a:solidFill>
              </a:rPr>
              <a:t> </a:t>
            </a:r>
            <a:r>
              <a:rPr lang="en-US" sz="1600" dirty="0">
                <a:solidFill>
                  <a:schemeClr val="bg1"/>
                </a:solidFill>
              </a:rPr>
              <a:t>],</a:t>
            </a:r>
          </a:p>
          <a:p>
            <a:r>
              <a:rPr lang="en-US" sz="1600" dirty="0">
                <a:solidFill>
                  <a:schemeClr val="bg1"/>
                </a:solidFill>
              </a:rPr>
              <a:t>  "children": [</a:t>
            </a:r>
          </a:p>
          <a:p>
            <a:r>
              <a:rPr lang="en-US" sz="1600" dirty="0">
                <a:solidFill>
                  <a:schemeClr val="bg1"/>
                </a:solidFill>
              </a:rPr>
              <a:t>    </a:t>
            </a:r>
            <a:r>
              <a:rPr lang="en-US" sz="1600" dirty="0" smtClean="0">
                <a:solidFill>
                  <a:schemeClr val="bg1"/>
                </a:solidFill>
              </a:rPr>
              <a:t> {"</a:t>
            </a:r>
            <a:r>
              <a:rPr lang="en-US" sz="1600" dirty="0">
                <a:solidFill>
                  <a:schemeClr val="bg1"/>
                </a:solidFill>
              </a:rPr>
              <a:t>name": “identifier“,</a:t>
            </a:r>
          </a:p>
          <a:p>
            <a:r>
              <a:rPr lang="en-US" sz="1600" dirty="0">
                <a:solidFill>
                  <a:schemeClr val="bg1"/>
                </a:solidFill>
              </a:rPr>
              <a:t>     </a:t>
            </a:r>
            <a:r>
              <a:rPr lang="en-US" sz="1600" dirty="0" smtClean="0">
                <a:solidFill>
                  <a:schemeClr val="bg1"/>
                </a:solidFill>
              </a:rPr>
              <a:t> “</a:t>
            </a:r>
            <a:r>
              <a:rPr lang="en-US" sz="1600" dirty="0">
                <a:solidFill>
                  <a:schemeClr val="bg1"/>
                </a:solidFill>
              </a:rPr>
              <a:t>age: [“integer”,0</a:t>
            </a:r>
            <a:r>
              <a:rPr lang="en-US" sz="1600" dirty="0" smtClean="0">
                <a:solidFill>
                  <a:schemeClr val="bg1"/>
                </a:solidFill>
              </a:rPr>
              <a:t>]}</a:t>
            </a:r>
            <a:endParaRPr lang="en-US" sz="1600" dirty="0">
              <a:solidFill>
                <a:schemeClr val="bg1"/>
              </a:solidFill>
            </a:endParaRPr>
          </a:p>
          <a:p>
            <a:r>
              <a:rPr lang="en-US" sz="1600" dirty="0">
                <a:solidFill>
                  <a:schemeClr val="bg1"/>
                </a:solidFill>
              </a:rPr>
              <a:t>  ]</a:t>
            </a:r>
          </a:p>
          <a:p>
            <a:r>
              <a:rPr lang="en-US" sz="1600" dirty="0" smtClean="0">
                <a:solidFill>
                  <a:schemeClr val="bg1"/>
                </a:solidFill>
              </a:rPr>
              <a:t>}</a:t>
            </a:r>
          </a:p>
          <a:p>
            <a:endParaRPr lang="en-US" sz="1600" dirty="0">
              <a:solidFill>
                <a:schemeClr val="bg1"/>
              </a:solidFill>
            </a:endParaRPr>
          </a:p>
        </p:txBody>
      </p:sp>
      <p:sp>
        <p:nvSpPr>
          <p:cNvPr id="6" name="Rectangle 5"/>
          <p:cNvSpPr/>
          <p:nvPr/>
        </p:nvSpPr>
        <p:spPr>
          <a:xfrm>
            <a:off x="7924803" y="1370368"/>
            <a:ext cx="3115730" cy="3539430"/>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Filtered Data ...</a:t>
            </a:r>
          </a:p>
          <a:p>
            <a:pPr marL="112713"/>
            <a:endParaRPr lang="en-US" sz="1600" dirty="0" smtClean="0">
              <a:solidFill>
                <a:schemeClr val="bg2"/>
              </a:solidFill>
              <a:latin typeface="Lucida Console" panose="020B0609040504020204" pitchFamily="49" charset="0"/>
            </a:endParaRPr>
          </a:p>
          <a:p>
            <a:r>
              <a:rPr lang="en-US" sz="1600" dirty="0">
                <a:solidFill>
                  <a:schemeClr val="bg1"/>
                </a:solidFill>
              </a:rPr>
              <a:t>{</a:t>
            </a:r>
          </a:p>
          <a:p>
            <a:r>
              <a:rPr lang="en-US" sz="1600" dirty="0">
                <a:solidFill>
                  <a:schemeClr val="bg1"/>
                </a:solidFill>
              </a:rPr>
              <a:t>  "parents": [</a:t>
            </a:r>
          </a:p>
          <a:p>
            <a:r>
              <a:rPr lang="en-US" sz="1600" dirty="0">
                <a:solidFill>
                  <a:schemeClr val="bg1"/>
                </a:solidFill>
              </a:rPr>
              <a:t>    {"name": "</a:t>
            </a:r>
            <a:r>
              <a:rPr lang="en-US" sz="1600" dirty="0" smtClean="0">
                <a:solidFill>
                  <a:schemeClr val="bg1"/>
                </a:solidFill>
              </a:rPr>
              <a:t>Jane“, “age”: -1},</a:t>
            </a:r>
            <a:endParaRPr lang="en-US" sz="1600" dirty="0">
              <a:solidFill>
                <a:schemeClr val="bg1"/>
              </a:solidFill>
            </a:endParaRPr>
          </a:p>
          <a:p>
            <a:r>
              <a:rPr lang="en-US" sz="1600" dirty="0">
                <a:solidFill>
                  <a:schemeClr val="bg1"/>
                </a:solidFill>
              </a:rPr>
              <a:t>    {"name": "</a:t>
            </a:r>
            <a:r>
              <a:rPr lang="en-US" sz="1600" dirty="0" smtClean="0">
                <a:solidFill>
                  <a:schemeClr val="bg1"/>
                </a:solidFill>
              </a:rPr>
              <a:t>John“, “age”: -1}</a:t>
            </a:r>
            <a:endParaRPr lang="en-US" sz="1600" dirty="0">
              <a:solidFill>
                <a:schemeClr val="bg1"/>
              </a:solidFill>
            </a:endParaRPr>
          </a:p>
          <a:p>
            <a:r>
              <a:rPr lang="en-US" sz="1600" dirty="0">
                <a:solidFill>
                  <a:schemeClr val="bg1"/>
                </a:solidFill>
              </a:rPr>
              <a:t>  ],</a:t>
            </a:r>
          </a:p>
          <a:p>
            <a:r>
              <a:rPr lang="en-US" sz="1600" dirty="0">
                <a:solidFill>
                  <a:schemeClr val="bg1"/>
                </a:solidFill>
              </a:rPr>
              <a:t>  "children": [</a:t>
            </a:r>
          </a:p>
          <a:p>
            <a:r>
              <a:rPr lang="en-US" sz="1600" dirty="0">
                <a:solidFill>
                  <a:schemeClr val="bg1"/>
                </a:solidFill>
              </a:rPr>
              <a:t>    {"name": "Tommy", "age": 3},</a:t>
            </a:r>
          </a:p>
          <a:p>
            <a:r>
              <a:rPr lang="en-US" sz="1600" dirty="0">
                <a:solidFill>
                  <a:schemeClr val="bg1"/>
                </a:solidFill>
              </a:rPr>
              <a:t>    {"name": "Suzy", "age": 1}</a:t>
            </a:r>
          </a:p>
          <a:p>
            <a:r>
              <a:rPr lang="en-US" sz="1600" dirty="0">
                <a:solidFill>
                  <a:schemeClr val="bg1"/>
                </a:solidFill>
              </a:rPr>
              <a:t>    {"name": </a:t>
            </a:r>
            <a:r>
              <a:rPr lang="en-US" sz="1600" dirty="0" smtClean="0">
                <a:solidFill>
                  <a:schemeClr val="bg1"/>
                </a:solidFill>
              </a:rPr>
              <a:t>“", "</a:t>
            </a:r>
            <a:r>
              <a:rPr lang="en-US" sz="1600" dirty="0">
                <a:solidFill>
                  <a:schemeClr val="bg1"/>
                </a:solidFill>
              </a:rPr>
              <a:t>age</a:t>
            </a:r>
            <a:r>
              <a:rPr lang="en-US" sz="1600" dirty="0" smtClean="0">
                <a:solidFill>
                  <a:schemeClr val="bg1"/>
                </a:solidFill>
              </a:rPr>
              <a:t>": 0}</a:t>
            </a:r>
            <a:endParaRPr lang="en-US" sz="1600" dirty="0">
              <a:solidFill>
                <a:schemeClr val="bg1"/>
              </a:solidFill>
            </a:endParaRPr>
          </a:p>
          <a:p>
            <a:r>
              <a:rPr lang="en-US" sz="1600" dirty="0">
                <a:solidFill>
                  <a:schemeClr val="bg1"/>
                </a:solidFill>
              </a:rPr>
              <a:t>  ]</a:t>
            </a:r>
          </a:p>
          <a:p>
            <a:r>
              <a:rPr lang="en-US" sz="1600" dirty="0">
                <a:solidFill>
                  <a:schemeClr val="bg1"/>
                </a:solidFill>
              </a:rPr>
              <a:t>}</a:t>
            </a:r>
          </a:p>
          <a:p>
            <a:endParaRPr lang="en-US" sz="1600" dirty="0">
              <a:solidFill>
                <a:schemeClr val="bg1"/>
              </a:solidFill>
            </a:endParaRPr>
          </a:p>
        </p:txBody>
      </p:sp>
      <p:sp>
        <p:nvSpPr>
          <p:cNvPr id="7" name="Content Placeholder 2"/>
          <p:cNvSpPr txBox="1">
            <a:spLocks/>
          </p:cNvSpPr>
          <p:nvPr/>
        </p:nvSpPr>
        <p:spPr>
          <a:xfrm>
            <a:off x="886000" y="5276323"/>
            <a:ext cx="8596668" cy="1474433"/>
          </a:xfrm>
          <a:prstGeom prst="rect">
            <a:avLst/>
          </a:prstGeom>
        </p:spPr>
        <p:txBody>
          <a:bodyPr>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Notes: </a:t>
            </a:r>
          </a:p>
          <a:p>
            <a:pPr>
              <a:buFont typeface="+mj-lt"/>
              <a:buAutoNum type="arabicPeriod"/>
            </a:pPr>
            <a:r>
              <a:rPr lang="en-US" dirty="0" smtClean="0"/>
              <a:t>items not in filter, such as “hack” field do not pass.</a:t>
            </a:r>
          </a:p>
          <a:p>
            <a:pPr>
              <a:buFont typeface="+mj-lt"/>
              <a:buAutoNum type="arabicPeriod"/>
            </a:pPr>
            <a:r>
              <a:rPr lang="en-US" dirty="0" smtClean="0"/>
              <a:t>Items, such as malformed third child, may pass, but data will comply with the filter.</a:t>
            </a:r>
          </a:p>
          <a:p>
            <a:pPr>
              <a:buFont typeface="+mj-lt"/>
              <a:buAutoNum type="arabicPeriod"/>
            </a:pPr>
            <a:r>
              <a:rPr lang="en-US" dirty="0" smtClean="0"/>
              <a:t>Missing data can be completed with defaults, as in the parent ages.</a:t>
            </a:r>
            <a:endParaRPr lang="en-US" dirty="0"/>
          </a:p>
        </p:txBody>
      </p:sp>
    </p:spTree>
    <p:extLst>
      <p:ext uri="{BB962C8B-B14F-4D97-AF65-F5344CB8AC3E}">
        <p14:creationId xmlns:p14="http://schemas.microsoft.com/office/powerpoint/2010/main" val="4175682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SafeData</a:t>
            </a:r>
            <a:r>
              <a:rPr lang="en-US" dirty="0" smtClean="0"/>
              <a:t> Types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2637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HomebrewAPI</a:t>
            </a:r>
            <a:r>
              <a:rPr lang="en-US" dirty="0" smtClean="0"/>
              <a:t> Description</a:t>
            </a:r>
            <a:endParaRPr lang="en-US" dirty="0"/>
          </a:p>
        </p:txBody>
      </p:sp>
      <p:sp>
        <p:nvSpPr>
          <p:cNvPr id="5" name="Text Placeholder 4"/>
          <p:cNvSpPr>
            <a:spLocks noGrp="1"/>
          </p:cNvSpPr>
          <p:nvPr>
            <p:ph type="body" idx="1"/>
          </p:nvPr>
        </p:nvSpPr>
        <p:spPr/>
        <p:txBody>
          <a:bodyPr/>
          <a:lstStyle/>
          <a:p>
            <a:r>
              <a:rPr lang="en-US" dirty="0" smtClean="0"/>
              <a:t>The Homebrew Model</a:t>
            </a:r>
            <a:endParaRPr lang="en-US" dirty="0"/>
          </a:p>
        </p:txBody>
      </p:sp>
    </p:spTree>
    <p:extLst>
      <p:ext uri="{BB962C8B-B14F-4D97-AF65-F5344CB8AC3E}">
        <p14:creationId xmlns:p14="http://schemas.microsoft.com/office/powerpoint/2010/main" val="839196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@&lt;action&gt; Endpoints</a:t>
            </a:r>
            <a:endParaRPr lang="en-US" dirty="0"/>
          </a:p>
        </p:txBody>
      </p:sp>
      <p:sp>
        <p:nvSpPr>
          <p:cNvPr id="3" name="Content Placeholder 2"/>
          <p:cNvSpPr>
            <a:spLocks noGrp="1"/>
          </p:cNvSpPr>
          <p:nvPr>
            <p:ph idx="1"/>
          </p:nvPr>
        </p:nvSpPr>
        <p:spPr/>
        <p:txBody>
          <a:bodyPr/>
          <a:lstStyle/>
          <a:p>
            <a:r>
              <a:rPr lang="en-US" dirty="0" smtClean="0"/>
              <a:t>POST /@&lt;action&gt;</a:t>
            </a:r>
          </a:p>
          <a:p>
            <a:pPr lvl="1"/>
            <a:r>
              <a:rPr lang="en-US" dirty="0" smtClean="0">
                <a:solidFill>
                  <a:schemeClr val="accent1"/>
                </a:solidFill>
              </a:rPr>
              <a:t>/@grant/:</a:t>
            </a:r>
            <a:r>
              <a:rPr lang="en-US" dirty="0" err="1" smtClean="0">
                <a:solidFill>
                  <a:schemeClr val="accent1"/>
                </a:solidFill>
              </a:rPr>
              <a:t>users_list</a:t>
            </a:r>
            <a:r>
              <a:rPr lang="en-US" dirty="0" smtClean="0">
                <a:solidFill>
                  <a:schemeClr val="accent1"/>
                </a:solidFill>
              </a:rPr>
              <a:t>?/:</a:t>
            </a:r>
            <a:r>
              <a:rPr lang="en-US" dirty="0" err="1" smtClean="0">
                <a:solidFill>
                  <a:schemeClr val="accent1"/>
                </a:solidFill>
              </a:rPr>
              <a:t>exp</a:t>
            </a:r>
            <a:r>
              <a:rPr lang="en-US" dirty="0" smtClean="0">
                <a:solidFill>
                  <a:schemeClr val="accent1"/>
                </a:solidFill>
              </a:rPr>
              <a:t>? </a:t>
            </a:r>
            <a:r>
              <a:rPr lang="en-US" dirty="0" smtClean="0">
                <a:solidFill>
                  <a:schemeClr val="tx1"/>
                </a:solidFill>
              </a:rPr>
              <a:t>or</a:t>
            </a:r>
            <a:r>
              <a:rPr lang="en-US" dirty="0" smtClean="0">
                <a:solidFill>
                  <a:schemeClr val="accent1"/>
                </a:solidFill>
              </a:rPr>
              <a:t> /@</a:t>
            </a:r>
            <a:r>
              <a:rPr lang="en-US" dirty="0" err="1" smtClean="0">
                <a:solidFill>
                  <a:schemeClr val="accent1"/>
                </a:solidFill>
              </a:rPr>
              <a:t>grant?user</a:t>
            </a:r>
            <a:r>
              <a:rPr lang="en-US" dirty="0" smtClean="0">
                <a:solidFill>
                  <a:schemeClr val="accent1"/>
                </a:solidFill>
              </a:rPr>
              <a:t>=&lt;</a:t>
            </a:r>
            <a:r>
              <a:rPr lang="en-US" dirty="0" err="1" smtClean="0">
                <a:solidFill>
                  <a:schemeClr val="accent1"/>
                </a:solidFill>
              </a:rPr>
              <a:t>user_list</a:t>
            </a:r>
            <a:r>
              <a:rPr lang="en-US" dirty="0" smtClean="0">
                <a:solidFill>
                  <a:schemeClr val="accent1"/>
                </a:solidFill>
              </a:rPr>
              <a:t>&gt;&amp;</a:t>
            </a:r>
            <a:r>
              <a:rPr lang="en-US" dirty="0" err="1" smtClean="0">
                <a:solidFill>
                  <a:schemeClr val="accent1"/>
                </a:solidFill>
              </a:rPr>
              <a:t>exp</a:t>
            </a:r>
            <a:r>
              <a:rPr lang="en-US" dirty="0" smtClean="0">
                <a:solidFill>
                  <a:schemeClr val="accent1"/>
                </a:solidFill>
              </a:rPr>
              <a:t>=&lt;minutes&gt;</a:t>
            </a:r>
            <a:r>
              <a:rPr lang="en-US" dirty="0" smtClean="0">
                <a:solidFill>
                  <a:schemeClr val="tx1"/>
                </a:solidFill>
              </a:rPr>
              <a:t>: </a:t>
            </a:r>
            <a:r>
              <a:rPr lang="en-US" dirty="0" smtClean="0"/>
              <a:t>Grants </a:t>
            </a:r>
            <a:r>
              <a:rPr lang="en-US" dirty="0"/>
              <a:t>comma delimited </a:t>
            </a:r>
            <a:r>
              <a:rPr lang="en-US" dirty="0" smtClean="0"/>
              <a:t>list or users temporary access for </a:t>
            </a:r>
            <a:r>
              <a:rPr lang="en-US" dirty="0" err="1" smtClean="0"/>
              <a:t>exp</a:t>
            </a:r>
            <a:r>
              <a:rPr lang="en-US" dirty="0" smtClean="0"/>
              <a:t> minutes, default 30. Requires “admin” or “manager” permissions.</a:t>
            </a:r>
          </a:p>
          <a:p>
            <a:pPr lvl="1"/>
            <a:r>
              <a:rPr lang="en-US" dirty="0" smtClean="0">
                <a:solidFill>
                  <a:schemeClr val="accent1"/>
                </a:solidFill>
              </a:rPr>
              <a:t>/@scribe/:mask?</a:t>
            </a:r>
            <a:r>
              <a:rPr lang="en-US" dirty="0" smtClean="0"/>
              <a:t>: Gets or sets the server logging mask level for debug. Requires “server” permission.</a:t>
            </a:r>
          </a:p>
          <a:p>
            <a:pPr lvl="2"/>
            <a:r>
              <a:rPr lang="en-US" dirty="0" smtClean="0"/>
              <a:t>Mask levels: </a:t>
            </a:r>
            <a:r>
              <a:rPr lang="en-US" dirty="0" smtClean="0">
                <a:solidFill>
                  <a:schemeClr val="accent1"/>
                </a:solidFill>
              </a:rPr>
              <a:t>dump, trace, debug, log, info, warn, error, fatal, note</a:t>
            </a:r>
            <a:r>
              <a:rPr lang="en-US" dirty="0" smtClean="0"/>
              <a:t>.</a:t>
            </a:r>
          </a:p>
          <a:p>
            <a:pPr lvl="1"/>
            <a:r>
              <a:rPr lang="en-US" dirty="0" smtClean="0">
                <a:solidFill>
                  <a:schemeClr val="accent1"/>
                </a:solidFill>
              </a:rPr>
              <a:t>/@mail</a:t>
            </a:r>
            <a:r>
              <a:rPr lang="en-US" dirty="0" smtClean="0"/>
              <a:t> or </a:t>
            </a:r>
            <a:r>
              <a:rPr lang="en-US" dirty="0" smtClean="0">
                <a:solidFill>
                  <a:schemeClr val="accent1"/>
                </a:solidFill>
              </a:rPr>
              <a:t>/@text</a:t>
            </a:r>
            <a:r>
              <a:rPr lang="en-US" dirty="0" smtClean="0"/>
              <a:t>: Sends an email or text to one or more recipients, as specified by the body or the request. Requires “contact” permissions.</a:t>
            </a:r>
          </a:p>
          <a:p>
            <a:pPr lvl="1"/>
            <a:r>
              <a:rPr lang="en-US" dirty="0" smtClean="0">
                <a:solidFill>
                  <a:schemeClr val="accent1"/>
                </a:solidFill>
              </a:rPr>
              <a:t>/@</a:t>
            </a:r>
            <a:r>
              <a:rPr lang="en-US" dirty="0" err="1" smtClean="0">
                <a:solidFill>
                  <a:schemeClr val="accent1"/>
                </a:solidFill>
              </a:rPr>
              <a:t>twilio</a:t>
            </a:r>
            <a:r>
              <a:rPr lang="en-US" dirty="0" smtClean="0"/>
              <a:t>: Handler for </a:t>
            </a:r>
            <a:r>
              <a:rPr lang="en-US" dirty="0" err="1" smtClean="0"/>
              <a:t>Twilio</a:t>
            </a:r>
            <a:r>
              <a:rPr lang="en-US" dirty="0" smtClean="0"/>
              <a:t> status callbacks and no-reply responses.</a:t>
            </a:r>
          </a:p>
          <a:p>
            <a:pPr lvl="2"/>
            <a:r>
              <a:rPr lang="en-US" dirty="0" smtClean="0">
                <a:solidFill>
                  <a:schemeClr val="accent5"/>
                </a:solidFill>
              </a:rPr>
              <a:t>XML responses as required by </a:t>
            </a:r>
            <a:r>
              <a:rPr lang="en-US" dirty="0" err="1" smtClean="0">
                <a:solidFill>
                  <a:schemeClr val="accent5"/>
                </a:solidFill>
              </a:rPr>
              <a:t>Twilio</a:t>
            </a:r>
            <a:r>
              <a:rPr lang="en-US" dirty="0" smtClean="0">
                <a:solidFill>
                  <a:schemeClr val="accent5"/>
                </a:solidFill>
              </a:rPr>
              <a:t>. Configured per </a:t>
            </a:r>
            <a:r>
              <a:rPr lang="en-US" dirty="0" err="1" smtClean="0">
                <a:solidFill>
                  <a:schemeClr val="accent5"/>
                </a:solidFill>
              </a:rPr>
              <a:t>twilio</a:t>
            </a:r>
            <a:r>
              <a:rPr lang="en-US" dirty="0" smtClean="0">
                <a:solidFill>
                  <a:schemeClr val="accent5"/>
                </a:solidFill>
              </a:rPr>
              <a:t> section of private.js</a:t>
            </a:r>
          </a:p>
          <a:p>
            <a:pPr lvl="1"/>
            <a:endParaRPr lang="en-US" dirty="0"/>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smtClean="0">
                <a:solidFill>
                  <a:srgbClr val="00B0F0"/>
                </a:solidFill>
              </a:rPr>
              <a:t>NOTE: @mail, @text, and @</a:t>
            </a:r>
            <a:r>
              <a:rPr lang="en-US" dirty="0" err="1" smtClean="0">
                <a:solidFill>
                  <a:srgbClr val="00B0F0"/>
                </a:solidFill>
              </a:rPr>
              <a:t>twilio</a:t>
            </a:r>
            <a:r>
              <a:rPr lang="en-US" dirty="0" smtClean="0">
                <a:solidFill>
                  <a:srgbClr val="00B0F0"/>
                </a:solidFill>
              </a:rPr>
              <a:t> all assume and require an account with </a:t>
            </a:r>
            <a:r>
              <a:rPr lang="en-US" dirty="0" err="1" smtClean="0">
                <a:solidFill>
                  <a:srgbClr val="00B0F0"/>
                </a:solidFill>
              </a:rPr>
              <a:t>Twilio</a:t>
            </a:r>
            <a:r>
              <a:rPr lang="en-US" dirty="0" smtClean="0">
                <a:solidFill>
                  <a:srgbClr val="00B0F0"/>
                </a:solidFill>
              </a:rPr>
              <a:t> including </a:t>
            </a:r>
            <a:r>
              <a:rPr lang="en-US" dirty="0" err="1" smtClean="0">
                <a:solidFill>
                  <a:srgbClr val="00B0F0"/>
                </a:solidFill>
              </a:rPr>
              <a:t>SendGrid</a:t>
            </a:r>
            <a:r>
              <a:rPr lang="en-US" dirty="0" smtClean="0">
                <a:solidFill>
                  <a:srgbClr val="00B0F0"/>
                </a:solidFill>
              </a:rPr>
              <a:t> service.</a:t>
            </a:r>
            <a:endParaRPr lang="en-US" dirty="0">
              <a:solidFill>
                <a:srgbClr val="00B0F0"/>
              </a:solidFill>
            </a:endParaRPr>
          </a:p>
        </p:txBody>
      </p:sp>
    </p:spTree>
    <p:extLst>
      <p:ext uri="{BB962C8B-B14F-4D97-AF65-F5344CB8AC3E}">
        <p14:creationId xmlns:p14="http://schemas.microsoft.com/office/powerpoint/2010/main" val="3501984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and SMS Messages</a:t>
            </a:r>
            <a:endParaRPr lang="en-US" dirty="0"/>
          </a:p>
        </p:txBody>
      </p:sp>
      <p:sp>
        <p:nvSpPr>
          <p:cNvPr id="3" name="Content Placeholder 2"/>
          <p:cNvSpPr>
            <a:spLocks noGrp="1"/>
          </p:cNvSpPr>
          <p:nvPr>
            <p:ph idx="1"/>
          </p:nvPr>
        </p:nvSpPr>
        <p:spPr/>
        <p:txBody>
          <a:bodyPr/>
          <a:lstStyle/>
          <a:p>
            <a:r>
              <a:rPr lang="en-US" dirty="0" smtClean="0"/>
              <a:t>Body to contain JSON object </a:t>
            </a:r>
            <a:r>
              <a:rPr lang="en-US" dirty="0"/>
              <a:t>with </a:t>
            </a:r>
            <a:r>
              <a:rPr lang="en-US" dirty="0" smtClean="0"/>
              <a:t>the following keys as appropriate:</a:t>
            </a:r>
          </a:p>
          <a:p>
            <a:pPr lvl="1"/>
            <a:r>
              <a:rPr lang="en-US" dirty="0" smtClean="0"/>
              <a:t>id, time, subject, header, </a:t>
            </a:r>
            <a:r>
              <a:rPr lang="en-US" dirty="0" err="1" smtClean="0"/>
              <a:t>hdr</a:t>
            </a:r>
            <a:r>
              <a:rPr lang="en-US" dirty="0" smtClean="0"/>
              <a:t>, numbers, text, body, html, to, cc, bcc, from.</a:t>
            </a:r>
          </a:p>
          <a:p>
            <a:pPr lvl="2"/>
            <a:r>
              <a:rPr lang="en-US" dirty="0" smtClean="0">
                <a:solidFill>
                  <a:schemeClr val="accent1"/>
                </a:solidFill>
              </a:rPr>
              <a:t>to</a:t>
            </a:r>
            <a:r>
              <a:rPr lang="en-US" dirty="0" smtClean="0"/>
              <a:t>, </a:t>
            </a:r>
            <a:r>
              <a:rPr lang="en-US" dirty="0" smtClean="0">
                <a:solidFill>
                  <a:schemeClr val="accent1"/>
                </a:solidFill>
              </a:rPr>
              <a:t>cc</a:t>
            </a:r>
            <a:r>
              <a:rPr lang="en-US" dirty="0" smtClean="0"/>
              <a:t>, and </a:t>
            </a:r>
            <a:r>
              <a:rPr lang="en-US" dirty="0" smtClean="0">
                <a:solidFill>
                  <a:schemeClr val="accent1"/>
                </a:solidFill>
              </a:rPr>
              <a:t>bcc</a:t>
            </a:r>
            <a:r>
              <a:rPr lang="en-US" dirty="0" smtClean="0"/>
              <a:t> may be comma delimited lists of usernames or email addresses (for mail) or phone numbers (text).</a:t>
            </a:r>
          </a:p>
          <a:p>
            <a:pPr lvl="2"/>
            <a:r>
              <a:rPr lang="en-US" dirty="0" smtClean="0">
                <a:solidFill>
                  <a:schemeClr val="accent1"/>
                </a:solidFill>
              </a:rPr>
              <a:t>time</a:t>
            </a:r>
            <a:r>
              <a:rPr lang="en-US" dirty="0" smtClean="0"/>
              <a:t>: true or false to generate an ISO  timestamp; define as a preferred timestamp </a:t>
            </a:r>
          </a:p>
          <a:p>
            <a:pPr lvl="1"/>
            <a:r>
              <a:rPr lang="en-US" dirty="0" smtClean="0"/>
              <a:t>Text messages do not support HTML.</a:t>
            </a:r>
          </a:p>
        </p:txBody>
      </p:sp>
    </p:spTree>
    <p:extLst>
      <p:ext uri="{BB962C8B-B14F-4D97-AF65-F5344CB8AC3E}">
        <p14:creationId xmlns:p14="http://schemas.microsoft.com/office/powerpoint/2010/main" val="674113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!&lt;info&gt; Endpoints</a:t>
            </a:r>
            <a:endParaRPr lang="en-US" dirty="0"/>
          </a:p>
        </p:txBody>
      </p:sp>
      <p:sp>
        <p:nvSpPr>
          <p:cNvPr id="3" name="Content Placeholder 2"/>
          <p:cNvSpPr>
            <a:spLocks noGrp="1"/>
          </p:cNvSpPr>
          <p:nvPr>
            <p:ph idx="1"/>
          </p:nvPr>
        </p:nvSpPr>
        <p:spPr/>
        <p:txBody>
          <a:bodyPr/>
          <a:lstStyle/>
          <a:p>
            <a:r>
              <a:rPr lang="en-US" dirty="0" smtClean="0"/>
              <a:t>GET /!&lt;</a:t>
            </a:r>
            <a:r>
              <a:rPr lang="en-US" dirty="0"/>
              <a:t>info</a:t>
            </a:r>
            <a:r>
              <a:rPr lang="en-US" dirty="0" smtClean="0"/>
              <a:t>&gt;</a:t>
            </a:r>
          </a:p>
          <a:p>
            <a:pPr lvl="1"/>
            <a:r>
              <a:rPr lang="en-US" dirty="0" smtClean="0"/>
              <a:t>/!info: Provides IP and date info. Provide additional internal </a:t>
            </a:r>
            <a:r>
              <a:rPr lang="en-US" dirty="0"/>
              <a:t>server </a:t>
            </a:r>
            <a:r>
              <a:rPr lang="en-US" dirty="0" smtClean="0"/>
              <a:t>details for admins.</a:t>
            </a:r>
          </a:p>
          <a:p>
            <a:pPr lvl="1"/>
            <a:r>
              <a:rPr lang="en-US" dirty="0" smtClean="0"/>
              <a:t>/!</a:t>
            </a:r>
            <a:r>
              <a:rPr lang="en-US" dirty="0" err="1" smtClean="0"/>
              <a:t>iot</a:t>
            </a:r>
            <a:r>
              <a:rPr lang="en-US" dirty="0" smtClean="0"/>
              <a:t>: Provides minimal information useful for Internet of Things devices, including the requesting IP address (i.e. of the </a:t>
            </a:r>
            <a:r>
              <a:rPr lang="en-US" dirty="0" err="1" smtClean="0"/>
              <a:t>IoT</a:t>
            </a:r>
            <a:r>
              <a:rPr lang="en-US" dirty="0" smtClean="0"/>
              <a:t> device), time epoch, and ISO time string.</a:t>
            </a:r>
            <a:endParaRPr lang="en-US" dirty="0"/>
          </a:p>
          <a:p>
            <a:pPr lvl="1"/>
            <a:endParaRPr lang="en-US" dirty="0"/>
          </a:p>
        </p:txBody>
      </p:sp>
    </p:spTree>
    <p:extLst>
      <p:ext uri="{BB962C8B-B14F-4D97-AF65-F5344CB8AC3E}">
        <p14:creationId xmlns:p14="http://schemas.microsoft.com/office/powerpoint/2010/main" val="257035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HomebrewDIY</a:t>
            </a:r>
            <a:r>
              <a:rPr lang="en-US" dirty="0" smtClean="0"/>
              <a:t> Model</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The </a:t>
            </a:r>
            <a:r>
              <a:rPr lang="en-US" dirty="0" err="1" smtClean="0"/>
              <a:t>HomebrewDIY</a:t>
            </a:r>
            <a:r>
              <a:rPr lang="en-US" dirty="0" smtClean="0"/>
              <a:t> server and support tools represents a JavaScript-based web service for small web sites, services, and apps. Based around </a:t>
            </a:r>
            <a:r>
              <a:rPr lang="en-US" dirty="0" err="1" smtClean="0"/>
              <a:t>NodeJS</a:t>
            </a:r>
            <a:r>
              <a:rPr lang="en-US" dirty="0" smtClean="0"/>
              <a:t>, </a:t>
            </a:r>
            <a:r>
              <a:rPr lang="en-US" dirty="0" err="1" smtClean="0"/>
              <a:t>HomebrewDIY</a:t>
            </a:r>
            <a:r>
              <a:rPr lang="en-US" dirty="0" smtClean="0"/>
              <a:t> uses JavaScript and JSON for all coding, both server backend and client frontend.</a:t>
            </a:r>
          </a:p>
          <a:p>
            <a:r>
              <a:rPr lang="en-US" dirty="0" err="1" smtClean="0">
                <a:solidFill>
                  <a:schemeClr val="accent1"/>
                </a:solidFill>
              </a:rPr>
              <a:t>HomebrewDIY</a:t>
            </a:r>
            <a:r>
              <a:rPr lang="en-US" dirty="0" smtClean="0"/>
              <a:t>: A built-from-scratch JavaScript web server that runs under </a:t>
            </a:r>
            <a:r>
              <a:rPr lang="en-US" dirty="0" err="1" smtClean="0"/>
              <a:t>NodeJS</a:t>
            </a:r>
            <a:r>
              <a:rPr lang="en-US" dirty="0" smtClean="0"/>
              <a:t> suitable for small efficient web sites. It has no framework dependencies.</a:t>
            </a:r>
          </a:p>
          <a:p>
            <a:r>
              <a:rPr lang="en-US" dirty="0" err="1" smtClean="0">
                <a:solidFill>
                  <a:schemeClr val="accent1"/>
                </a:solidFill>
              </a:rPr>
              <a:t>HomebrewCMS</a:t>
            </a:r>
            <a:r>
              <a:rPr lang="en-US" dirty="0" smtClean="0"/>
              <a:t>: A glorified JSON editor for building web page data files. It enables simple “fill-in-the-blanks” updating of web page data by novice users.</a:t>
            </a:r>
          </a:p>
          <a:p>
            <a:r>
              <a:rPr lang="en-US" dirty="0" err="1" smtClean="0">
                <a:solidFill>
                  <a:schemeClr val="accent1"/>
                </a:solidFill>
              </a:rPr>
              <a:t>HomebrewAPI</a:t>
            </a:r>
            <a:r>
              <a:rPr lang="en-US" dirty="0" smtClean="0"/>
              <a:t>: An interface to the built-in features of the </a:t>
            </a:r>
            <a:r>
              <a:rPr lang="en-US" dirty="0" err="1" smtClean="0"/>
              <a:t>HomebrewDIY</a:t>
            </a:r>
            <a:r>
              <a:rPr lang="en-US" dirty="0" smtClean="0"/>
              <a:t> server.</a:t>
            </a:r>
          </a:p>
          <a:p>
            <a:r>
              <a:rPr lang="en-US" dirty="0" err="1" smtClean="0">
                <a:solidFill>
                  <a:schemeClr val="accent4"/>
                </a:solidFill>
              </a:rPr>
              <a:t>VueJS</a:t>
            </a:r>
            <a:r>
              <a:rPr lang="en-US" dirty="0" smtClean="0"/>
              <a:t>: A light-weight framework </a:t>
            </a:r>
            <a:r>
              <a:rPr lang="en-US" dirty="0"/>
              <a:t>for client-side web </a:t>
            </a:r>
            <a:r>
              <a:rPr lang="en-US" dirty="0" smtClean="0"/>
              <a:t>page rendering assumed but not required for page construction.</a:t>
            </a:r>
            <a:endParaRPr lang="en-US" dirty="0"/>
          </a:p>
        </p:txBody>
      </p:sp>
    </p:spTree>
    <p:extLst>
      <p:ext uri="{BB962C8B-B14F-4D97-AF65-F5344CB8AC3E}">
        <p14:creationId xmlns:p14="http://schemas.microsoft.com/office/powerpoint/2010/main" val="223919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Assumed Designed Operation</a:t>
            </a:r>
            <a:endParaRPr lang="en-US" dirty="0"/>
          </a:p>
        </p:txBody>
      </p:sp>
      <p:sp>
        <p:nvSpPr>
          <p:cNvPr id="3" name="Content Placeholder 2"/>
          <p:cNvSpPr>
            <a:spLocks noGrp="1"/>
          </p:cNvSpPr>
          <p:nvPr>
            <p:ph idx="1"/>
          </p:nvPr>
        </p:nvSpPr>
        <p:spPr>
          <a:xfrm>
            <a:off x="677335" y="2160590"/>
            <a:ext cx="8596668" cy="3382254"/>
          </a:xfrm>
        </p:spPr>
        <p:txBody>
          <a:bodyPr>
            <a:normAutofit lnSpcReduction="10000"/>
          </a:bodyPr>
          <a:lstStyle/>
          <a:p>
            <a:r>
              <a:rPr lang="en-US" dirty="0" smtClean="0"/>
              <a:t>Web </a:t>
            </a:r>
            <a:r>
              <a:rPr lang="en-US" dirty="0"/>
              <a:t>developers should minimize file sizes and performance demands.</a:t>
            </a:r>
          </a:p>
          <a:p>
            <a:r>
              <a:rPr lang="en-US" dirty="0" smtClean="0"/>
              <a:t>The </a:t>
            </a:r>
            <a:r>
              <a:rPr lang="en-US" dirty="0" err="1" smtClean="0"/>
              <a:t>HomebrewDIY</a:t>
            </a:r>
            <a:r>
              <a:rPr lang="en-US" dirty="0" smtClean="0"/>
              <a:t> server design assumes:</a:t>
            </a:r>
          </a:p>
          <a:p>
            <a:pPr lvl="1"/>
            <a:r>
              <a:rPr lang="en-US" dirty="0"/>
              <a:t>A small traditional site built around simple HTML5, CSS, and JavaScript files.</a:t>
            </a:r>
          </a:p>
          <a:p>
            <a:pPr lvl="1"/>
            <a:r>
              <a:rPr lang="en-US" dirty="0"/>
              <a:t>Asynchronous JavaScript (fetch) API calls for passing partial page information as needed that makes for fast, efficient sites, as only needed data exchanges occur.</a:t>
            </a:r>
          </a:p>
          <a:p>
            <a:pPr lvl="1"/>
            <a:r>
              <a:rPr lang="en-US" dirty="0" smtClean="0"/>
              <a:t>Low-end hardware targets, </a:t>
            </a:r>
            <a:r>
              <a:rPr lang="en-US" dirty="0"/>
              <a:t>such as the </a:t>
            </a:r>
            <a:r>
              <a:rPr lang="en-US" dirty="0" err="1"/>
              <a:t>RaspberryPi</a:t>
            </a:r>
            <a:r>
              <a:rPr lang="en-US" dirty="0"/>
              <a:t>, minimizing performance demands with client-side rendering based on the light-weight </a:t>
            </a:r>
            <a:r>
              <a:rPr lang="en-US" dirty="0" err="1"/>
              <a:t>VueJS</a:t>
            </a:r>
            <a:r>
              <a:rPr lang="en-US" dirty="0"/>
              <a:t> framework.</a:t>
            </a:r>
          </a:p>
          <a:p>
            <a:pPr lvl="2"/>
            <a:r>
              <a:rPr lang="en-US" dirty="0" smtClean="0"/>
              <a:t>Development testing uses </a:t>
            </a:r>
            <a:r>
              <a:rPr lang="en-US" dirty="0" err="1" smtClean="0"/>
              <a:t>VueJS</a:t>
            </a:r>
            <a:r>
              <a:rPr lang="en-US" dirty="0" smtClean="0"/>
              <a:t>, but other frameworks should work equally well. However, the server does NOT offer any support for “packaging”*, typically promoted by larger development tools such as Angular, and React.</a:t>
            </a:r>
          </a:p>
          <a:p>
            <a:pPr lvl="1"/>
            <a:r>
              <a:rPr lang="en-US" dirty="0" smtClean="0">
                <a:solidFill>
                  <a:schemeClr val="accent1"/>
                </a:solidFill>
              </a:rPr>
              <a:t>Authentication Bearer </a:t>
            </a:r>
            <a:r>
              <a:rPr lang="en-US" dirty="0" smtClean="0"/>
              <a:t>header (manually) included with API calls as needed.</a:t>
            </a:r>
          </a:p>
        </p:txBody>
      </p:sp>
      <p:sp>
        <p:nvSpPr>
          <p:cNvPr id="7" name="Rectangle 6"/>
          <p:cNvSpPr/>
          <p:nvPr/>
        </p:nvSpPr>
        <p:spPr>
          <a:xfrm>
            <a:off x="677335" y="5626864"/>
            <a:ext cx="8848502" cy="1015663"/>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600" dirty="0">
                <a:solidFill>
                  <a:srgbClr val="00B0F0"/>
                </a:solidFill>
              </a:rPr>
              <a:t>*Note, while packaging makes for convenient code reuse, mostly applicable to large </a:t>
            </a:r>
            <a:r>
              <a:rPr lang="en-US" sz="1600" dirty="0" smtClean="0">
                <a:solidFill>
                  <a:srgbClr val="00B0F0"/>
                </a:solidFill>
              </a:rPr>
              <a:t>sites built by developer teams, packaging defeats many of the design principals of efficient small sites by requiring large frameworks and aggregate data transfers.</a:t>
            </a:r>
            <a:endParaRPr lang="en-US" sz="1600" dirty="0">
              <a:solidFill>
                <a:srgbClr val="00B0F0"/>
              </a:solidFill>
            </a:endParaRPr>
          </a:p>
        </p:txBody>
      </p:sp>
    </p:spTree>
    <p:extLst>
      <p:ext uri="{BB962C8B-B14F-4D97-AF65-F5344CB8AC3E}">
        <p14:creationId xmlns:p14="http://schemas.microsoft.com/office/powerpoint/2010/main" val="148182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Behavior</a:t>
            </a:r>
            <a:endParaRPr lang="en-US" dirty="0"/>
          </a:p>
        </p:txBody>
      </p:sp>
      <p:sp>
        <p:nvSpPr>
          <p:cNvPr id="3" name="Content Placeholder 2"/>
          <p:cNvSpPr>
            <a:spLocks noGrp="1"/>
          </p:cNvSpPr>
          <p:nvPr>
            <p:ph idx="1"/>
          </p:nvPr>
        </p:nvSpPr>
        <p:spPr>
          <a:xfrm>
            <a:off x="677335" y="2160590"/>
            <a:ext cx="7371643" cy="3880773"/>
          </a:xfrm>
        </p:spPr>
        <p:txBody>
          <a:bodyPr/>
          <a:lstStyle/>
          <a:p>
            <a:r>
              <a:rPr lang="en-US" dirty="0" smtClean="0"/>
              <a:t>In addition to direct API access the server performs traditional page responses for HTML and CSS files, scripts, images, etc.</a:t>
            </a:r>
          </a:p>
          <a:p>
            <a:pPr lvl="1"/>
            <a:r>
              <a:rPr lang="en-US" dirty="0" smtClean="0"/>
              <a:t>The server supports the built-in MIME types listed to the right. Other types require custom configuration.</a:t>
            </a:r>
          </a:p>
          <a:p>
            <a:pPr lvl="1"/>
            <a:r>
              <a:rPr lang="en-US" dirty="0" smtClean="0"/>
              <a:t>The server sends small files with a defined Content-length header, while larger files stream output in chunks.</a:t>
            </a:r>
          </a:p>
          <a:p>
            <a:r>
              <a:rPr lang="en-US" dirty="0" smtClean="0"/>
              <a:t>For improved performance, particularly on low-end hardware such as the </a:t>
            </a:r>
            <a:r>
              <a:rPr lang="en-US" dirty="0" err="1" smtClean="0"/>
              <a:t>RaspberryPi</a:t>
            </a:r>
            <a:r>
              <a:rPr lang="en-US" dirty="0" smtClean="0"/>
              <a:t>, I recommend using smaller files as possible.</a:t>
            </a:r>
            <a:endParaRPr lang="en-US" dirty="0"/>
          </a:p>
        </p:txBody>
      </p:sp>
      <p:sp>
        <p:nvSpPr>
          <p:cNvPr id="4" name="Rectangle 3"/>
          <p:cNvSpPr/>
          <p:nvPr/>
        </p:nvSpPr>
        <p:spPr>
          <a:xfrm>
            <a:off x="8387644" y="2160590"/>
            <a:ext cx="3285068" cy="2862322"/>
          </a:xfrm>
          <a:prstGeom prst="rect">
            <a:avLst/>
          </a:prstGeom>
          <a:solidFill>
            <a:schemeClr val="accent1"/>
          </a:solidFill>
          <a:ln w="28575">
            <a:solidFill>
              <a:schemeClr val="bg2"/>
            </a:solidFill>
          </a:ln>
        </p:spPr>
        <p:txBody>
          <a:bodyPr wrap="square">
            <a:spAutoFit/>
          </a:bodyPr>
          <a:lstStyle/>
          <a:p>
            <a:pPr marL="112713"/>
            <a:r>
              <a:rPr lang="en-US" sz="1200" dirty="0" smtClean="0">
                <a:solidFill>
                  <a:schemeClr val="bg2"/>
                </a:solidFill>
                <a:latin typeface="Lucida Console" panose="020B0609040504020204" pitchFamily="49" charset="0"/>
              </a:rPr>
              <a:t>Built-in MIME Types…</a:t>
            </a:r>
          </a:p>
          <a:p>
            <a:pPr marL="112713"/>
            <a:r>
              <a:rPr lang="en-US" sz="1200" dirty="0" smtClean="0">
                <a:solidFill>
                  <a:schemeClr val="bg2"/>
                </a:solidFill>
                <a:latin typeface="Lucida Console" panose="020B0609040504020204" pitchFamily="49" charset="0"/>
              </a:rPr>
              <a:t>bin</a:t>
            </a:r>
            <a:r>
              <a:rPr lang="en-US" sz="1200" dirty="0">
                <a:solidFill>
                  <a:schemeClr val="bg2"/>
                </a:solidFill>
                <a:latin typeface="Lucida Console" panose="020B0609040504020204" pitchFamily="49" charset="0"/>
              </a:rPr>
              <a:t>: application/octet-stream</a:t>
            </a:r>
          </a:p>
          <a:p>
            <a:pPr marL="112713"/>
            <a:r>
              <a:rPr lang="en-US" sz="1200" dirty="0">
                <a:solidFill>
                  <a:schemeClr val="bg2"/>
                </a:solidFill>
                <a:latin typeface="Lucida Console" panose="020B0609040504020204" pitchFamily="49" charset="0"/>
              </a:rPr>
              <a:t>csv: text/csv </a:t>
            </a:r>
          </a:p>
          <a:p>
            <a:pPr marL="112713"/>
            <a:r>
              <a:rPr lang="en-US" sz="1200" dirty="0" err="1">
                <a:solidFill>
                  <a:schemeClr val="bg2"/>
                </a:solidFill>
                <a:latin typeface="Lucida Console" panose="020B0609040504020204" pitchFamily="49" charset="0"/>
              </a:rPr>
              <a:t>gz</a:t>
            </a:r>
            <a:r>
              <a:rPr lang="en-US" sz="1200" dirty="0">
                <a:solidFill>
                  <a:schemeClr val="bg2"/>
                </a:solidFill>
                <a:latin typeface="Lucida Console" panose="020B0609040504020204" pitchFamily="49" charset="0"/>
              </a:rPr>
              <a:t>: application/</a:t>
            </a:r>
            <a:r>
              <a:rPr lang="en-US" sz="1200" dirty="0" err="1">
                <a:solidFill>
                  <a:schemeClr val="bg2"/>
                </a:solidFill>
                <a:latin typeface="Lucida Console" panose="020B0609040504020204" pitchFamily="49" charset="0"/>
              </a:rPr>
              <a:t>gzip</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gif: image/gif</a:t>
            </a:r>
          </a:p>
          <a:p>
            <a:pPr marL="112713"/>
            <a:r>
              <a:rPr lang="en-US" sz="1200" dirty="0" err="1">
                <a:solidFill>
                  <a:schemeClr val="bg2"/>
                </a:solidFill>
                <a:latin typeface="Lucida Console" panose="020B0609040504020204" pitchFamily="49" charset="0"/>
              </a:rPr>
              <a:t>htm</a:t>
            </a:r>
            <a:r>
              <a:rPr lang="en-US" sz="1200" dirty="0">
                <a:solidFill>
                  <a:schemeClr val="bg2"/>
                </a:solidFill>
                <a:latin typeface="Lucida Console" panose="020B0609040504020204" pitchFamily="49" charset="0"/>
              </a:rPr>
              <a:t>: text/html</a:t>
            </a:r>
          </a:p>
          <a:p>
            <a:pPr marL="112713"/>
            <a:r>
              <a:rPr lang="en-US" sz="1200" dirty="0">
                <a:solidFill>
                  <a:schemeClr val="bg2"/>
                </a:solidFill>
                <a:latin typeface="Lucida Console" panose="020B0609040504020204" pitchFamily="49" charset="0"/>
              </a:rPr>
              <a:t>html: text/html</a:t>
            </a:r>
          </a:p>
          <a:p>
            <a:pPr marL="112713"/>
            <a:r>
              <a:rPr lang="en-US" sz="1200" dirty="0" err="1">
                <a:solidFill>
                  <a:schemeClr val="bg2"/>
                </a:solidFill>
                <a:latin typeface="Lucida Console" panose="020B0609040504020204" pitchFamily="49" charset="0"/>
              </a:rPr>
              <a:t>ico</a:t>
            </a:r>
            <a:r>
              <a:rPr lang="en-US" sz="1200" dirty="0">
                <a:solidFill>
                  <a:schemeClr val="bg2"/>
                </a:solidFill>
                <a:latin typeface="Lucida Console" panose="020B0609040504020204" pitchFamily="49" charset="0"/>
              </a:rPr>
              <a:t>: image/</a:t>
            </a:r>
            <a:r>
              <a:rPr lang="en-US" sz="1200" dirty="0" err="1">
                <a:solidFill>
                  <a:schemeClr val="bg2"/>
                </a:solidFill>
                <a:latin typeface="Lucida Console" panose="020B0609040504020204" pitchFamily="49" charset="0"/>
              </a:rPr>
              <a:t>vnd.microsoft.icon</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jpg: image/jpeg </a:t>
            </a:r>
          </a:p>
          <a:p>
            <a:pPr marL="112713"/>
            <a:r>
              <a:rPr lang="en-US" sz="1200" dirty="0" err="1">
                <a:solidFill>
                  <a:schemeClr val="bg2"/>
                </a:solidFill>
                <a:latin typeface="Lucida Console" panose="020B0609040504020204" pitchFamily="49" charset="0"/>
              </a:rPr>
              <a:t>json</a:t>
            </a:r>
            <a:r>
              <a:rPr lang="en-US" sz="1200" dirty="0">
                <a:solidFill>
                  <a:schemeClr val="bg2"/>
                </a:solidFill>
                <a:latin typeface="Lucida Console" panose="020B0609040504020204" pitchFamily="49" charset="0"/>
              </a:rPr>
              <a:t>: application/</a:t>
            </a:r>
            <a:r>
              <a:rPr lang="en-US" sz="1200" dirty="0" err="1">
                <a:solidFill>
                  <a:schemeClr val="bg2"/>
                </a:solidFill>
                <a:latin typeface="Lucida Console" panose="020B0609040504020204" pitchFamily="49" charset="0"/>
              </a:rPr>
              <a:t>json</a:t>
            </a:r>
            <a:r>
              <a:rPr lang="en-US" sz="1200" dirty="0">
                <a:solidFill>
                  <a:schemeClr val="bg2"/>
                </a:solidFill>
                <a:latin typeface="Lucida Console" panose="020B0609040504020204" pitchFamily="49" charset="0"/>
              </a:rPr>
              <a:t> </a:t>
            </a:r>
          </a:p>
          <a:p>
            <a:pPr marL="112713"/>
            <a:r>
              <a:rPr lang="en-US" sz="1200" dirty="0">
                <a:solidFill>
                  <a:schemeClr val="bg2"/>
                </a:solidFill>
                <a:latin typeface="Lucida Console" panose="020B0609040504020204" pitchFamily="49" charset="0"/>
              </a:rPr>
              <a:t>mpg: video/mpeg</a:t>
            </a:r>
          </a:p>
          <a:p>
            <a:pPr marL="112713"/>
            <a:r>
              <a:rPr lang="en-US" sz="1200" dirty="0" err="1">
                <a:solidFill>
                  <a:schemeClr val="bg2"/>
                </a:solidFill>
                <a:latin typeface="Lucida Console" panose="020B0609040504020204" pitchFamily="49" charset="0"/>
              </a:rPr>
              <a:t>png</a:t>
            </a:r>
            <a:r>
              <a:rPr lang="en-US" sz="1200" dirty="0">
                <a:solidFill>
                  <a:schemeClr val="bg2"/>
                </a:solidFill>
                <a:latin typeface="Lucida Console" panose="020B0609040504020204" pitchFamily="49" charset="0"/>
              </a:rPr>
              <a:t>: image/</a:t>
            </a:r>
            <a:r>
              <a:rPr lang="en-US" sz="1200" dirty="0" err="1">
                <a:solidFill>
                  <a:schemeClr val="bg2"/>
                </a:solidFill>
                <a:latin typeface="Lucida Console" panose="020B0609040504020204" pitchFamily="49" charset="0"/>
              </a:rPr>
              <a:t>png</a:t>
            </a:r>
            <a:r>
              <a:rPr lang="en-US" sz="1200" dirty="0">
                <a:solidFill>
                  <a:schemeClr val="bg2"/>
                </a:solidFill>
                <a:latin typeface="Lucida Console" panose="020B0609040504020204" pitchFamily="49" charset="0"/>
              </a:rPr>
              <a:t> </a:t>
            </a:r>
          </a:p>
          <a:p>
            <a:pPr marL="112713"/>
            <a:r>
              <a:rPr lang="en-US" sz="1200" dirty="0">
                <a:solidFill>
                  <a:schemeClr val="bg2"/>
                </a:solidFill>
                <a:latin typeface="Lucida Console" panose="020B0609040504020204" pitchFamily="49" charset="0"/>
              </a:rPr>
              <a:t>pdf: application/pdf </a:t>
            </a:r>
          </a:p>
          <a:p>
            <a:pPr marL="112713"/>
            <a:r>
              <a:rPr lang="en-US" sz="1200" dirty="0">
                <a:solidFill>
                  <a:schemeClr val="bg2"/>
                </a:solidFill>
                <a:latin typeface="Lucida Console" panose="020B0609040504020204" pitchFamily="49" charset="0"/>
              </a:rPr>
              <a:t>txt: text/plain</a:t>
            </a:r>
          </a:p>
          <a:p>
            <a:pPr marL="112713"/>
            <a:r>
              <a:rPr lang="en-US" sz="1200" dirty="0">
                <a:solidFill>
                  <a:schemeClr val="bg2"/>
                </a:solidFill>
                <a:latin typeface="Lucida Console" panose="020B0609040504020204" pitchFamily="49" charset="0"/>
              </a:rPr>
              <a:t>xml: application/xml</a:t>
            </a:r>
            <a:endParaRPr lang="en-US" sz="1200" dirty="0">
              <a:solidFill>
                <a:schemeClr val="bg2"/>
              </a:solidFill>
              <a:latin typeface="Lucida Console" panose="020B0609040504020204" pitchFamily="49" charset="0"/>
            </a:endParaRPr>
          </a:p>
        </p:txBody>
      </p:sp>
    </p:spTree>
    <p:extLst>
      <p:ext uri="{BB962C8B-B14F-4D97-AF65-F5344CB8AC3E}">
        <p14:creationId xmlns:p14="http://schemas.microsoft.com/office/powerpoint/2010/main" val="27532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API Definition</a:t>
            </a:r>
            <a:endParaRPr lang="en-US" dirty="0"/>
          </a:p>
        </p:txBody>
      </p:sp>
      <p:sp>
        <p:nvSpPr>
          <p:cNvPr id="5" name="Content Placeholder 4"/>
          <p:cNvSpPr>
            <a:spLocks noGrp="1"/>
          </p:cNvSpPr>
          <p:nvPr>
            <p:ph idx="1"/>
          </p:nvPr>
        </p:nvSpPr>
        <p:spPr/>
        <p:txBody>
          <a:bodyPr>
            <a:normAutofit lnSpcReduction="10000"/>
          </a:bodyPr>
          <a:lstStyle/>
          <a:p>
            <a:r>
              <a:rPr lang="en-US" dirty="0" smtClean="0"/>
              <a:t>An </a:t>
            </a:r>
            <a:r>
              <a:rPr lang="en-US" dirty="0" smtClean="0">
                <a:solidFill>
                  <a:schemeClr val="accent2"/>
                </a:solidFill>
              </a:rPr>
              <a:t>Application </a:t>
            </a:r>
            <a:r>
              <a:rPr lang="en-US" dirty="0">
                <a:solidFill>
                  <a:schemeClr val="accent2"/>
                </a:solidFill>
              </a:rPr>
              <a:t>Programming </a:t>
            </a:r>
            <a:r>
              <a:rPr lang="en-US" dirty="0" smtClean="0">
                <a:solidFill>
                  <a:schemeClr val="accent2"/>
                </a:solidFill>
              </a:rPr>
              <a:t>Interface </a:t>
            </a:r>
            <a:r>
              <a:rPr lang="en-US" dirty="0" smtClean="0"/>
              <a:t>(API) defines the interface for </a:t>
            </a:r>
            <a:r>
              <a:rPr lang="en-US" dirty="0" smtClean="0">
                <a:solidFill>
                  <a:schemeClr val="accent5"/>
                </a:solidFill>
              </a:rPr>
              <a:t>data exchange</a:t>
            </a:r>
            <a:r>
              <a:rPr lang="en-US" dirty="0" smtClean="0"/>
              <a:t> between a client and server.</a:t>
            </a:r>
          </a:p>
          <a:p>
            <a:r>
              <a:rPr lang="en-US" dirty="0" smtClean="0"/>
              <a:t>The </a:t>
            </a:r>
            <a:r>
              <a:rPr lang="en-US" dirty="0" smtClean="0">
                <a:solidFill>
                  <a:schemeClr val="accent2"/>
                </a:solidFill>
              </a:rPr>
              <a:t>client</a:t>
            </a:r>
            <a:r>
              <a:rPr lang="en-US" dirty="0" smtClean="0"/>
              <a:t> represents the user view of a web site, also known as the User Agent or browser, and characterized in development terms as the </a:t>
            </a:r>
            <a:r>
              <a:rPr lang="en-US" dirty="0" smtClean="0">
                <a:solidFill>
                  <a:schemeClr val="accent5"/>
                </a:solidFill>
              </a:rPr>
              <a:t>frontend</a:t>
            </a:r>
            <a:r>
              <a:rPr lang="en-US" dirty="0" smtClean="0"/>
              <a:t>.</a:t>
            </a:r>
          </a:p>
          <a:p>
            <a:r>
              <a:rPr lang="en-US" dirty="0" smtClean="0"/>
              <a:t>The </a:t>
            </a:r>
            <a:r>
              <a:rPr lang="en-US" dirty="0" smtClean="0">
                <a:solidFill>
                  <a:schemeClr val="accent2"/>
                </a:solidFill>
              </a:rPr>
              <a:t>server</a:t>
            </a:r>
            <a:r>
              <a:rPr lang="en-US" dirty="0" smtClean="0"/>
              <a:t> represents the web service itself, </a:t>
            </a:r>
            <a:r>
              <a:rPr lang="en-US" dirty="0"/>
              <a:t>characterized in development terms as the </a:t>
            </a:r>
            <a:r>
              <a:rPr lang="en-US" dirty="0" smtClean="0">
                <a:solidFill>
                  <a:schemeClr val="accent5"/>
                </a:solidFill>
              </a:rPr>
              <a:t>backend</a:t>
            </a:r>
            <a:r>
              <a:rPr lang="en-US" dirty="0" smtClean="0"/>
              <a:t>.</a:t>
            </a:r>
          </a:p>
          <a:p>
            <a:r>
              <a:rPr lang="en-US" dirty="0" smtClean="0"/>
              <a:t>In terms of a web site, the client (browser) makes </a:t>
            </a:r>
            <a:r>
              <a:rPr lang="en-US" dirty="0" smtClean="0">
                <a:solidFill>
                  <a:schemeClr val="accent2"/>
                </a:solidFill>
              </a:rPr>
              <a:t>requests</a:t>
            </a:r>
            <a:r>
              <a:rPr lang="en-US" dirty="0" smtClean="0"/>
              <a:t> </a:t>
            </a:r>
            <a:r>
              <a:rPr lang="en-US" dirty="0"/>
              <a:t>(</a:t>
            </a:r>
            <a:r>
              <a:rPr lang="en-US" dirty="0" smtClean="0"/>
              <a:t>in the form of asynchronous JavaScript) http(s) calls to server </a:t>
            </a:r>
            <a:r>
              <a:rPr lang="en-US" dirty="0" smtClean="0">
                <a:solidFill>
                  <a:schemeClr val="accent1"/>
                </a:solidFill>
              </a:rPr>
              <a:t>endpoints</a:t>
            </a:r>
            <a:r>
              <a:rPr lang="en-US" dirty="0" smtClean="0"/>
              <a:t> (hyperlinks), which in turn offers </a:t>
            </a:r>
            <a:r>
              <a:rPr lang="en-US" dirty="0" smtClean="0">
                <a:solidFill>
                  <a:schemeClr val="accent2"/>
                </a:solidFill>
              </a:rPr>
              <a:t>responses</a:t>
            </a:r>
            <a:r>
              <a:rPr lang="en-US" dirty="0" smtClean="0"/>
              <a:t>.</a:t>
            </a:r>
          </a:p>
          <a:p>
            <a:r>
              <a:rPr lang="en-US" dirty="0" smtClean="0"/>
              <a:t>Unlike many API, the </a:t>
            </a:r>
            <a:r>
              <a:rPr lang="en-US" dirty="0" err="1" smtClean="0"/>
              <a:t>HomebrewAPI</a:t>
            </a:r>
            <a:r>
              <a:rPr lang="en-US" dirty="0" smtClean="0"/>
              <a:t> implements this exchange completely in, </a:t>
            </a:r>
            <a:r>
              <a:rPr lang="en-US" dirty="0" smtClean="0">
                <a:solidFill>
                  <a:schemeClr val="accent2"/>
                </a:solidFill>
              </a:rPr>
              <a:t>JavaScript Object Notation,</a:t>
            </a:r>
            <a:r>
              <a:rPr lang="en-US" dirty="0" smtClean="0">
                <a:solidFill>
                  <a:schemeClr val="accent5"/>
                </a:solidFill>
              </a:rPr>
              <a:t> JSON</a:t>
            </a:r>
            <a:r>
              <a:rPr lang="en-US" dirty="0" smtClean="0"/>
              <a:t>. That is, other than HTML, CSS, other files, and headers, ALL data to and from the server is formatted as JSON.</a:t>
            </a:r>
            <a:endParaRPr lang="en-US" dirty="0"/>
          </a:p>
          <a:p>
            <a:endParaRPr lang="en-US" dirty="0"/>
          </a:p>
        </p:txBody>
      </p:sp>
    </p:spTree>
    <p:extLst>
      <p:ext uri="{BB962C8B-B14F-4D97-AF65-F5344CB8AC3E}">
        <p14:creationId xmlns:p14="http://schemas.microsoft.com/office/powerpoint/2010/main" val="37459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Terms</a:t>
            </a:r>
            <a:endParaRPr lang="en-US" dirty="0"/>
          </a:p>
        </p:txBody>
      </p:sp>
      <p:sp>
        <p:nvSpPr>
          <p:cNvPr id="5" name="Content Placeholder 4"/>
          <p:cNvSpPr>
            <a:spLocks noGrp="1"/>
          </p:cNvSpPr>
          <p:nvPr>
            <p:ph idx="1"/>
          </p:nvPr>
        </p:nvSpPr>
        <p:spPr/>
        <p:txBody>
          <a:bodyPr>
            <a:normAutofit/>
          </a:bodyPr>
          <a:lstStyle/>
          <a:p>
            <a:r>
              <a:rPr lang="en-US" dirty="0" smtClean="0">
                <a:solidFill>
                  <a:schemeClr val="accent4"/>
                </a:solidFill>
              </a:rPr>
              <a:t>Content </a:t>
            </a:r>
            <a:r>
              <a:rPr lang="en-US" dirty="0">
                <a:solidFill>
                  <a:schemeClr val="accent4"/>
                </a:solidFill>
              </a:rPr>
              <a:t>Management System</a:t>
            </a:r>
            <a:r>
              <a:rPr lang="en-US" dirty="0">
                <a:solidFill>
                  <a:schemeClr val="tx1"/>
                </a:solidFill>
              </a:rPr>
              <a:t>: A tool for organizing, managing, defining, and storing site specific content (data</a:t>
            </a:r>
            <a:r>
              <a:rPr lang="en-US" dirty="0" smtClean="0">
                <a:solidFill>
                  <a:schemeClr val="tx1"/>
                </a:solidFill>
              </a:rPr>
              <a:t>). See the </a:t>
            </a:r>
            <a:r>
              <a:rPr lang="en-US" dirty="0" err="1" smtClean="0">
                <a:solidFill>
                  <a:schemeClr val="tx1"/>
                </a:solidFill>
              </a:rPr>
              <a:t>HomebrewCMS</a:t>
            </a:r>
            <a:r>
              <a:rPr lang="en-US" dirty="0" smtClean="0">
                <a:solidFill>
                  <a:schemeClr val="tx1"/>
                </a:solidFill>
              </a:rPr>
              <a:t> presentation for functional details.</a:t>
            </a:r>
            <a:endParaRPr lang="en-US" dirty="0">
              <a:solidFill>
                <a:schemeClr val="accent4"/>
              </a:solidFill>
            </a:endParaRPr>
          </a:p>
          <a:p>
            <a:r>
              <a:rPr lang="en-US" dirty="0" smtClean="0">
                <a:solidFill>
                  <a:schemeClr val="accent4"/>
                </a:solidFill>
              </a:rPr>
              <a:t>HTML</a:t>
            </a:r>
            <a:r>
              <a:rPr lang="en-US" dirty="0"/>
              <a:t>: </a:t>
            </a:r>
            <a:r>
              <a:rPr lang="en-US" dirty="0">
                <a:solidFill>
                  <a:schemeClr val="accent1"/>
                </a:solidFill>
              </a:rPr>
              <a:t>H</a:t>
            </a:r>
            <a:r>
              <a:rPr lang="en-US" dirty="0"/>
              <a:t>yper </a:t>
            </a:r>
            <a:r>
              <a:rPr lang="en-US" dirty="0">
                <a:solidFill>
                  <a:schemeClr val="accent1"/>
                </a:solidFill>
              </a:rPr>
              <a:t>T</a:t>
            </a:r>
            <a:r>
              <a:rPr lang="en-US" dirty="0"/>
              <a:t>ext </a:t>
            </a:r>
            <a:r>
              <a:rPr lang="en-US" dirty="0">
                <a:solidFill>
                  <a:schemeClr val="accent1"/>
                </a:solidFill>
              </a:rPr>
              <a:t>M</a:t>
            </a:r>
            <a:r>
              <a:rPr lang="en-US" dirty="0"/>
              <a:t>arkup </a:t>
            </a:r>
            <a:r>
              <a:rPr lang="en-US" dirty="0">
                <a:solidFill>
                  <a:schemeClr val="accent1"/>
                </a:solidFill>
              </a:rPr>
              <a:t>L</a:t>
            </a:r>
            <a:r>
              <a:rPr lang="en-US" dirty="0"/>
              <a:t>anguage defines the structure and general flow of a web page. It uses </a:t>
            </a:r>
            <a:r>
              <a:rPr lang="en-US" dirty="0">
                <a:solidFill>
                  <a:schemeClr val="accent5"/>
                </a:solidFill>
              </a:rPr>
              <a:t>tags</a:t>
            </a:r>
            <a:r>
              <a:rPr lang="en-US" dirty="0"/>
              <a:t>, such as </a:t>
            </a:r>
            <a:r>
              <a:rPr lang="en-US" dirty="0">
                <a:solidFill>
                  <a:schemeClr val="accent1"/>
                </a:solidFill>
              </a:rPr>
              <a:t>&lt;p&gt;</a:t>
            </a:r>
            <a:r>
              <a:rPr lang="en-US" dirty="0"/>
              <a:t> … </a:t>
            </a:r>
            <a:r>
              <a:rPr lang="en-US" dirty="0">
                <a:solidFill>
                  <a:schemeClr val="accent1"/>
                </a:solidFill>
              </a:rPr>
              <a:t>&lt;/p&gt;</a:t>
            </a:r>
            <a:r>
              <a:rPr lang="en-US" dirty="0"/>
              <a:t> to define page elements. </a:t>
            </a:r>
            <a:r>
              <a:rPr lang="en-US" dirty="0" smtClean="0"/>
              <a:t>Although HTML defines many tags, </a:t>
            </a:r>
            <a:r>
              <a:rPr lang="en-US" dirty="0"/>
              <a:t>it only requires learning a handful of tags to build a basic </a:t>
            </a:r>
            <a:r>
              <a:rPr lang="en-US" dirty="0" smtClean="0"/>
              <a:t>site.</a:t>
            </a:r>
          </a:p>
          <a:p>
            <a:r>
              <a:rPr lang="en-US" dirty="0" smtClean="0">
                <a:solidFill>
                  <a:schemeClr val="accent4"/>
                </a:solidFill>
              </a:rPr>
              <a:t>CSS</a:t>
            </a:r>
            <a:r>
              <a:rPr lang="en-US" dirty="0" smtClean="0"/>
              <a:t>: </a:t>
            </a:r>
            <a:r>
              <a:rPr lang="en-US" dirty="0">
                <a:solidFill>
                  <a:schemeClr val="accent1"/>
                </a:solidFill>
              </a:rPr>
              <a:t>C</a:t>
            </a:r>
            <a:r>
              <a:rPr lang="en-US" dirty="0" smtClean="0"/>
              <a:t>ascade </a:t>
            </a:r>
            <a:r>
              <a:rPr lang="en-US" dirty="0">
                <a:solidFill>
                  <a:schemeClr val="accent1"/>
                </a:solidFill>
              </a:rPr>
              <a:t>S</a:t>
            </a:r>
            <a:r>
              <a:rPr lang="en-US" dirty="0" smtClean="0"/>
              <a:t>tyle </a:t>
            </a:r>
            <a:r>
              <a:rPr lang="en-US" dirty="0">
                <a:solidFill>
                  <a:schemeClr val="accent1"/>
                </a:solidFill>
              </a:rPr>
              <a:t>S</a:t>
            </a:r>
            <a:r>
              <a:rPr lang="en-US" dirty="0" smtClean="0"/>
              <a:t>heets define </a:t>
            </a:r>
            <a:r>
              <a:rPr lang="en-US" dirty="0"/>
              <a:t>the </a:t>
            </a:r>
            <a:r>
              <a:rPr lang="en-US" dirty="0" smtClean="0"/>
              <a:t>look and feel or style of </a:t>
            </a:r>
            <a:r>
              <a:rPr lang="en-US" dirty="0"/>
              <a:t>a web </a:t>
            </a:r>
            <a:r>
              <a:rPr lang="en-US" dirty="0" smtClean="0"/>
              <a:t>site. </a:t>
            </a:r>
            <a:r>
              <a:rPr lang="en-US" dirty="0"/>
              <a:t>It uses </a:t>
            </a:r>
            <a:r>
              <a:rPr lang="en-US" dirty="0" smtClean="0"/>
              <a:t>its own detailed and very cryptic syntax.</a:t>
            </a:r>
          </a:p>
          <a:p>
            <a:r>
              <a:rPr lang="en-US" dirty="0">
                <a:solidFill>
                  <a:schemeClr val="accent4"/>
                </a:solidFill>
              </a:rPr>
              <a:t>JavaScript</a:t>
            </a:r>
            <a:r>
              <a:rPr lang="en-US" dirty="0" smtClean="0"/>
              <a:t>: A client side programming language for defining “actions” in response to user events, such as clicking a button.</a:t>
            </a:r>
            <a:endParaRPr lang="en-US" dirty="0"/>
          </a:p>
        </p:txBody>
      </p:sp>
    </p:spTree>
    <p:extLst>
      <p:ext uri="{BB962C8B-B14F-4D97-AF65-F5344CB8AC3E}">
        <p14:creationId xmlns:p14="http://schemas.microsoft.com/office/powerpoint/2010/main" val="121009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 HTTP vs HTTPS</a:t>
            </a:r>
            <a:endParaRPr lang="en-US" dirty="0"/>
          </a:p>
        </p:txBody>
      </p:sp>
      <p:sp>
        <p:nvSpPr>
          <p:cNvPr id="3" name="Content Placeholder 2"/>
          <p:cNvSpPr>
            <a:spLocks noGrp="1"/>
          </p:cNvSpPr>
          <p:nvPr>
            <p:ph idx="1"/>
          </p:nvPr>
        </p:nvSpPr>
        <p:spPr>
          <a:xfrm>
            <a:off x="677335" y="2160590"/>
            <a:ext cx="8596668" cy="3619321"/>
          </a:xfrm>
        </p:spPr>
        <p:txBody>
          <a:bodyPr/>
          <a:lstStyle/>
          <a:p>
            <a:r>
              <a:rPr lang="en-US" dirty="0" smtClean="0"/>
              <a:t>A </a:t>
            </a:r>
            <a:r>
              <a:rPr lang="en-US" dirty="0" smtClean="0">
                <a:solidFill>
                  <a:schemeClr val="accent1"/>
                </a:solidFill>
              </a:rPr>
              <a:t>protocol</a:t>
            </a:r>
            <a:r>
              <a:rPr lang="en-US" dirty="0" smtClean="0"/>
              <a:t> defines a strict (i.e. unambiguous) method of communication to enable interoperability between clients and servers. Both client and server must adhere to the protocol but can remain independent systems.</a:t>
            </a:r>
          </a:p>
          <a:p>
            <a:r>
              <a:rPr lang="en-US" dirty="0" smtClean="0"/>
              <a:t>Websites transfer data using the </a:t>
            </a:r>
            <a:r>
              <a:rPr lang="en-US" dirty="0" smtClean="0">
                <a:solidFill>
                  <a:schemeClr val="accent1"/>
                </a:solidFill>
              </a:rPr>
              <a:t>h</a:t>
            </a:r>
            <a:r>
              <a:rPr lang="en-US" dirty="0" smtClean="0"/>
              <a:t>yper</a:t>
            </a:r>
            <a:r>
              <a:rPr lang="en-US" dirty="0" smtClean="0">
                <a:solidFill>
                  <a:schemeClr val="accent1"/>
                </a:solidFill>
              </a:rPr>
              <a:t>t</a:t>
            </a:r>
            <a:r>
              <a:rPr lang="en-US" dirty="0" smtClean="0"/>
              <a:t>ext </a:t>
            </a:r>
            <a:r>
              <a:rPr lang="en-US" dirty="0" smtClean="0">
                <a:solidFill>
                  <a:schemeClr val="accent1"/>
                </a:solidFill>
              </a:rPr>
              <a:t>t</a:t>
            </a:r>
            <a:r>
              <a:rPr lang="en-US" dirty="0" smtClean="0"/>
              <a:t>ransfer </a:t>
            </a:r>
            <a:r>
              <a:rPr lang="en-US" dirty="0" smtClean="0">
                <a:solidFill>
                  <a:schemeClr val="accent1"/>
                </a:solidFill>
              </a:rPr>
              <a:t>p</a:t>
            </a:r>
            <a:r>
              <a:rPr lang="en-US" dirty="0" smtClean="0"/>
              <a:t>rotocol, known commonly as </a:t>
            </a:r>
            <a:r>
              <a:rPr lang="en-US" dirty="0" smtClean="0">
                <a:solidFill>
                  <a:schemeClr val="accent1"/>
                </a:solidFill>
              </a:rPr>
              <a:t>HTTP</a:t>
            </a:r>
            <a:r>
              <a:rPr lang="en-US" dirty="0" smtClean="0"/>
              <a:t>. When the underlying communications uses the </a:t>
            </a:r>
            <a:r>
              <a:rPr lang="en-US" i="1" dirty="0" smtClean="0">
                <a:solidFill>
                  <a:schemeClr val="accent1"/>
                </a:solidFill>
              </a:rPr>
              <a:t>secure sockets layer (SSL)</a:t>
            </a:r>
            <a:r>
              <a:rPr lang="en-US" dirty="0" smtClean="0"/>
              <a:t>, which encrypts the data end-to-end between the client and server, this protocol becomes known as </a:t>
            </a:r>
            <a:r>
              <a:rPr lang="en-US" dirty="0" smtClean="0">
                <a:solidFill>
                  <a:schemeClr val="accent1"/>
                </a:solidFill>
              </a:rPr>
              <a:t>Secure HTTP </a:t>
            </a:r>
            <a:r>
              <a:rPr lang="en-US" dirty="0" smtClean="0"/>
              <a:t>or </a:t>
            </a:r>
            <a:r>
              <a:rPr lang="en-US" dirty="0" smtClean="0">
                <a:solidFill>
                  <a:schemeClr val="accent1"/>
                </a:solidFill>
              </a:rPr>
              <a:t>HTTPS</a:t>
            </a:r>
            <a:r>
              <a:rPr lang="en-US" dirty="0" smtClean="0"/>
              <a:t>.</a:t>
            </a:r>
          </a:p>
          <a:p>
            <a:r>
              <a:rPr lang="en-US" dirty="0" smtClean="0"/>
              <a:t>Protocols may be layered, for example, HTTP builds on the lower-level </a:t>
            </a:r>
            <a:r>
              <a:rPr lang="en-US" dirty="0" smtClean="0">
                <a:solidFill>
                  <a:schemeClr val="accent1"/>
                </a:solidFill>
              </a:rPr>
              <a:t>telnet</a:t>
            </a:r>
            <a:r>
              <a:rPr lang="en-US" dirty="0" smtClean="0"/>
              <a:t> transport protocol.</a:t>
            </a:r>
          </a:p>
          <a:p>
            <a:r>
              <a:rPr lang="en-US" dirty="0" smtClean="0"/>
              <a:t>Similarly, the </a:t>
            </a:r>
            <a:r>
              <a:rPr lang="en-US" dirty="0" err="1" smtClean="0">
                <a:solidFill>
                  <a:schemeClr val="accent1"/>
                </a:solidFill>
              </a:rPr>
              <a:t>HomebrewAPI</a:t>
            </a:r>
            <a:r>
              <a:rPr lang="en-US" dirty="0" smtClean="0"/>
              <a:t> builds a JSON protocol over the HTTP protocol.</a:t>
            </a:r>
          </a:p>
          <a:p>
            <a:endParaRPr lang="en-US" dirty="0"/>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a:solidFill>
                  <a:srgbClr val="00B0F0"/>
                </a:solidFill>
              </a:rPr>
              <a:t>*While the </a:t>
            </a:r>
            <a:r>
              <a:rPr lang="en-US" dirty="0" err="1"/>
              <a:t>HomebrewDIY</a:t>
            </a:r>
            <a:r>
              <a:rPr lang="en-US" dirty="0">
                <a:solidFill>
                  <a:srgbClr val="00B0F0"/>
                </a:solidFill>
              </a:rPr>
              <a:t> server enables both HTTP and HTTPS communications, </a:t>
            </a:r>
            <a:r>
              <a:rPr lang="en-US" dirty="0" smtClean="0">
                <a:solidFill>
                  <a:srgbClr val="00B0F0"/>
                </a:solidFill>
              </a:rPr>
              <a:t>open web servers should only use HTTPS for security.</a:t>
            </a:r>
            <a:endParaRPr lang="en-US" dirty="0">
              <a:solidFill>
                <a:srgbClr val="00B0F0"/>
              </a:solidFill>
            </a:endParaRPr>
          </a:p>
        </p:txBody>
      </p:sp>
    </p:spTree>
    <p:extLst>
      <p:ext uri="{BB962C8B-B14F-4D97-AF65-F5344CB8AC3E}">
        <p14:creationId xmlns:p14="http://schemas.microsoft.com/office/powerpoint/2010/main" val="2376770811"/>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22367</TotalTime>
  <Words>3157</Words>
  <Application>Microsoft Office PowerPoint</Application>
  <PresentationFormat>Widescreen</PresentationFormat>
  <Paragraphs>273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Lucida Console</vt:lpstr>
      <vt:lpstr>Trebuchet MS</vt:lpstr>
      <vt:lpstr>Wingdings 3</vt:lpstr>
      <vt:lpstr>Facet</vt:lpstr>
      <vt:lpstr>HomebrewAPI</vt:lpstr>
      <vt:lpstr>Scope</vt:lpstr>
      <vt:lpstr>HomebrewAPI Description</vt:lpstr>
      <vt:lpstr>HomebrewDIY Model</vt:lpstr>
      <vt:lpstr>Assumed Designed Operation</vt:lpstr>
      <vt:lpstr>Traditional Behavior</vt:lpstr>
      <vt:lpstr>API Definition</vt:lpstr>
      <vt:lpstr>Other Terms</vt:lpstr>
      <vt:lpstr>Protocols – HTTP vs HTTPS</vt:lpstr>
      <vt:lpstr>Development Tools (Recommended)</vt:lpstr>
      <vt:lpstr>HomebrewAPI Definition</vt:lpstr>
      <vt:lpstr>API Messages</vt:lpstr>
      <vt:lpstr>Login*</vt:lpstr>
      <vt:lpstr>Follow-on Requests And JSON Web Token (JWT)</vt:lpstr>
      <vt:lpstr>User Account Actions</vt:lpstr>
      <vt:lpstr>Activation and Authentication Codes</vt:lpstr>
      <vt:lpstr>User Management</vt:lpstr>
      <vt:lpstr>Account Data</vt:lpstr>
      <vt:lpstr>HomebrewAPI Endpoints</vt:lpstr>
      <vt:lpstr>HomebrewAPI Endpoints</vt:lpstr>
      <vt:lpstr>HomebrewDIY Database Model</vt:lpstr>
      <vt:lpstr>$&lt;recipe&gt; Endpoints</vt:lpstr>
      <vt:lpstr>$&lt;recipe&gt; Queries</vt:lpstr>
      <vt:lpstr>Shared Read/Write Recipe Properties</vt:lpstr>
      <vt:lpstr>(Required*) Read Recipe Properties</vt:lpstr>
      <vt:lpstr>(Required*) Write Recipe Properties</vt:lpstr>
      <vt:lpstr>SafeData Filter</vt:lpstr>
      <vt:lpstr>SafeData Filter Example</vt:lpstr>
      <vt:lpstr>SafeData Types</vt:lpstr>
      <vt:lpstr>@&lt;action&gt; Endpoints</vt:lpstr>
      <vt:lpstr>Email and SMS Messages</vt:lpstr>
      <vt:lpstr>!&lt;info&gt; Endpoints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HomebrewCMS</dc:title>
  <dc:creator>dvc</dc:creator>
  <cp:lastModifiedBy>dvc</cp:lastModifiedBy>
  <cp:revision>162</cp:revision>
  <dcterms:created xsi:type="dcterms:W3CDTF">2019-02-15T17:34:09Z</dcterms:created>
  <dcterms:modified xsi:type="dcterms:W3CDTF">2022-04-08T14:58:33Z</dcterms:modified>
</cp:coreProperties>
</file>