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6" r:id="rId4"/>
    <p:sldId id="257" r:id="rId5"/>
    <p:sldId id="289" r:id="rId6"/>
    <p:sldId id="258" r:id="rId7"/>
    <p:sldId id="263" r:id="rId8"/>
    <p:sldId id="300" r:id="rId9"/>
    <p:sldId id="301" r:id="rId10"/>
    <p:sldId id="280" r:id="rId11"/>
    <p:sldId id="285" r:id="rId12"/>
    <p:sldId id="304" r:id="rId13"/>
    <p:sldId id="294" r:id="rId14"/>
    <p:sldId id="290" r:id="rId15"/>
    <p:sldId id="293" r:id="rId16"/>
    <p:sldId id="295" r:id="rId17"/>
    <p:sldId id="283" r:id="rId18"/>
    <p:sldId id="281" r:id="rId19"/>
    <p:sldId id="288" r:id="rId20"/>
    <p:sldId id="303" r:id="rId21"/>
    <p:sldId id="302" r:id="rId22"/>
    <p:sldId id="260" r:id="rId23"/>
    <p:sldId id="259" r:id="rId24"/>
    <p:sldId id="267" r:id="rId25"/>
    <p:sldId id="261" r:id="rId26"/>
    <p:sldId id="268" r:id="rId27"/>
    <p:sldId id="269" r:id="rId28"/>
    <p:sldId id="271" r:id="rId29"/>
    <p:sldId id="270" r:id="rId30"/>
    <p:sldId id="279" r:id="rId31"/>
    <p:sldId id="272" r:id="rId32"/>
    <p:sldId id="274" r:id="rId33"/>
    <p:sldId id="296" r:id="rId34"/>
    <p:sldId id="277" r:id="rId35"/>
    <p:sldId id="297" r:id="rId36"/>
    <p:sldId id="278" r:id="rId37"/>
    <p:sldId id="298" r:id="rId38"/>
    <p:sldId id="299" r:id="rId39"/>
    <p:sldId id="286" r:id="rId40"/>
    <p:sldId id="264" r:id="rId41"/>
    <p:sldId id="265" r:id="rId42"/>
    <p:sldId id="273" r:id="rId43"/>
    <p:sldId id="275" r:id="rId44"/>
    <p:sldId id="30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3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10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22E6-19F5-4E3A-A99F-367E5927EEE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e@gmail.co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HomebrewCMS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050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life easier</a:t>
            </a:r>
          </a:p>
        </p:txBody>
      </p:sp>
    </p:spTree>
    <p:extLst>
      <p:ext uri="{BB962C8B-B14F-4D97-AF65-F5344CB8AC3E}">
        <p14:creationId xmlns:p14="http://schemas.microsoft.com/office/powerpoint/2010/main" val="280322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HomebrewCMS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1"/>
            <a:ext cx="8596668" cy="3686338"/>
          </a:xfrm>
        </p:spPr>
        <p:txBody>
          <a:bodyPr>
            <a:normAutofit/>
          </a:bodyPr>
          <a:lstStyle/>
          <a:p>
            <a:r>
              <a:rPr lang="en-US" dirty="0"/>
              <a:t>To start HomebrewCMS go to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>
                <a:solidFill>
                  <a:schemeClr val="accent4"/>
                </a:solidFill>
              </a:rPr>
              <a:t>your_site.dom</a:t>
            </a:r>
            <a:r>
              <a:rPr lang="en-US" dirty="0">
                <a:solidFill>
                  <a:schemeClr val="accent1"/>
                </a:solidFill>
              </a:rPr>
              <a:t>/cms/cms.html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To open the HomebrewCMS tool while viewing your site…</a:t>
            </a:r>
          </a:p>
          <a:p>
            <a:pPr lvl="1"/>
            <a:r>
              <a:rPr lang="en-US" dirty="0"/>
              <a:t>Shift-click the small </a:t>
            </a:r>
            <a:r>
              <a:rPr lang="en-US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dirty="0">
                <a:latin typeface="FontAwesome" pitchFamily="2" charset="0"/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SHFT+</a:t>
            </a:r>
            <a:r>
              <a:rPr lang="en-US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dirty="0"/>
              <a:t>) icon located in the lower right corner of the footer bar of the site.*</a:t>
            </a:r>
          </a:p>
          <a:p>
            <a:pPr marL="914400" lvl="2" indent="0">
              <a:buNone/>
            </a:pPr>
            <a:r>
              <a:rPr lang="en-US" dirty="0"/>
              <a:t>* Note: This is dependent on site design and layout, but recommended.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Holding the ALT key at the same time (</a:t>
            </a:r>
            <a:r>
              <a:rPr lang="en-US" dirty="0">
                <a:solidFill>
                  <a:schemeClr val="accent1"/>
                </a:solidFill>
              </a:rPr>
              <a:t>ALT+</a:t>
            </a:r>
            <a:r>
              <a:rPr lang="en-US" b="1" dirty="0">
                <a:solidFill>
                  <a:schemeClr val="accent1"/>
                </a:solidFill>
                <a:latin typeface="FontAwesome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dirty="0"/>
              <a:t>) will open you directly to the page you are presently viewing.</a:t>
            </a:r>
          </a:p>
          <a:p>
            <a:pPr lvl="1"/>
            <a:r>
              <a:rPr lang="en-US" dirty="0"/>
              <a:t>Whether browser opens a new </a:t>
            </a:r>
            <a:r>
              <a:rPr lang="en-US" u="sng" dirty="0"/>
              <a:t>window</a:t>
            </a:r>
            <a:r>
              <a:rPr lang="en-US" dirty="0"/>
              <a:t> or </a:t>
            </a:r>
            <a:r>
              <a:rPr lang="en-US" u="sng" dirty="0"/>
              <a:t>tab</a:t>
            </a:r>
            <a:r>
              <a:rPr lang="en-US" dirty="0"/>
              <a:t> depends on browser; </a:t>
            </a:r>
            <a:br>
              <a:rPr lang="en-US" dirty="0"/>
            </a:br>
            <a:r>
              <a:rPr lang="en-US" dirty="0"/>
              <a:t>in Chrome prefix CTRL key to force a new tab, i.e. CTRL+SHFT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b="1" dirty="0">
                <a:solidFill>
                  <a:schemeClr val="tx1"/>
                </a:solidFill>
                <a:latin typeface="FontAwesome" pitchFamily="2" charset="0"/>
              </a:rPr>
              <a:t> 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5846928"/>
            <a:ext cx="10978756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Tip: Note </a:t>
            </a:r>
            <a:r>
              <a:rPr lang="en-US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b="1" dirty="0">
                <a:solidFill>
                  <a:srgbClr val="00B0F0"/>
                </a:solidFill>
                <a:latin typeface="FontAwesome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mnemonics: </a:t>
            </a:r>
            <a:r>
              <a:rPr lang="en-US" u="sng" dirty="0">
                <a:solidFill>
                  <a:srgbClr val="00B0F0"/>
                </a:solidFill>
              </a:rPr>
              <a:t>S</a:t>
            </a:r>
            <a:r>
              <a:rPr lang="en-US" dirty="0">
                <a:solidFill>
                  <a:srgbClr val="00B0F0"/>
                </a:solidFill>
              </a:rPr>
              <a:t>HFT+</a:t>
            </a:r>
            <a:r>
              <a:rPr lang="en-US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u="sng" dirty="0">
                <a:solidFill>
                  <a:srgbClr val="00B0F0"/>
                </a:solidFill>
              </a:rPr>
              <a:t>S</a:t>
            </a:r>
            <a:r>
              <a:rPr lang="en-US" dirty="0">
                <a:solidFill>
                  <a:srgbClr val="00B0F0"/>
                </a:solidFill>
              </a:rPr>
              <a:t>TART;  </a:t>
            </a:r>
            <a:r>
              <a:rPr lang="en-US" u="sng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LT+</a:t>
            </a:r>
            <a:r>
              <a:rPr lang="en-US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dirty="0">
                <a:solidFill>
                  <a:srgbClr val="00B0F0"/>
                </a:solidFill>
              </a:rPr>
              <a:t>=(start) </a:t>
            </a:r>
            <a:r>
              <a:rPr lang="en-US" b="1" u="sng" dirty="0">
                <a:solidFill>
                  <a:srgbClr val="00B0F0"/>
                </a:solidFill>
              </a:rPr>
              <a:t>a</a:t>
            </a:r>
            <a:r>
              <a:rPr lang="en-US" b="1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 page;  </a:t>
            </a:r>
            <a:r>
              <a:rPr lang="en-US" b="1" u="sng" dirty="0">
                <a:solidFill>
                  <a:srgbClr val="00B0F0"/>
                </a:solidFill>
              </a:rPr>
              <a:t>C</a:t>
            </a:r>
            <a:r>
              <a:rPr lang="en-US" dirty="0">
                <a:solidFill>
                  <a:srgbClr val="00B0F0"/>
                </a:solidFill>
              </a:rPr>
              <a:t>TRL+</a:t>
            </a:r>
            <a:r>
              <a:rPr lang="en-US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b="1" u="sng" dirty="0">
                <a:solidFill>
                  <a:srgbClr val="00B0F0"/>
                </a:solidFill>
              </a:rPr>
              <a:t>C</a:t>
            </a:r>
            <a:r>
              <a:rPr lang="en-US" dirty="0">
                <a:solidFill>
                  <a:srgbClr val="00B0F0"/>
                </a:solidFill>
              </a:rPr>
              <a:t>ontent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u="sng" dirty="0">
                <a:solidFill>
                  <a:srgbClr val="00B0F0"/>
                </a:solidFill>
              </a:rPr>
              <a:t>c</a:t>
            </a:r>
            <a:r>
              <a:rPr lang="en-US" b="1" dirty="0">
                <a:solidFill>
                  <a:srgbClr val="00B0F0"/>
                </a:solidFill>
              </a:rPr>
              <a:t>ache</a:t>
            </a:r>
            <a:r>
              <a:rPr lang="en-US" dirty="0">
                <a:solidFill>
                  <a:srgbClr val="00B0F0"/>
                </a:solidFill>
              </a:rPr>
              <a:t> reload.</a:t>
            </a:r>
          </a:p>
        </p:txBody>
      </p:sp>
    </p:spTree>
    <p:extLst>
      <p:ext uri="{BB962C8B-B14F-4D97-AF65-F5344CB8AC3E}">
        <p14:creationId xmlns:p14="http://schemas.microsoft.com/office/powerpoint/2010/main" val="331124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9310727" cy="3880773"/>
          </a:xfrm>
        </p:spPr>
        <p:txBody>
          <a:bodyPr>
            <a:normAutofit/>
          </a:bodyPr>
          <a:lstStyle/>
          <a:p>
            <a:r>
              <a:rPr lang="en-US" dirty="0"/>
              <a:t>Publishing requires login to an account.</a:t>
            </a:r>
          </a:p>
          <a:p>
            <a:pPr lvl="1"/>
            <a:r>
              <a:rPr lang="en-US" dirty="0"/>
              <a:t>If you have not previously logged in you will need to do so before making any edits.</a:t>
            </a:r>
          </a:p>
          <a:p>
            <a:r>
              <a:rPr lang="en-US" dirty="0"/>
              <a:t>When making changes (from the live site) you will need to open another window or tab to the preview site as well to see your changes.</a:t>
            </a:r>
          </a:p>
          <a:p>
            <a:r>
              <a:rPr lang="en-US" dirty="0"/>
              <a:t>If the site is already loaded or you have iterated your work, you will need to force page to reload content.</a:t>
            </a:r>
          </a:p>
          <a:p>
            <a:pPr lvl="1"/>
            <a:r>
              <a:rPr lang="en-US" dirty="0"/>
              <a:t>Click </a:t>
            </a:r>
            <a:r>
              <a:rPr lang="en-US" dirty="0">
                <a:solidFill>
                  <a:schemeClr val="accent1"/>
                </a:solidFill>
              </a:rPr>
              <a:t>CTRL+</a:t>
            </a:r>
            <a:r>
              <a:rPr lang="en-US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b="1" dirty="0">
                <a:solidFill>
                  <a:schemeClr val="accent1"/>
                </a:solidFill>
                <a:latin typeface="FontAwesome" pitchFamily="2" charset="0"/>
              </a:rPr>
              <a:t> </a:t>
            </a:r>
            <a:r>
              <a:rPr lang="en-US" dirty="0"/>
              <a:t> to force a content reload without refreshing the page.</a:t>
            </a:r>
          </a:p>
          <a:p>
            <a:r>
              <a:rPr lang="en-US" b="1" dirty="0">
                <a:solidFill>
                  <a:srgbClr val="C00000"/>
                </a:solidFill>
              </a:rPr>
              <a:t>Avoid using the browser back button when working with HomebrewCMS.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IT WILL FLUSH ALL YOUR WORK WITHOUT SAVING!</a:t>
            </a:r>
          </a:p>
        </p:txBody>
      </p:sp>
    </p:spTree>
    <p:extLst>
      <p:ext uri="{BB962C8B-B14F-4D97-AF65-F5344CB8AC3E}">
        <p14:creationId xmlns:p14="http://schemas.microsoft.com/office/powerpoint/2010/main" val="335274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You can not download, preview, or publish without an account!</a:t>
            </a:r>
          </a:p>
          <a:p>
            <a:r>
              <a:rPr lang="en-US" dirty="0"/>
              <a:t>Both authors and developers must have an account to login.</a:t>
            </a:r>
          </a:p>
          <a:p>
            <a:r>
              <a:rPr lang="en-US" dirty="0"/>
              <a:t>The lock icon indicates login status as valid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ontAwesome5Free-Solid" panose="02000503000000000000" pitchFamily="50" charset="2"/>
              </a:rPr>
              <a:t></a:t>
            </a:r>
            <a:r>
              <a:rPr lang="en-US" dirty="0"/>
              <a:t> or Invalid </a:t>
            </a:r>
            <a:r>
              <a:rPr lang="en-US" dirty="0">
                <a:solidFill>
                  <a:schemeClr val="accent5"/>
                </a:solidFill>
                <a:latin typeface="FontAwesome5Free-Solid" panose="02000503000000000000" pitchFamily="50" charset="2"/>
              </a:rPr>
              <a:t></a:t>
            </a:r>
            <a:r>
              <a:rPr lang="en-US" dirty="0"/>
              <a:t>. </a:t>
            </a:r>
          </a:p>
          <a:p>
            <a:r>
              <a:rPr lang="en-US" dirty="0"/>
              <a:t>Type username and password. Press enter after your password or click      to login.</a:t>
            </a:r>
          </a:p>
          <a:p>
            <a:r>
              <a:rPr lang="en-US" dirty="0"/>
              <a:t>Login is valid for 24 hours.</a:t>
            </a:r>
          </a:p>
          <a:p>
            <a:r>
              <a:rPr lang="en-US" dirty="0">
                <a:solidFill>
                  <a:schemeClr val="accent1"/>
                </a:solidFill>
              </a:rPr>
              <a:t>If HomebrewCMS stops working or isn’t working, verify by the icon that your login has not expired.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8274124" y="337387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ontAwesome5Free-Regular" panose="02000503000000000000" pitchFamily="50" charset="2"/>
              </a:rPr>
              <a:t>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331" y="6041363"/>
            <a:ext cx="5378717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*Note: Homebrew account management is TBD.</a:t>
            </a:r>
          </a:p>
        </p:txBody>
      </p:sp>
    </p:spTree>
    <p:extLst>
      <p:ext uri="{BB962C8B-B14F-4D97-AF65-F5344CB8AC3E}">
        <p14:creationId xmlns:p14="http://schemas.microsoft.com/office/powerpoint/2010/main" val="159420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400" dirty="0">
                <a:solidFill>
                  <a:schemeClr val="accent1"/>
                </a:solidFill>
                <a:latin typeface="FontAwesome5Free-Solid" panose="02000503000000000000" pitchFamily="50" charset="2"/>
              </a:rPr>
              <a:t>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Expansion and collapse container elements.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>
                <a:solidFill>
                  <a:srgbClr val="00B0F0"/>
                </a:solidFill>
                <a:latin typeface="FontAwesome5Free-Regular" panose="02000503000000000000" pitchFamily="50" charset="2"/>
              </a:rPr>
              <a:t>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Copy element in place; </a:t>
            </a:r>
            <a:r>
              <a:rPr lang="en-US" b="1" dirty="0">
                <a:solidFill>
                  <a:srgbClr val="00B0F0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 copies to clipboard; </a:t>
            </a:r>
            <a:r>
              <a:rPr lang="en-US" b="1" dirty="0">
                <a:solidFill>
                  <a:srgbClr val="00B0F0"/>
                </a:solidFill>
                <a:latin typeface="Trebuchet MS" panose="020B0603020202020204" pitchFamily="34" charset="0"/>
              </a:rPr>
              <a:t>ALT+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pastes.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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Move element up in order.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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Move element down in order.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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Promote element up in hierarchy to level of parent.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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Promote element down in hierarchy of preceding element.</a:t>
            </a: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</a:t>
            </a:r>
            <a:r>
              <a:rPr lang="en-US" sz="2400" b="1" dirty="0">
                <a:solidFill>
                  <a:prstClr val="white"/>
                </a:solidFill>
                <a:latin typeface="Trebuchet MS" panose="020B0603020202020204" pitchFamily="34" charset="0"/>
              </a:rPr>
              <a:t>	</a:t>
            </a:r>
            <a:r>
              <a:rPr lang="en-US" b="1" dirty="0">
                <a:solidFill>
                  <a:srgbClr val="2B8FD3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 deletes an element; </a:t>
            </a:r>
            <a:r>
              <a:rPr lang="en-US" b="1" dirty="0">
                <a:solidFill>
                  <a:srgbClr val="2B8FD3"/>
                </a:solidFill>
                <a:latin typeface="Trebuchet MS" panose="020B0603020202020204" pitchFamily="34" charset="0"/>
              </a:rPr>
              <a:t>CTRL+ALT+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 deletes schema.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682625" algn="l"/>
              </a:tabLst>
            </a:pP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020" y="6041363"/>
            <a:ext cx="563135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  <a:latin typeface="+mn-lt"/>
              </a:rPr>
              <a:t>Hint: Color designates </a:t>
            </a:r>
            <a:r>
              <a:rPr lang="en-U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author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 vs developer mode.</a:t>
            </a:r>
          </a:p>
        </p:txBody>
      </p:sp>
    </p:spTree>
    <p:extLst>
      <p:ext uri="{BB962C8B-B14F-4D97-AF65-F5344CB8AC3E}">
        <p14:creationId xmlns:p14="http://schemas.microsoft.com/office/powerpoint/2010/main" val="17909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srgbClr val="2B8FD3"/>
                </a:solidFill>
                <a:latin typeface="Trebuchet MS" panose="020B0603020202020204" pitchFamily="34" charset="0"/>
              </a:rPr>
              <a:t>DEVELOPER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|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AUTHOR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 word indicates current mode and changes mode when clicked.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</a:t>
            </a:r>
            <a:r>
              <a:rPr lang="en-US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Download a schema 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32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</a:t>
            </a:r>
            <a:r>
              <a:rPr lang="en-US" sz="32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schema info.</a:t>
            </a:r>
            <a:endParaRPr lang="en-US" sz="24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</a:t>
            </a:r>
            <a:r>
              <a:rPr lang="en-US" sz="28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data content.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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View schema/data as (pretty) JSON.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chemeClr val="accent1"/>
                </a:solidFill>
                <a:latin typeface="FontAwesome5Free-Solid" panose="02000503000000000000" pitchFamily="50" charset="2"/>
              </a:rPr>
              <a:t>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Upload documents and images.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>
                <a:solidFill>
                  <a:srgbClr val="2B8FD3"/>
                </a:solidFill>
                <a:latin typeface="FontAwesome5Free-Solid" panose="02000503000000000000" pitchFamily="50" charset="2"/>
              </a:rPr>
              <a:t>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User account.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chemeClr val="accent1"/>
                </a:solidFill>
                <a:latin typeface="Font Awesome 5 Free Solid" panose="02000503000000000000" pitchFamily="50" charset="0"/>
              </a:rPr>
              <a:t>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Preview or Publish current schema &amp; data.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>
                <a:solidFill>
                  <a:srgbClr val="00B0F0"/>
                </a:solidFill>
                <a:latin typeface="FontAwesome5Free-Regular" panose="02000503000000000000" pitchFamily="50" charset="2"/>
              </a:rPr>
              <a:t>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View log.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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Turn debug on-off; </a:t>
            </a:r>
            <a:r>
              <a:rPr lang="en-US" b="1" dirty="0">
                <a:solidFill>
                  <a:srgbClr val="2B8FD3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 verbose on-off.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dirty="0">
                <a:solidFill>
                  <a:schemeClr val="accent1"/>
                </a:solidFill>
                <a:latin typeface="FontAwesome5Free-Regular" panose="02000503000000000000" pitchFamily="50" charset="2"/>
              </a:rPr>
              <a:t>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 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 Help.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49301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3400" b="1" dirty="0">
                <a:solidFill>
                  <a:schemeClr val="tx1"/>
                </a:solidFill>
                <a:latin typeface="Trebuchet MS" panose="020B0603020202020204" pitchFamily="34" charset="0"/>
              </a:rPr>
              <a:t>+</a:t>
            </a:r>
            <a:r>
              <a:rPr lang="en-US" b="1" dirty="0">
                <a:solidFill>
                  <a:srgbClr val="2B8FD3"/>
                </a:solidFill>
                <a:latin typeface="Trebuchet MS" panose="020B0603020202020204" pitchFamily="34" charset="0"/>
              </a:rPr>
              <a:t> 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Just a marker for the menu.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</a:t>
            </a:r>
            <a:r>
              <a:rPr lang="en-US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Unordered container element [JS object].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2B8FD3"/>
                </a:solidFill>
                <a:latin typeface="FontAwesome5Free-Solid" panose="02000503000000000000" pitchFamily="50" charset="2"/>
              </a:rPr>
              <a:t></a:t>
            </a:r>
            <a:r>
              <a:rPr lang="en-US" sz="32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Ordered container element [JS Array].</a:t>
            </a:r>
            <a:endParaRPr lang="en-US" sz="24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2B8FD3"/>
                </a:solidFill>
                <a:latin typeface="FontAwesome5Free-Regular" panose="02000503000000000000" pitchFamily="50" charset="2"/>
              </a:rPr>
              <a:t></a:t>
            </a:r>
            <a:r>
              <a:rPr lang="en-US" sz="28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Boolean (i.e. true/false value) element [checkbox]. 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2B8FD3"/>
                </a:solidFill>
                <a:latin typeface="FontAwesome5Free-Solid" panose="02000503000000000000" pitchFamily="50" charset="2"/>
              </a:rPr>
              <a:t>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Numeric value [JS integer or float].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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Text element – block or single string [JS string].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b="1" dirty="0">
                <a:solidFill>
                  <a:srgbClr val="00B0F0"/>
                </a:solidFill>
                <a:latin typeface="Font Awesome 5 Free Solid" panose="02000503000000000000" pitchFamily="50" charset="0"/>
              </a:rPr>
              <a:t>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Date and Time elements. [ISO time string].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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Enumerated list of choices. [JS string, one or more of a set].</a:t>
            </a:r>
            <a:endParaRPr lang="en-US" sz="19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</a:t>
            </a: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prstClr val="white"/>
                </a:solidFill>
                <a:latin typeface="Trebuchet MS" panose="020B0603020202020204" pitchFamily="34" charset="0"/>
              </a:rPr>
              <a:t>Link element. [JS object or HTML &lt;a&gt; tag string]</a:t>
            </a:r>
            <a:endParaRPr lang="en-US" sz="2800" b="1" dirty="0">
              <a:solidFill>
                <a:srgbClr val="00B0F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5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vs Live Publishing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9310727" cy="3880773"/>
          </a:xfrm>
        </p:spPr>
        <p:txBody>
          <a:bodyPr>
            <a:normAutofit/>
          </a:bodyPr>
          <a:lstStyle/>
          <a:p>
            <a:r>
              <a:rPr lang="en-US" dirty="0"/>
              <a:t>HomebrewCMS intentionally works with 2 websites.</a:t>
            </a:r>
          </a:p>
          <a:p>
            <a:pPr lvl="1"/>
            <a:r>
              <a:rPr lang="en-US" dirty="0"/>
              <a:t>While this may seem a bit confusing, but it serves as a safety net.</a:t>
            </a:r>
          </a:p>
          <a:p>
            <a:r>
              <a:rPr lang="en-US" dirty="0"/>
              <a:t>Preview site</a:t>
            </a:r>
          </a:p>
          <a:p>
            <a:pPr lvl="1"/>
            <a:r>
              <a:rPr lang="en-US" dirty="0"/>
              <a:t>Allows authors and developers to “try before you buy” so to speak.</a:t>
            </a:r>
          </a:p>
          <a:p>
            <a:pPr lvl="1"/>
            <a:r>
              <a:rPr lang="en-US" dirty="0"/>
              <a:t>You may preview changes as many times as you like and it will only affect the preview site.</a:t>
            </a:r>
          </a:p>
          <a:p>
            <a:pPr lvl="1"/>
            <a:r>
              <a:rPr lang="en-US" dirty="0"/>
              <a:t>If you totally break things, you can reload from the live site to restore things.</a:t>
            </a:r>
          </a:p>
          <a:p>
            <a:r>
              <a:rPr lang="en-US" dirty="0"/>
              <a:t>Live site</a:t>
            </a:r>
          </a:p>
          <a:p>
            <a:pPr lvl="1"/>
            <a:r>
              <a:rPr lang="en-US" b="1" dirty="0"/>
              <a:t>When Published to the live site, changes appear immediately for the real website!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Live publishing CAN NOT be undone.</a:t>
            </a:r>
          </a:p>
          <a:p>
            <a:pPr lvl="1"/>
            <a:r>
              <a:rPr lang="en-US" dirty="0"/>
              <a:t>Live publishing records a history of who made what changes.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655" y="6041363"/>
            <a:ext cx="745402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Tip: When editing, always load content from the live site (default).</a:t>
            </a:r>
          </a:p>
        </p:txBody>
      </p:sp>
    </p:spTree>
    <p:extLst>
      <p:ext uri="{BB962C8B-B14F-4D97-AF65-F5344CB8AC3E}">
        <p14:creationId xmlns:p14="http://schemas.microsoft.com/office/powerpoint/2010/main" val="139385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References – Images &amp; Documents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aware references are case sensitive.</a:t>
            </a:r>
          </a:p>
          <a:p>
            <a:r>
              <a:rPr lang="en-US" dirty="0">
                <a:sym typeface="Symbol" panose="05050102010706020507" pitchFamily="18" charset="2"/>
              </a:rPr>
              <a:t>Use lower case file extensions.</a:t>
            </a:r>
            <a:endParaRPr lang="en-US" dirty="0"/>
          </a:p>
          <a:p>
            <a:r>
              <a:rPr lang="en-US" dirty="0"/>
              <a:t>Avoid spaces in names</a:t>
            </a:r>
          </a:p>
          <a:p>
            <a:pPr lvl="1"/>
            <a:r>
              <a:rPr lang="en-US" dirty="0"/>
              <a:t>Markdown requires replacing spaces in links with </a:t>
            </a:r>
            <a:r>
              <a:rPr lang="en-US" dirty="0">
                <a:solidFill>
                  <a:schemeClr val="accent1"/>
                </a:solidFill>
              </a:rPr>
              <a:t>%20</a:t>
            </a:r>
            <a:r>
              <a:rPr lang="en-US" dirty="0"/>
              <a:t>.</a:t>
            </a:r>
          </a:p>
          <a:p>
            <a:r>
              <a:rPr lang="en-US" dirty="0"/>
              <a:t>Use meaningful names.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450" y="6041363"/>
            <a:ext cx="946643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Tip: When naming by date use the format YYYYMMDD and files will sort chronologically!</a:t>
            </a:r>
          </a:p>
        </p:txBody>
      </p:sp>
    </p:spTree>
    <p:extLst>
      <p:ext uri="{BB962C8B-B14F-4D97-AF65-F5344CB8AC3E}">
        <p14:creationId xmlns:p14="http://schemas.microsoft.com/office/powerpoint/2010/main" val="97852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&amp; Document File Sizes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and document uploads are limited to approximately 5 MB.</a:t>
            </a:r>
          </a:p>
          <a:p>
            <a:pPr lvl="1"/>
            <a:r>
              <a:rPr lang="en-US" dirty="0"/>
              <a:t>Larger files can be accommodated over FTP.</a:t>
            </a:r>
          </a:p>
          <a:p>
            <a:r>
              <a:rPr lang="en-US" dirty="0"/>
              <a:t>Documents are generally more forgiving as they are only accessed at a users request.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 recommend keeping documents under 1 MB.</a:t>
            </a:r>
          </a:p>
          <a:p>
            <a:r>
              <a:rPr lang="en-US" dirty="0"/>
              <a:t>Single images from today’s phone cameras can easily exceed 5 MB!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 recommend resizing, cropping, and/or converting the file to keep its size below 200 KB for any single picture and under 1 MB for a particular page.</a:t>
            </a:r>
          </a:p>
        </p:txBody>
      </p:sp>
    </p:spTree>
    <p:extLst>
      <p:ext uri="{BB962C8B-B14F-4D97-AF65-F5344CB8AC3E}">
        <p14:creationId xmlns:p14="http://schemas.microsoft.com/office/powerpoint/2010/main" val="3222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HomebrewCMS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and Advanced</a:t>
            </a:r>
          </a:p>
        </p:txBody>
      </p:sp>
    </p:spTree>
    <p:extLst>
      <p:ext uri="{BB962C8B-B14F-4D97-AF65-F5344CB8AC3E}">
        <p14:creationId xmlns:p14="http://schemas.microsoft.com/office/powerpoint/2010/main" val="83919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Largely “fill in the blanks” activity.</a:t>
            </a:r>
          </a:p>
          <a:p>
            <a:pPr lvl="1"/>
            <a:r>
              <a:rPr lang="en-US" dirty="0"/>
              <a:t>Syntax can be picky and unforgiving.</a:t>
            </a:r>
          </a:p>
          <a:p>
            <a:r>
              <a:rPr lang="en-US" dirty="0"/>
              <a:t>But be aware, fields may require information in different formats.</a:t>
            </a:r>
          </a:p>
          <a:p>
            <a:pPr lvl="1"/>
            <a:r>
              <a:rPr lang="en-US" dirty="0"/>
              <a:t>Short fields generally expect simple text information.</a:t>
            </a:r>
          </a:p>
          <a:p>
            <a:pPr lvl="1"/>
            <a:r>
              <a:rPr lang="en-US" dirty="0"/>
              <a:t>Some fields use special elements such as date and time selectors or checkboxes,...</a:t>
            </a:r>
          </a:p>
          <a:p>
            <a:pPr lvl="1"/>
            <a:r>
              <a:rPr lang="en-US" dirty="0"/>
              <a:t>Large blocks of content generally use </a:t>
            </a:r>
            <a:r>
              <a:rPr lang="en-US" dirty="0">
                <a:solidFill>
                  <a:schemeClr val="accent1"/>
                </a:solidFill>
              </a:rPr>
              <a:t>Markdown</a:t>
            </a:r>
            <a:r>
              <a:rPr lang="en-US" dirty="0"/>
              <a:t>.</a:t>
            </a:r>
          </a:p>
          <a:p>
            <a:r>
              <a:rPr lang="en-US" dirty="0"/>
              <a:t>The site design may break some data into more form-like organization.</a:t>
            </a:r>
          </a:p>
          <a:p>
            <a:pPr lvl="1"/>
            <a:r>
              <a:rPr lang="en-US" dirty="0"/>
              <a:t>For example, all contacts include the same information – name, phone, email, … -- so completing a form feels more natural.</a:t>
            </a:r>
          </a:p>
          <a:p>
            <a:r>
              <a:rPr lang="en-US" dirty="0"/>
              <a:t>Large prose on the other hand makes sense to handle as blocks.</a:t>
            </a:r>
          </a:p>
          <a:p>
            <a:r>
              <a:rPr lang="en-US" dirty="0"/>
              <a:t>HomebrewCMS preview window gives a near-site-like view of the content.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5" y="6041363"/>
            <a:ext cx="10733876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Tip: Never edit data files directly! Later editing schema files will overwrite those changes.</a:t>
            </a:r>
          </a:p>
        </p:txBody>
      </p:sp>
    </p:spTree>
    <p:extLst>
      <p:ext uri="{BB962C8B-B14F-4D97-AF65-F5344CB8AC3E}">
        <p14:creationId xmlns:p14="http://schemas.microsoft.com/office/powerpoint/2010/main" val="96947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Inserting links is confusing because…</a:t>
            </a:r>
          </a:p>
          <a:p>
            <a:pPr lvl="1"/>
            <a:r>
              <a:rPr lang="en-US" dirty="0"/>
              <a:t>CMS forms may request the link destination directly.</a:t>
            </a:r>
          </a:p>
          <a:p>
            <a:pPr lvl="1"/>
            <a:r>
              <a:rPr lang="en-US" dirty="0"/>
              <a:t>The link may be embedded into HTML or Markdown.</a:t>
            </a:r>
          </a:p>
          <a:p>
            <a:pPr lvl="1"/>
            <a:r>
              <a:rPr lang="en-US" dirty="0"/>
              <a:t>The link may be an internal action, such as responding to a menu click.</a:t>
            </a:r>
          </a:p>
          <a:p>
            <a:pPr lvl="1"/>
            <a:r>
              <a:rPr lang="en-US" dirty="0"/>
              <a:t>Links may open in the same window/tab or a new window/tab.</a:t>
            </a:r>
          </a:p>
          <a:p>
            <a:pPr lvl="1"/>
            <a:r>
              <a:rPr lang="en-US" dirty="0"/>
              <a:t>May require special handling to protect personal information.</a:t>
            </a:r>
          </a:p>
          <a:p>
            <a:pPr lvl="1"/>
            <a:r>
              <a:rPr lang="en-US" dirty="0"/>
              <a:t>May involve special attributes for analytics.</a:t>
            </a:r>
          </a:p>
          <a:p>
            <a:r>
              <a:rPr lang="en-US" dirty="0"/>
              <a:t>By (recommended) convention…</a:t>
            </a:r>
          </a:p>
          <a:p>
            <a:pPr lvl="1"/>
            <a:r>
              <a:rPr lang="en-US" dirty="0"/>
              <a:t>External links should always reference a blank window target.</a:t>
            </a:r>
          </a:p>
          <a:p>
            <a:pPr lvl="1"/>
            <a:r>
              <a:rPr lang="en-US" dirty="0"/>
              <a:t>Internal links should always reference code.</a:t>
            </a:r>
          </a:p>
          <a:p>
            <a:pPr lvl="1"/>
            <a:r>
              <a:rPr lang="en-US" dirty="0"/>
              <a:t>Syntax differs based on placement.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5" y="6041363"/>
            <a:ext cx="10834084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Tip: Copy similar links and edit as necessary! It will become clearer with experience.</a:t>
            </a:r>
          </a:p>
        </p:txBody>
      </p:sp>
    </p:spTree>
    <p:extLst>
      <p:ext uri="{BB962C8B-B14F-4D97-AF65-F5344CB8AC3E}">
        <p14:creationId xmlns:p14="http://schemas.microsoft.com/office/powerpoint/2010/main" val="377254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and Cheatsheet</a:t>
            </a:r>
          </a:p>
        </p:txBody>
      </p:sp>
    </p:spTree>
    <p:extLst>
      <p:ext uri="{BB962C8B-B14F-4D97-AF65-F5344CB8AC3E}">
        <p14:creationId xmlns:p14="http://schemas.microsoft.com/office/powerpoint/2010/main" val="300857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1"/>
            <a:ext cx="8596668" cy="36071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Markdown is a </a:t>
            </a:r>
            <a:r>
              <a:rPr lang="en-US" u="sng" dirty="0">
                <a:solidFill>
                  <a:schemeClr val="accent4"/>
                </a:solidFill>
              </a:rPr>
              <a:t>simple</a:t>
            </a:r>
            <a:r>
              <a:rPr lang="en-US" dirty="0">
                <a:solidFill>
                  <a:schemeClr val="accent4"/>
                </a:solidFill>
              </a:rPr>
              <a:t> form of writing web content that translates directly to HTML required by browsers to render webpages.</a:t>
            </a:r>
          </a:p>
          <a:p>
            <a:r>
              <a:rPr lang="en-US" dirty="0"/>
              <a:t>While not explicitly required by HomebrewCMS, Markdown offers a convenient way to simplify templates and data structures without requiring an </a:t>
            </a:r>
            <a:r>
              <a:rPr lang="en-US" u="sng" dirty="0"/>
              <a:t>author</a:t>
            </a:r>
            <a:r>
              <a:rPr lang="en-US" dirty="0"/>
              <a:t> to know and understand HTML workings.</a:t>
            </a:r>
          </a:p>
          <a:p>
            <a:r>
              <a:rPr lang="en-US" dirty="0"/>
              <a:t>HomebrewCMS uses the </a:t>
            </a:r>
            <a:r>
              <a:rPr lang="en-US" dirty="0" err="1">
                <a:solidFill>
                  <a:schemeClr val="accent1"/>
                </a:solidFill>
              </a:rPr>
              <a:t>MarkDown</a:t>
            </a:r>
            <a:r>
              <a:rPr lang="en-US" dirty="0">
                <a:solidFill>
                  <a:schemeClr val="accent1"/>
                </a:solidFill>
              </a:rPr>
              <a:t>-It</a:t>
            </a:r>
            <a:r>
              <a:rPr lang="en-US" dirty="0"/>
              <a:t> render engine configured for </a:t>
            </a:r>
            <a:r>
              <a:rPr lang="en-US" dirty="0" err="1">
                <a:solidFill>
                  <a:schemeClr val="accent1"/>
                </a:solidFill>
              </a:rPr>
              <a:t>CommonMark</a:t>
            </a:r>
            <a:r>
              <a:rPr lang="en-US" dirty="0"/>
              <a:t> syntax with a few extensions discussed later.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0724" y="5767754"/>
            <a:ext cx="7347005" cy="82760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no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Tip: The web offers many tutorials on learning Markdown, even interactive lessons, most of which only take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1069923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Blank lines and spaces matter!!!</a:t>
            </a:r>
          </a:p>
          <a:p>
            <a:pPr lvl="1"/>
            <a:r>
              <a:rPr lang="en-US" dirty="0"/>
              <a:t>If things don’t layout correctly, it’s probably because you have not adhered to rules regarding lines and spaces, including indents and line termination (i.e. extra invisible spaces at end of line.</a:t>
            </a:r>
          </a:p>
          <a:p>
            <a:r>
              <a:rPr lang="en-US" dirty="0"/>
              <a:t>Markdown allows multiple syntax forms for many features. While this offers flexible writing methods, it can become confusing when individuals within a group chose different writing styles.</a:t>
            </a:r>
          </a:p>
          <a:p>
            <a:pPr lvl="1"/>
            <a:r>
              <a:rPr lang="en-US" dirty="0"/>
              <a:t>Therefore, the following </a:t>
            </a:r>
            <a:r>
              <a:rPr lang="en-US" dirty="0" err="1"/>
              <a:t>cheatsheet</a:t>
            </a:r>
            <a:r>
              <a:rPr lang="en-US" dirty="0"/>
              <a:t> info defines a preferred form for use.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Preferred syntax is highlighted in this color.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Details and examples use this highlighting.</a:t>
            </a:r>
          </a:p>
          <a:p>
            <a:r>
              <a:rPr lang="en-US" dirty="0">
                <a:solidFill>
                  <a:schemeClr val="accent1"/>
                </a:solidFill>
              </a:rPr>
              <a:t>Markdown can directly include HTML content.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0389" y="5902221"/>
            <a:ext cx="5650586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Hint: Selecting text will highlight invisible spaces.</a:t>
            </a:r>
          </a:p>
        </p:txBody>
      </p:sp>
    </p:spTree>
    <p:extLst>
      <p:ext uri="{BB962C8B-B14F-4D97-AF65-F5344CB8AC3E}">
        <p14:creationId xmlns:p14="http://schemas.microsoft.com/office/powerpoint/2010/main" val="129182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Paragraphs (Blocks)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of text (preceded and) followed by a blank line forms a paragraph.</a:t>
            </a:r>
          </a:p>
          <a:p>
            <a:pPr lvl="1"/>
            <a:r>
              <a:rPr lang="en-US" dirty="0"/>
              <a:t>Neither HTML or Markdown care about newlines (i.e. Enter key).</a:t>
            </a:r>
          </a:p>
          <a:p>
            <a:pPr lvl="1"/>
            <a:r>
              <a:rPr lang="en-US" dirty="0"/>
              <a:t>However, Markdown cares about two or more successive newlines, which effectively inserts a blank line!</a:t>
            </a:r>
          </a:p>
          <a:p>
            <a:r>
              <a:rPr lang="en-US" dirty="0"/>
              <a:t>To force text wrapping (i.e. a line break without a new paragraph) within a paragraph: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Terminate the line with a \ escape character. </a:t>
            </a:r>
            <a:r>
              <a:rPr lang="en-US" dirty="0">
                <a:solidFill>
                  <a:schemeClr val="accent1"/>
                </a:solidFill>
              </a:rPr>
              <a:t>(Note: \ NOT a /)</a:t>
            </a:r>
          </a:p>
          <a:p>
            <a:pPr lvl="1"/>
            <a:r>
              <a:rPr lang="en-US" dirty="0"/>
              <a:t>Add two spaces to the end of the line – spaces matter – but this is hard to see!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362" y="5902221"/>
            <a:ext cx="652261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Hint: </a:t>
            </a:r>
            <a:r>
              <a:rPr lang="en-US" i="1" dirty="0">
                <a:solidFill>
                  <a:srgbClr val="00B0F0"/>
                </a:solidFill>
              </a:rPr>
              <a:t>Google</a:t>
            </a:r>
            <a:r>
              <a:rPr lang="en-US" dirty="0">
                <a:solidFill>
                  <a:srgbClr val="00B0F0"/>
                </a:solidFill>
              </a:rPr>
              <a:t> “Markdown Cheatsheet” for additional help.</a:t>
            </a:r>
          </a:p>
        </p:txBody>
      </p:sp>
    </p:spTree>
    <p:extLst>
      <p:ext uri="{BB962C8B-B14F-4D97-AF65-F5344CB8AC3E}">
        <p14:creationId xmlns:p14="http://schemas.microsoft.com/office/powerpoint/2010/main" val="3963089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Font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italics (AKA emphasis):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Surround the text with single adjacent _ characters, as in </a:t>
            </a:r>
            <a:r>
              <a:rPr lang="en-US" dirty="0">
                <a:solidFill>
                  <a:schemeClr val="accent1"/>
                </a:solidFill>
              </a:rPr>
              <a:t>_italics_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chemeClr val="accent1"/>
                </a:solidFill>
                <a:sym typeface="Wingdings" panose="05000000000000000000" pitchFamily="2" charset="2"/>
              </a:rPr>
              <a:t>italics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Alternately, the * character may be used.</a:t>
            </a:r>
          </a:p>
          <a:p>
            <a:endParaRPr lang="en-US" dirty="0"/>
          </a:p>
          <a:p>
            <a:r>
              <a:rPr lang="en-US" dirty="0"/>
              <a:t>To add bold (AKA strong):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Surround the text with two adjacent ** characters, as in </a:t>
            </a:r>
            <a:r>
              <a:rPr lang="en-US" dirty="0">
                <a:solidFill>
                  <a:schemeClr val="accent1"/>
                </a:solidFill>
              </a:rPr>
              <a:t>**bold**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bold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Alternately, the _ character may be used.</a:t>
            </a:r>
          </a:p>
          <a:p>
            <a:endParaRPr lang="en-US" dirty="0"/>
          </a:p>
          <a:p>
            <a:r>
              <a:rPr lang="en-US" dirty="0"/>
              <a:t>See the confusion.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define headings: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Precede the text with </a:t>
            </a:r>
            <a:r>
              <a:rPr lang="en-US" dirty="0">
                <a:solidFill>
                  <a:schemeClr val="accent1"/>
                </a:solidFill>
              </a:rPr>
              <a:t>one or more # characters and a space</a:t>
            </a:r>
            <a:r>
              <a:rPr lang="en-US" dirty="0">
                <a:solidFill>
                  <a:srgbClr val="00B0F0"/>
                </a:solidFill>
              </a:rPr>
              <a:t>, as in 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# My Page Title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600" b="1" dirty="0">
                <a:solidFill>
                  <a:schemeClr val="accent1"/>
                </a:solidFill>
                <a:sym typeface="Wingdings" panose="05000000000000000000" pitchFamily="2" charset="2"/>
              </a:rPr>
              <a:t>My Page Title</a:t>
            </a:r>
            <a:br>
              <a:rPr lang="en-US" b="1" dirty="0">
                <a:solidFill>
                  <a:schemeClr val="accent5"/>
                </a:solidFill>
              </a:rPr>
            </a:b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## A Major Topic Heading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100" b="1" dirty="0">
                <a:solidFill>
                  <a:schemeClr val="accent1"/>
                </a:solidFill>
                <a:sym typeface="Wingdings" panose="05000000000000000000" pitchFamily="2" charset="2"/>
              </a:rPr>
              <a:t>A Major Topic Heading </a:t>
            </a:r>
            <a:br>
              <a:rPr lang="en-US" dirty="0">
                <a:solidFill>
                  <a:schemeClr val="accent5"/>
                </a:solidFill>
              </a:rPr>
            </a:b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### A minor Topic Heading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A Minor Topic Heading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# characters  correspond to the heading style. i.e. #=H1, ##=H2, ###=H3, …</a:t>
            </a:r>
            <a:endParaRPr lang="en-US" dirty="0"/>
          </a:p>
          <a:p>
            <a:pPr lvl="1"/>
            <a:r>
              <a:rPr lang="en-US" dirty="0"/>
              <a:t>Alternately, use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Heading 1		or		Heading 2</a:t>
            </a:r>
            <a:br>
              <a:rPr lang="en-US" dirty="0"/>
            </a:br>
            <a:r>
              <a:rPr lang="en-US" dirty="0"/>
              <a:t>=========				------------</a:t>
            </a:r>
          </a:p>
          <a:p>
            <a:pPr lvl="1"/>
            <a:r>
              <a:rPr lang="en-US" dirty="0"/>
              <a:t>See the confusion and limitations.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DON’T FORGET to follow with a blank line!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bulleted lists (AKA unordered):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Precede the line with </a:t>
            </a:r>
            <a:r>
              <a:rPr lang="en-US" dirty="0">
                <a:solidFill>
                  <a:schemeClr val="accent1"/>
                </a:solidFill>
              </a:rPr>
              <a:t>– and a space</a:t>
            </a:r>
            <a:r>
              <a:rPr lang="en-US" dirty="0">
                <a:solidFill>
                  <a:srgbClr val="00B0F0"/>
                </a:solidFill>
              </a:rPr>
              <a:t>, is in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Item 1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 Item 1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Item 2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		 Item 2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Alternately, the * or + character may be used.</a:t>
            </a:r>
          </a:p>
          <a:p>
            <a:r>
              <a:rPr lang="en-US" dirty="0"/>
              <a:t>To define a numbered list (AKA ordered):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Precede the line with </a:t>
            </a:r>
            <a:r>
              <a:rPr lang="en-US" dirty="0">
                <a:solidFill>
                  <a:schemeClr val="accent1"/>
                </a:solidFill>
              </a:rPr>
              <a:t>1. and a space</a:t>
            </a:r>
            <a:r>
              <a:rPr lang="en-US" dirty="0">
                <a:solidFill>
                  <a:srgbClr val="00B0F0"/>
                </a:solidFill>
              </a:rPr>
              <a:t>, is in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1. First Item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1.	First Item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2. Second Item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2.	Second Item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Alternately, 1) may be used </a:t>
            </a:r>
          </a:p>
          <a:p>
            <a:pPr lvl="1"/>
            <a:r>
              <a:rPr lang="en-US" b="1" dirty="0"/>
              <a:t>Note, the number values don’t matter – you could use 1. for all items and they will be numbered sequentially automatically.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4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define hyperlinks (AKA links, points to click to move to other content):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[Visible Text](http://example.com/where-to-go)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[Click Here](https://redcross.org)	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Click Here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[Annual Report](/docs/annual_report.pdf)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Annual Report</a:t>
            </a:r>
            <a:endParaRPr lang="en-US" u="sng" dirty="0">
              <a:solidFill>
                <a:schemeClr val="accent1"/>
              </a:solidFill>
            </a:endParaRPr>
          </a:p>
          <a:p>
            <a:r>
              <a:rPr lang="en-US" dirty="0"/>
              <a:t>Alternately, reference links may be used, as in</a:t>
            </a:r>
          </a:p>
          <a:p>
            <a:pPr marL="746125" lvl="1" indent="-288925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00B0F0"/>
                </a:solidFill>
              </a:rPr>
              <a:t>[Help]: https://saranamabq.org/help.html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[Click Here For Help][Help]</a:t>
            </a:r>
            <a:r>
              <a:rPr lang="en-US" dirty="0">
                <a:solidFill>
                  <a:schemeClr val="accent1"/>
                </a:solidFill>
              </a:rPr>
              <a:t>		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</a:rPr>
              <a:t>Click Here For Help</a:t>
            </a:r>
            <a:endParaRPr lang="en-US" u="sng" dirty="0"/>
          </a:p>
          <a:p>
            <a:pPr lvl="1"/>
            <a:r>
              <a:rPr lang="en-US" dirty="0"/>
              <a:t>Note, the order of reference link declarations doesn’t matter, but general convention puts the reference definitions at the top of the page.</a:t>
            </a:r>
          </a:p>
          <a:p>
            <a:r>
              <a:rPr lang="en-US" dirty="0"/>
              <a:t>Place links inline (without surrounding blank lines, but separated from surrounding text by spaces).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394" y="5902221"/>
            <a:ext cx="814659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*Note: A webpage stylesheet determines the actual visible styling of links.</a:t>
            </a:r>
          </a:p>
        </p:txBody>
      </p:sp>
    </p:spTree>
    <p:extLst>
      <p:ext uri="{BB962C8B-B14F-4D97-AF65-F5344CB8AC3E}">
        <p14:creationId xmlns:p14="http://schemas.microsoft.com/office/powerpoint/2010/main" val="16458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Content Management System</a:t>
            </a:r>
            <a:r>
              <a:rPr lang="en-US" dirty="0">
                <a:solidFill>
                  <a:schemeClr val="tx1"/>
                </a:solidFill>
              </a:rPr>
              <a:t>: A tool for organizing, managing, defining, and storing site specific content (data).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HTML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 defines the structure and general flow of a web page. It uses tags, such as </a:t>
            </a:r>
            <a:r>
              <a:rPr lang="en-US" dirty="0">
                <a:solidFill>
                  <a:schemeClr val="accent1"/>
                </a:solidFill>
              </a:rPr>
              <a:t>&lt;p&gt;</a:t>
            </a:r>
            <a:r>
              <a:rPr lang="en-US" dirty="0"/>
              <a:t> … </a:t>
            </a:r>
            <a:r>
              <a:rPr lang="en-US" dirty="0">
                <a:solidFill>
                  <a:schemeClr val="accent1"/>
                </a:solidFill>
              </a:rPr>
              <a:t>&lt;/p&gt;</a:t>
            </a:r>
            <a:r>
              <a:rPr lang="en-US" dirty="0"/>
              <a:t> to define page elements. Although it only requires learning a handful of tags to build a basic page, HTML has picky syntax rules that make it a bit more difficult to learn and use.</a:t>
            </a:r>
          </a:p>
          <a:p>
            <a:r>
              <a:rPr lang="en-US" dirty="0">
                <a:solidFill>
                  <a:schemeClr val="accent4"/>
                </a:solidFill>
              </a:rPr>
              <a:t>Schema</a:t>
            </a:r>
            <a:r>
              <a:rPr lang="en-US" dirty="0"/>
              <a:t>: Defines </a:t>
            </a:r>
            <a:r>
              <a:rPr lang="en-US" u="sng" dirty="0"/>
              <a:t>the structure of a data object</a:t>
            </a:r>
            <a:r>
              <a:rPr lang="en-US" dirty="0"/>
              <a:t> (not the data or object), in this case the data files structure. Think scheme or schematic.</a:t>
            </a:r>
          </a:p>
          <a:p>
            <a:r>
              <a:rPr lang="en-US" dirty="0">
                <a:solidFill>
                  <a:schemeClr val="accent4"/>
                </a:solidFill>
              </a:rPr>
              <a:t>Data</a:t>
            </a:r>
            <a:r>
              <a:rPr lang="en-US" dirty="0"/>
              <a:t>: A reference to site specific content for a page and schema.</a:t>
            </a:r>
          </a:p>
          <a:p>
            <a:r>
              <a:rPr lang="en-US" dirty="0">
                <a:solidFill>
                  <a:schemeClr val="accent4"/>
                </a:solidFill>
              </a:rPr>
              <a:t>Template</a:t>
            </a:r>
            <a:r>
              <a:rPr lang="en-US" dirty="0"/>
              <a:t>: A whole or partial webpage outline that accepts variables data substitution to render a resulting view. Think mail merge.</a:t>
            </a:r>
          </a:p>
        </p:txBody>
      </p:sp>
    </p:spTree>
    <p:extLst>
      <p:ext uri="{BB962C8B-B14F-4D97-AF65-F5344CB8AC3E}">
        <p14:creationId xmlns:p14="http://schemas.microsoft.com/office/powerpoint/2010/main" val="121009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Hyperlink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Hyperlink destinations may not contain spaces.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[Visible Text](http://example.com/where to go)</a:t>
            </a:r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	DOES NOT WORK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b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 Note: The link will appear as is, that is as unprocessed text in the output.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Solution: replace spaces with HTML encoding character sequence “%20”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[Visible Text](http://example.com/where%20to%20go)</a:t>
            </a:r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Visible Text</a:t>
            </a:r>
            <a:endParaRPr lang="en-US" u="sng" dirty="0">
              <a:solidFill>
                <a:schemeClr val="accent1"/>
              </a:solidFill>
            </a:endParaRPr>
          </a:p>
          <a:p>
            <a:pPr marL="746125" lvl="1" indent="-28892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66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look very similar to links, preceded by a </a:t>
            </a:r>
            <a:r>
              <a:rPr lang="en-US" dirty="0">
                <a:solidFill>
                  <a:schemeClr val="accent1"/>
                </a:solidFill>
              </a:rPr>
              <a:t>!</a:t>
            </a:r>
            <a:r>
              <a:rPr lang="en-US" dirty="0"/>
              <a:t> character: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![Text used when image not found](http://example.com/path-to-picture-file)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![Self Portrait](/images/me.jpg)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	or	Self Portrait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Images may appear inline (without surrounding blank lines, but separated from surrounding text by spaces).</a:t>
            </a:r>
          </a:p>
          <a:p>
            <a:r>
              <a:rPr lang="en-US" dirty="0"/>
              <a:t>Alternately, reference links may be used, as in</a:t>
            </a:r>
          </a:p>
          <a:p>
            <a:pPr marL="746125" lvl="1" indent="-288925">
              <a:buNone/>
            </a:pPr>
            <a:r>
              <a:rPr lang="en-US" dirty="0">
                <a:solidFill>
                  <a:schemeClr val="accent1"/>
                </a:solidFill>
              </a:rPr>
              <a:t>	![Our Logo][logo] 		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	or	Our Logo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[logo]: /images/logo.jpg</a:t>
            </a:r>
            <a:endParaRPr lang="en-US" dirty="0"/>
          </a:p>
          <a:p>
            <a:pPr lvl="1"/>
            <a:r>
              <a:rPr lang="en-US" dirty="0"/>
              <a:t>Note, the order of reference link declarations doesn’t matter, but general convention puts the reference definitions at the top of the page.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985" y="5902221"/>
            <a:ext cx="697146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Note: Same caveat applies to use of spaces in name of image.</a:t>
            </a:r>
          </a:p>
        </p:txBody>
      </p:sp>
    </p:spTree>
    <p:extLst>
      <p:ext uri="{BB962C8B-B14F-4D97-AF65-F5344CB8AC3E}">
        <p14:creationId xmlns:p14="http://schemas.microsoft.com/office/powerpoint/2010/main" val="241363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 Images as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may be nested in links, to make them “click-able”: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[![Self Portrait](/images/me.jpg)](/where-you-are-going-to-go)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Reference links and images work too.</a:t>
            </a:r>
          </a:p>
          <a:p>
            <a:r>
              <a:rPr lang="en-US" dirty="0">
                <a:solidFill>
                  <a:schemeClr val="tx1"/>
                </a:solidFill>
              </a:rPr>
              <a:t>As well both text and images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60474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Since Markdown can directly include HTML some characters have special meanings in certain contexts and may require “escape sequences” to display properly.</a:t>
            </a:r>
          </a:p>
          <a:p>
            <a:r>
              <a:rPr lang="en-US" dirty="0"/>
              <a:t>HTML Special Characters and their respective escape sequences are listed to the right.</a:t>
            </a:r>
          </a:p>
          <a:p>
            <a:r>
              <a:rPr lang="en-US" dirty="0"/>
              <a:t>For Markdown the escape character “\” can be used to disable the special meaning of a character.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space	</a:t>
            </a:r>
            <a:r>
              <a:rPr lang="en-US" dirty="0">
                <a:sym typeface="Wingdings" panose="05000000000000000000" pitchFamily="2" charset="2"/>
              </a:rPr>
              <a:t>	%20</a:t>
            </a:r>
            <a:endParaRPr lang="en-US" dirty="0"/>
          </a:p>
          <a:p>
            <a:pPr lvl="1"/>
            <a:r>
              <a:rPr lang="en-US" dirty="0"/>
              <a:t>&gt;		</a:t>
            </a:r>
            <a:r>
              <a:rPr lang="en-US" dirty="0">
                <a:sym typeface="Wingdings" panose="05000000000000000000" pitchFamily="2" charset="2"/>
              </a:rPr>
              <a:t>	&amp;</a:t>
            </a:r>
            <a:r>
              <a:rPr lang="en-US" dirty="0" err="1">
                <a:sym typeface="Wingdings" panose="05000000000000000000" pitchFamily="2" charset="2"/>
              </a:rPr>
              <a:t>gt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			&amp;</a:t>
            </a:r>
            <a:r>
              <a:rPr lang="en-US" dirty="0" err="1">
                <a:sym typeface="Wingdings" panose="05000000000000000000" pitchFamily="2" charset="2"/>
              </a:rPr>
              <a:t>lt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&amp;			&amp;amp;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©			&amp;copy;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–			&amp;</a:t>
            </a:r>
            <a:r>
              <a:rPr lang="en-US" dirty="0" err="1">
                <a:sym typeface="Wingdings" panose="05000000000000000000" pitchFamily="2" charset="2"/>
              </a:rPr>
              <a:t>mdash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>
                <a:sym typeface="Wingdings" panose="05000000000000000000" pitchFamily="2" charset="2"/>
              </a:rPr>
              <a:t>Markdown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\#		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9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Markdown-It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MarkDown</a:t>
            </a:r>
            <a:r>
              <a:rPr lang="en-US" dirty="0"/>
              <a:t>-It render engine of HomebrewCMS uses plugins to add special syntax for specialized or non-standard Markdown elements.</a:t>
            </a:r>
          </a:p>
          <a:p>
            <a:r>
              <a:rPr lang="en-US" dirty="0"/>
              <a:t>Configured extensions include:</a:t>
            </a:r>
          </a:p>
          <a:p>
            <a:pPr lvl="1"/>
            <a:r>
              <a:rPr lang="en-US" dirty="0"/>
              <a:t>Support for attributes.</a:t>
            </a:r>
          </a:p>
          <a:p>
            <a:pPr lvl="1"/>
            <a:r>
              <a:rPr lang="en-US" dirty="0"/>
              <a:t>Support for specialized JavaScript based hyperlinks.</a:t>
            </a:r>
          </a:p>
          <a:p>
            <a:pPr lvl="1"/>
            <a:r>
              <a:rPr lang="en-US" dirty="0"/>
              <a:t>Support for special block and inline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3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951" cy="1320800"/>
          </a:xfrm>
        </p:spPr>
        <p:txBody>
          <a:bodyPr/>
          <a:lstStyle/>
          <a:p>
            <a:r>
              <a:rPr lang="en-US" dirty="0"/>
              <a:t>Cheatsheet – </a:t>
            </a:r>
            <a:r>
              <a:rPr lang="en-US" dirty="0" err="1"/>
              <a:t>Attrs</a:t>
            </a:r>
            <a:r>
              <a:rPr lang="en-US" dirty="0"/>
              <a:t> (Attributes)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attributes instruct the browser to apply specify conditions to a tag when rendered.</a:t>
            </a:r>
          </a:p>
          <a:p>
            <a:r>
              <a:rPr lang="en-US" dirty="0"/>
              <a:t>The extension recognizes standard shorthand: “#” for “id”; “.” for “class” </a:t>
            </a:r>
          </a:p>
          <a:p>
            <a:r>
              <a:rPr lang="en-US" dirty="0"/>
              <a:t>All other attributes follow the format name="value" (with the quotes).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![Self Portrait](/images/me.jpg){#me}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</a:t>
            </a:r>
            <a:b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Gives the image an id for reference elsewhere, where id="me"</a:t>
            </a: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This becomes _black italics_{.text-black} text.</a:t>
            </a:r>
            <a:b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This becomes 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black italics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text.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[Autobiography](/doc/bio.docx){target="_blank"}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Autobiography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b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 opens link in a new tab or window.</a:t>
            </a:r>
          </a:p>
        </p:txBody>
      </p:sp>
    </p:spTree>
    <p:extLst>
      <p:ext uri="{BB962C8B-B14F-4D97-AF65-F5344CB8AC3E}">
        <p14:creationId xmlns:p14="http://schemas.microsoft.com/office/powerpoint/2010/main" val="2697945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</a:t>
            </a:r>
            <a:r>
              <a:rPr lang="en-US" dirty="0" err="1"/>
              <a:t>LinkPlus</a:t>
            </a:r>
            <a:r>
              <a:rPr lang="en-US" dirty="0"/>
              <a:t>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support for JavaScript links, </a:t>
            </a:r>
            <a:r>
              <a:rPr lang="en-US" dirty="0" err="1"/>
              <a:t>onclick</a:t>
            </a:r>
            <a:r>
              <a:rPr lang="en-US" dirty="0"/>
              <a:t> actions, and external links.</a:t>
            </a:r>
          </a:p>
          <a:p>
            <a:r>
              <a:rPr lang="en-US" dirty="0"/>
              <a:t>Links prefixed with “:”:</a:t>
            </a:r>
          </a:p>
          <a:p>
            <a:pPr lvl="1"/>
            <a:r>
              <a:rPr lang="en-US" dirty="0"/>
              <a:t>Translate to a JavaScript action rather than necessarily a jump to a location.</a:t>
            </a:r>
          </a:p>
          <a:p>
            <a:r>
              <a:rPr lang="en-US" dirty="0"/>
              <a:t>Links prefixed with “@”:</a:t>
            </a:r>
          </a:p>
          <a:p>
            <a:pPr lvl="1"/>
            <a:r>
              <a:rPr lang="en-US" dirty="0"/>
              <a:t>Translates to a JavaScript “</a:t>
            </a:r>
            <a:r>
              <a:rPr lang="en-US" dirty="0" err="1"/>
              <a:t>onclick</a:t>
            </a:r>
            <a:r>
              <a:rPr lang="en-US" dirty="0"/>
              <a:t>” action.</a:t>
            </a:r>
          </a:p>
          <a:p>
            <a:pPr lvl="1"/>
            <a:r>
              <a:rPr lang="en-US" dirty="0"/>
              <a:t>Allows passing JavaScript “this” as a code reference to the link object.</a:t>
            </a:r>
          </a:p>
          <a:p>
            <a:r>
              <a:rPr lang="en-US" dirty="0"/>
              <a:t>Links prefixed with “*”:</a:t>
            </a:r>
          </a:p>
          <a:p>
            <a:pPr lvl="1"/>
            <a:r>
              <a:rPr lang="en-US" dirty="0"/>
              <a:t>Opens link as an external reference in a new window or tab.</a:t>
            </a:r>
          </a:p>
          <a:p>
            <a:pPr lvl="1"/>
            <a:r>
              <a:rPr lang="en-US" dirty="0"/>
              <a:t>New window vs tab depends on browser configuration.</a:t>
            </a:r>
          </a:p>
          <a:p>
            <a:pPr lvl="1"/>
            <a:r>
              <a:rPr lang="en-US" dirty="0"/>
              <a:t>Use for all links to other sites or documents.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093" y="6047361"/>
            <a:ext cx="7743275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Hint: To create a new link, look for and copy a similar functioning link.</a:t>
            </a:r>
          </a:p>
        </p:txBody>
      </p:sp>
    </p:spTree>
    <p:extLst>
      <p:ext uri="{BB962C8B-B14F-4D97-AF65-F5344CB8AC3E}">
        <p14:creationId xmlns:p14="http://schemas.microsoft.com/office/powerpoint/2010/main" val="4285781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Cheatsheet –</a:t>
            </a:r>
            <a:r>
              <a:rPr lang="en-US" dirty="0" err="1"/>
              <a:t>LinkPlus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1"/>
            <a:ext cx="8978109" cy="3325810"/>
          </a:xfrm>
        </p:spPr>
        <p:txBody>
          <a:bodyPr>
            <a:normAutofit/>
          </a:bodyPr>
          <a:lstStyle/>
          <a:p>
            <a:r>
              <a:rPr lang="en-US" dirty="0"/>
              <a:t>Examples…</a:t>
            </a:r>
          </a:p>
          <a:p>
            <a:r>
              <a:rPr lang="en-US" dirty="0"/>
              <a:t>[My Bio](/docs/me.pdf)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My Bio</a:t>
            </a:r>
            <a:br>
              <a:rPr lang="en-US" u="sng" dirty="0"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>
                <a:solidFill>
                  <a:srgbClr val="00B0F0"/>
                </a:solidFill>
              </a:rPr>
              <a:t>/docs/me.pdf"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My Bio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[My Bio](*/docs/me.pdf)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My Bio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	(opens in a new tab/window)</a:t>
            </a:r>
            <a:br>
              <a:rPr lang="en-US" u="sng" dirty="0"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>
                <a:solidFill>
                  <a:srgbClr val="00B0F0"/>
                </a:solidFill>
              </a:rPr>
              <a:t>/docs/me.pdf" target="_blank"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My Bio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[Jane Doe](:</a:t>
            </a:r>
            <a:r>
              <a:rPr lang="en-US" dirty="0" err="1"/>
              <a:t>linkTo</a:t>
            </a:r>
            <a:r>
              <a:rPr lang="en-US" dirty="0"/>
              <a:t>('#</a:t>
            </a:r>
            <a:r>
              <a:rPr lang="en-US" dirty="0" err="1"/>
              <a:t>contacts','#jane</a:t>
            </a:r>
            <a:r>
              <a:rPr lang="en-US" dirty="0"/>
              <a:t>'))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Jane Doe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javascript:</a:t>
            </a:r>
            <a:r>
              <a:rPr lang="en-US" dirty="0" err="1">
                <a:solidFill>
                  <a:srgbClr val="00B0F0"/>
                </a:solidFill>
              </a:rPr>
              <a:t>linkTo</a:t>
            </a:r>
            <a:r>
              <a:rPr lang="en-US" dirty="0">
                <a:solidFill>
                  <a:srgbClr val="00B0F0"/>
                </a:solidFill>
              </a:rPr>
              <a:t>('#</a:t>
            </a:r>
            <a:r>
              <a:rPr lang="en-US" dirty="0" err="1">
                <a:solidFill>
                  <a:srgbClr val="00B0F0"/>
                </a:solidFill>
              </a:rPr>
              <a:t>contacts','#jane</a:t>
            </a:r>
            <a:r>
              <a:rPr lang="en-US" dirty="0">
                <a:solidFill>
                  <a:srgbClr val="00B0F0"/>
                </a:solidFill>
              </a:rPr>
              <a:t>');void(0);"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Jane Doe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[Me](@mail(this,'gmail.com','me','web%20msg'))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Me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	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  <a:hlinkClick r:id="rId2"/>
              </a:rPr>
              <a:t>me@gmail.com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 *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=“#“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onclick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=“mail</a:t>
            </a:r>
            <a:r>
              <a:rPr lang="en-US" dirty="0">
                <a:solidFill>
                  <a:srgbClr val="00B0F0"/>
                </a:solidFill>
              </a:rPr>
              <a:t>(this,'gmail.com','me','web%20msg')"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Me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6" y="5625864"/>
            <a:ext cx="8838624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 </a:t>
            </a: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mail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function obfuscates a user email address. It modifies the original link to reveal the address only after a click and opens a new email window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19361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951" cy="1320800"/>
          </a:xfrm>
        </p:spPr>
        <p:txBody>
          <a:bodyPr/>
          <a:lstStyle/>
          <a:p>
            <a:r>
              <a:rPr lang="en-US" dirty="0"/>
              <a:t>Cheatsheet –DIV/SPAN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extensions provide “wrappers” for other content, useful to apply class attributes.</a:t>
            </a:r>
          </a:p>
          <a:p>
            <a:r>
              <a:rPr lang="en-US" dirty="0"/>
              <a:t>A span wraps </a:t>
            </a:r>
            <a:r>
              <a:rPr lang="en-US" u="sng" dirty="0"/>
              <a:t>inline</a:t>
            </a:r>
            <a:r>
              <a:rPr lang="en-US" dirty="0"/>
              <a:t> content.</a:t>
            </a:r>
          </a:p>
          <a:p>
            <a:pPr lvl="1"/>
            <a:r>
              <a:rPr lang="en-US" dirty="0"/>
              <a:t>Denoted by enclosing content in adjacent “::” characters.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Mary had a little lamb, it’s ::fleece::{.white} was white as snow.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Mary had a little lamb, it's </a:t>
            </a:r>
            <a:r>
              <a:rPr lang="en-US" dirty="0">
                <a:solidFill>
                  <a:schemeClr val="tx1"/>
                </a:solidFill>
              </a:rPr>
              <a:t>fleece</a:t>
            </a:r>
            <a:r>
              <a:rPr lang="en-US" dirty="0">
                <a:solidFill>
                  <a:schemeClr val="accent1"/>
                </a:solidFill>
              </a:rPr>
              <a:t> was white as snow.</a:t>
            </a:r>
            <a:endParaRPr lang="en-US" dirty="0"/>
          </a:p>
          <a:p>
            <a:r>
              <a:rPr lang="en-US" dirty="0"/>
              <a:t>A div wraps </a:t>
            </a:r>
            <a:r>
              <a:rPr lang="en-US" u="sng" dirty="0"/>
              <a:t>block</a:t>
            </a:r>
            <a:r>
              <a:rPr lang="en-US" dirty="0"/>
              <a:t> content.</a:t>
            </a:r>
          </a:p>
          <a:p>
            <a:pPr lvl="1"/>
            <a:r>
              <a:rPr lang="en-US" dirty="0"/>
              <a:t>Denoted by opening and closing lines beginning with  3 “:” characters.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::: #</a:t>
            </a:r>
            <a:r>
              <a:rPr lang="en-US" dirty="0" err="1">
                <a:solidFill>
                  <a:srgbClr val="00B0F0"/>
                </a:solidFill>
              </a:rPr>
              <a:t>whole_thing</a:t>
            </a:r>
            <a:r>
              <a:rPr lang="en-US" dirty="0">
                <a:solidFill>
                  <a:srgbClr val="00B0F0"/>
                </a:solidFill>
              </a:rPr>
              <a:t> .</a:t>
            </a:r>
            <a:r>
              <a:rPr lang="en-US" dirty="0" err="1">
                <a:solidFill>
                  <a:srgbClr val="00B0F0"/>
                </a:solidFill>
              </a:rPr>
              <a:t>whole_thing_class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…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:::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293-4C6C-40CD-906E-F940CD34EA50}"/>
              </a:ext>
            </a:extLst>
          </p:cNvPr>
          <p:cNvSpPr/>
          <p:nvPr/>
        </p:nvSpPr>
        <p:spPr>
          <a:xfrm>
            <a:off x="677334" y="6041363"/>
            <a:ext cx="9471375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Note: Class attributes after a div marker do not require curly brackets, but OK to use.</a:t>
            </a:r>
          </a:p>
        </p:txBody>
      </p:sp>
    </p:spTree>
    <p:extLst>
      <p:ext uri="{BB962C8B-B14F-4D97-AF65-F5344CB8AC3E}">
        <p14:creationId xmlns:p14="http://schemas.microsoft.com/office/powerpoint/2010/main" val="1207329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Markdown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uncertain about defining something in Markdown, look at existing examples or even copy a similar block or reference and edit to correct.</a:t>
            </a:r>
          </a:p>
        </p:txBody>
      </p:sp>
    </p:spTree>
    <p:extLst>
      <p:ext uri="{BB962C8B-B14F-4D97-AF65-F5344CB8AC3E}">
        <p14:creationId xmlns:p14="http://schemas.microsoft.com/office/powerpoint/2010/main" val="1990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HomebrewCMS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7401953" cy="388077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 simple JSON (text) based content management system.</a:t>
            </a:r>
          </a:p>
          <a:p>
            <a:pPr lvl="1"/>
            <a:r>
              <a:rPr lang="en-US" dirty="0"/>
              <a:t>Little more than a glorified JSON editor with a few extras.</a:t>
            </a:r>
          </a:p>
          <a:p>
            <a:pPr lvl="1"/>
            <a:r>
              <a:rPr lang="en-US" dirty="0"/>
              <a:t>JSON = </a:t>
            </a:r>
            <a:r>
              <a:rPr lang="en-US" dirty="0">
                <a:solidFill>
                  <a:schemeClr val="accent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otation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https://json.org</a:t>
            </a:r>
            <a:r>
              <a:rPr lang="en-US" dirty="0"/>
              <a:t> for a </a:t>
            </a:r>
            <a:r>
              <a:rPr lang="en-US" dirty="0">
                <a:solidFill>
                  <a:schemeClr val="tx1"/>
                </a:solidFill>
              </a:rPr>
              <a:t>one</a:t>
            </a:r>
            <a:r>
              <a:rPr lang="en-US" dirty="0"/>
              <a:t> page definition.</a:t>
            </a:r>
          </a:p>
          <a:p>
            <a:r>
              <a:rPr lang="en-US" dirty="0"/>
              <a:t>HomebrewCMS operates in 2 modes: Developer and Author.</a:t>
            </a:r>
          </a:p>
          <a:p>
            <a:r>
              <a:rPr lang="en-US" dirty="0"/>
              <a:t>HomebrewCMS is a tool for editing </a:t>
            </a:r>
            <a:r>
              <a:rPr lang="en-US" dirty="0">
                <a:solidFill>
                  <a:schemeClr val="accent1"/>
                </a:solidFill>
              </a:rPr>
              <a:t>schema</a:t>
            </a:r>
            <a:r>
              <a:rPr lang="en-US" dirty="0"/>
              <a:t> (in developer mode only) that describe site content structure (matching reference template needs) and populating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(as fill in the blanks) to customize site content.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5069" y="2160590"/>
            <a:ext cx="3231715" cy="249299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{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"sidebar": {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 "heading": “About Us" 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},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"content": {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 "heading": “About Saranam",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 "statement": “...",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    "author": “dvc",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     "html": “...“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  },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"block": "",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  "blocks": []</a:t>
            </a:r>
          </a:p>
          <a:p>
            <a:pPr marL="112713"/>
            <a:r>
              <a:rPr lang="en-US" sz="1200" dirty="0">
                <a:solidFill>
                  <a:schemeClr val="bg2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98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Candy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Predefined class attributes for easy page styling.</a:t>
            </a:r>
          </a:p>
        </p:txBody>
      </p:sp>
    </p:spTree>
    <p:extLst>
      <p:ext uri="{BB962C8B-B14F-4D97-AF65-F5344CB8AC3E}">
        <p14:creationId xmlns:p14="http://schemas.microsoft.com/office/powerpoint/2010/main" val="70770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Candy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Styles define the look and feel of a website – colors, fonts, </a:t>
            </a:r>
            <a:r>
              <a:rPr lang="en-US" dirty="0" err="1"/>
              <a:t>spacings</a:t>
            </a:r>
            <a:r>
              <a:rPr lang="en-US" dirty="0"/>
              <a:t>,…</a:t>
            </a:r>
          </a:p>
          <a:p>
            <a:r>
              <a:rPr lang="en-US" dirty="0"/>
              <a:t>Candy refers to using programming wrappers that simplify referencing things.</a:t>
            </a:r>
          </a:p>
          <a:p>
            <a:r>
              <a:rPr lang="en-US" dirty="0"/>
              <a:t>For example, a class style (defined in a stylesheet loaded by the page) like: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.bordered { border: 2px solid; border-color: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saranam-lightblue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</a:t>
            </a:r>
            <a:r>
              <a:rPr lang="en-US" dirty="0">
                <a:solidFill>
                  <a:schemeClr val="accent1"/>
                </a:solidFill>
              </a:rPr>
              <a:t>-blue)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</a:t>
            </a:r>
            <a:r>
              <a:rPr lang="en-US" dirty="0">
                <a:solidFill>
                  <a:schemeClr val="accent1"/>
                </a:solidFill>
              </a:rPr>
              <a:t>-blue)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saranam-lightblue</a:t>
            </a:r>
            <a:r>
              <a:rPr lang="en-US" dirty="0">
                <a:solidFill>
                  <a:schemeClr val="accent1"/>
                </a:solidFill>
              </a:rPr>
              <a:t>); margin:8px; }</a:t>
            </a:r>
          </a:p>
          <a:p>
            <a:pPr lvl="1"/>
            <a:r>
              <a:rPr lang="en-US" dirty="0"/>
              <a:t>May be </a:t>
            </a:r>
            <a:r>
              <a:rPr lang="en-US" dirty="0">
                <a:solidFill>
                  <a:schemeClr val="tx1"/>
                </a:solidFill>
              </a:rPr>
              <a:t>referred</a:t>
            </a:r>
            <a:r>
              <a:rPr lang="en-US" dirty="0"/>
              <a:t> to simply by </a:t>
            </a:r>
            <a:r>
              <a:rPr lang="en-US" dirty="0">
                <a:solidFill>
                  <a:schemeClr val="accent5"/>
                </a:solidFill>
              </a:rPr>
              <a:t>{.bordered}</a:t>
            </a:r>
          </a:p>
          <a:p>
            <a:r>
              <a:rPr lang="en-US" dirty="0">
                <a:solidFill>
                  <a:schemeClr val="tx1"/>
                </a:solidFill>
              </a:rPr>
              <a:t>Pieces of candy have been defined for a number of useful basic styles.</a:t>
            </a:r>
          </a:p>
          <a:p>
            <a:r>
              <a:rPr lang="en-US" dirty="0">
                <a:solidFill>
                  <a:schemeClr val="tx1"/>
                </a:solidFill>
              </a:rPr>
              <a:t>A developer can define other candy as needed.</a:t>
            </a:r>
          </a:p>
        </p:txBody>
      </p:sp>
    </p:spTree>
    <p:extLst>
      <p:ext uri="{BB962C8B-B14F-4D97-AF65-F5344CB8AC3E}">
        <p14:creationId xmlns:p14="http://schemas.microsoft.com/office/powerpoint/2010/main" val="4092769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Candy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Styles candy must immediately follow the element to which it applies.</a:t>
            </a:r>
          </a:p>
          <a:p>
            <a:pPr lvl="1"/>
            <a:r>
              <a:rPr lang="en-US" dirty="0"/>
              <a:t>For inline elements (i.e. images, list items) it must be appended directly (w/no spaces).</a:t>
            </a:r>
          </a:p>
          <a:p>
            <a:pPr lvl="1"/>
            <a:r>
              <a:rPr lang="en-US" dirty="0"/>
              <a:t>For blocks (i.e. paragraphs and lists) it must follow on next line (but before blank line).</a:t>
            </a:r>
          </a:p>
          <a:p>
            <a:pPr lvl="1"/>
            <a:r>
              <a:rPr lang="en-US" dirty="0"/>
              <a:t>Note the distinction of lists and list items!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Mary had a little lamb [lamb](/images/mary_lamb.jpg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accent5"/>
                </a:solidFill>
              </a:rPr>
              <a:t>{.left .padded} </a:t>
            </a:r>
            <a:r>
              <a:rPr lang="en-US" dirty="0"/>
              <a:t>that followed everywhere she went.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{.bordered}</a:t>
            </a:r>
          </a:p>
          <a:p>
            <a:pPr lvl="1"/>
            <a:r>
              <a:rPr lang="en-US" dirty="0"/>
              <a:t>Here </a:t>
            </a:r>
            <a:r>
              <a:rPr lang="en-US" dirty="0">
                <a:solidFill>
                  <a:schemeClr val="accent5"/>
                </a:solidFill>
              </a:rPr>
              <a:t>{.left .padded} </a:t>
            </a:r>
            <a:r>
              <a:rPr lang="en-US" dirty="0"/>
              <a:t>applies to the image; </a:t>
            </a:r>
            <a:r>
              <a:rPr lang="en-US" dirty="0">
                <a:solidFill>
                  <a:schemeClr val="accent5"/>
                </a:solidFill>
              </a:rPr>
              <a:t>{.bordered} </a:t>
            </a:r>
            <a:r>
              <a:rPr lang="en-US" dirty="0"/>
              <a:t>applies to the paragraph.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Pieces of candy may be cascaded, as in </a:t>
            </a:r>
            <a:r>
              <a:rPr lang="en-US" dirty="0">
                <a:solidFill>
                  <a:schemeClr val="accent5"/>
                </a:solidFill>
              </a:rPr>
              <a:t>{.left .padded} </a:t>
            </a:r>
            <a:r>
              <a:rPr lang="en-US" dirty="0">
                <a:solidFill>
                  <a:schemeClr val="tx1"/>
                </a:solidFill>
              </a:rPr>
              <a:t>in the example.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NOTE: requires space between pieces and a dot prefix to each piece!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order USUALLY does not matter, but will if different pieces define the same style property, for example: </a:t>
            </a:r>
            <a:r>
              <a:rPr lang="en-US" dirty="0">
                <a:solidFill>
                  <a:schemeClr val="accent1"/>
                </a:solidFill>
              </a:rPr>
              <a:t>{.padded .padded-less} </a:t>
            </a:r>
            <a:r>
              <a:rPr lang="en-US" dirty="0">
                <a:solidFill>
                  <a:schemeClr val="tx1"/>
                </a:solidFill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786085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Pieces of Candy –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Text Colors</a:t>
            </a:r>
            <a:r>
              <a:rPr lang="en-US" dirty="0">
                <a:solidFill>
                  <a:schemeClr val="tx1"/>
                </a:solidFill>
              </a:rPr>
              <a:t>: .text-</a:t>
            </a:r>
            <a:r>
              <a:rPr lang="en-US" dirty="0" err="1">
                <a:solidFill>
                  <a:schemeClr val="tx1"/>
                </a:solidFill>
              </a:rPr>
              <a:t>saranam</a:t>
            </a:r>
            <a:r>
              <a:rPr lang="en-US" dirty="0">
                <a:solidFill>
                  <a:schemeClr val="tx1"/>
                </a:solidFill>
              </a:rPr>
              <a:t>-blue, .text-</a:t>
            </a:r>
            <a:r>
              <a:rPr lang="en-US" dirty="0" err="1">
                <a:solidFill>
                  <a:schemeClr val="tx1"/>
                </a:solidFill>
              </a:rPr>
              <a:t>saranam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lightblue</a:t>
            </a:r>
            <a:r>
              <a:rPr lang="en-US" dirty="0">
                <a:solidFill>
                  <a:schemeClr val="tx1"/>
                </a:solidFill>
              </a:rPr>
              <a:t>, .text-black,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.text-gray, .text-</a:t>
            </a:r>
            <a:r>
              <a:rPr lang="en-US" dirty="0" err="1">
                <a:solidFill>
                  <a:schemeClr val="tx1"/>
                </a:solidFill>
              </a:rPr>
              <a:t>lightgray</a:t>
            </a:r>
            <a:r>
              <a:rPr lang="en-US" dirty="0">
                <a:solidFill>
                  <a:schemeClr val="tx1"/>
                </a:solidFill>
              </a:rPr>
              <a:t>, .text-red, .text-white, .text-alert </a:t>
            </a:r>
          </a:p>
          <a:p>
            <a:r>
              <a:rPr lang="en-US" dirty="0">
                <a:solidFill>
                  <a:srgbClr val="00B0F0"/>
                </a:solidFill>
              </a:rPr>
              <a:t>Text Background Color</a:t>
            </a:r>
            <a:r>
              <a:rPr lang="en-US" dirty="0">
                <a:solidFill>
                  <a:schemeClr val="tx1"/>
                </a:solidFill>
              </a:rPr>
              <a:t>: .</a:t>
            </a:r>
            <a:r>
              <a:rPr lang="en-US" dirty="0" err="1">
                <a:solidFill>
                  <a:schemeClr val="tx1"/>
                </a:solidFill>
              </a:rPr>
              <a:t>bkgd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saranam</a:t>
            </a:r>
            <a:r>
              <a:rPr lang="en-US" dirty="0">
                <a:solidFill>
                  <a:schemeClr val="tx1"/>
                </a:solidFill>
              </a:rPr>
              <a:t>-blue, .</a:t>
            </a:r>
            <a:r>
              <a:rPr lang="en-US" dirty="0" err="1">
                <a:solidFill>
                  <a:schemeClr val="tx1"/>
                </a:solidFill>
              </a:rPr>
              <a:t>bkgd-saranam-lightblue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Text Sizes</a:t>
            </a:r>
            <a:r>
              <a:rPr lang="en-US" dirty="0">
                <a:solidFill>
                  <a:schemeClr val="tx1"/>
                </a:solidFill>
              </a:rPr>
              <a:t>: .text-tiny, .text-small, .text-medium, .text-large, .text-</a:t>
            </a:r>
            <a:r>
              <a:rPr lang="en-US" dirty="0" err="1">
                <a:solidFill>
                  <a:schemeClr val="tx1"/>
                </a:solidFill>
              </a:rPr>
              <a:t>xlarge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Formats</a:t>
            </a:r>
            <a:r>
              <a:rPr lang="en-US" dirty="0">
                <a:solidFill>
                  <a:schemeClr val="tx1"/>
                </a:solidFill>
              </a:rPr>
              <a:t>: .text-body, .text-heading, .text-spaced, .text-wide, .text-</a:t>
            </a:r>
            <a:r>
              <a:rPr lang="en-US" dirty="0" err="1">
                <a:solidFill>
                  <a:schemeClr val="tx1"/>
                </a:solidFill>
              </a:rPr>
              <a:t>allcaps</a:t>
            </a:r>
            <a:r>
              <a:rPr lang="en-US" dirty="0">
                <a:solidFill>
                  <a:schemeClr val="tx1"/>
                </a:solidFill>
              </a:rPr>
              <a:t>, .text-</a:t>
            </a:r>
            <a:r>
              <a:rPr lang="en-US" dirty="0" err="1">
                <a:solidFill>
                  <a:schemeClr val="tx1"/>
                </a:solidFill>
              </a:rPr>
              <a:t>smallcaps</a:t>
            </a:r>
            <a:r>
              <a:rPr lang="en-US" dirty="0">
                <a:solidFill>
                  <a:schemeClr val="tx1"/>
                </a:solidFill>
              </a:rPr>
              <a:t>, .text-hidden*, .text-none*, .text-bold, .text-italic,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.text-underline</a:t>
            </a:r>
          </a:p>
          <a:p>
            <a:pPr lvl="1">
              <a:buFont typeface="Trebuchet MS" panose="020B0603020202020204" pitchFamily="34" charset="0"/>
              <a:buChar char="*"/>
            </a:pPr>
            <a:r>
              <a:rPr lang="en-US" dirty="0">
                <a:solidFill>
                  <a:schemeClr val="tx1"/>
                </a:solidFill>
              </a:rPr>
              <a:t>Note: hidden means left as placeholder, but not-visible;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none means removed from placement altogether.</a:t>
            </a:r>
          </a:p>
        </p:txBody>
      </p:sp>
    </p:spTree>
    <p:extLst>
      <p:ext uri="{BB962C8B-B14F-4D97-AF65-F5344CB8AC3E}">
        <p14:creationId xmlns:p14="http://schemas.microsoft.com/office/powerpoint/2010/main" val="4242532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Pieces of Candy –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Apply to text and images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Alignment</a:t>
            </a:r>
            <a:r>
              <a:rPr lang="en-US" dirty="0">
                <a:solidFill>
                  <a:schemeClr val="tx1"/>
                </a:solidFill>
              </a:rPr>
              <a:t>: .left, .center, .right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Spacing</a:t>
            </a:r>
            <a:r>
              <a:rPr lang="en-US" dirty="0">
                <a:solidFill>
                  <a:schemeClr val="tx1"/>
                </a:solidFill>
              </a:rPr>
              <a:t>: .indent, .padded-less (1/2X), .padded, .padded-more (2X), .bordered, .clear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Padding represents space to the border; margin represents space outside border; so spacing to text will change relative to both .border and .padded.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.bordered adds a colored 3D border and outside margin.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.clear forces spacing from any items above the element, for example wrapping text.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Note, if your indent the text itself, Markdown will treat it a blockquote!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Remember, spaces matter!</a:t>
            </a:r>
          </a:p>
          <a:p>
            <a:r>
              <a:rPr lang="en-US" dirty="0">
                <a:solidFill>
                  <a:srgbClr val="00B0F0"/>
                </a:solidFill>
              </a:rPr>
              <a:t>Sizing</a:t>
            </a:r>
            <a:r>
              <a:rPr lang="en-US" dirty="0">
                <a:solidFill>
                  <a:schemeClr val="tx1"/>
                </a:solidFill>
              </a:rPr>
              <a:t>: .quarter-width, .third-width, .half-width, .full-width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Specifies the width of the element relative to its containing block.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combinations such as {.full-width .left} make little sense and you can’t place 4 each, .quarter-width pictures on the same line because of margins and paddings.</a:t>
            </a:r>
          </a:p>
          <a:p>
            <a:r>
              <a:rPr lang="en-US" dirty="0">
                <a:solidFill>
                  <a:srgbClr val="00B0F0"/>
                </a:solidFill>
              </a:rPr>
              <a:t>Special</a:t>
            </a:r>
            <a:r>
              <a:rPr lang="en-US" dirty="0">
                <a:solidFill>
                  <a:schemeClr val="tx1"/>
                </a:solidFill>
              </a:rPr>
              <a:t>: .preface</a:t>
            </a:r>
          </a:p>
        </p:txBody>
      </p:sp>
    </p:spTree>
    <p:extLst>
      <p:ext uri="{BB962C8B-B14F-4D97-AF65-F5344CB8AC3E}">
        <p14:creationId xmlns:p14="http://schemas.microsoft.com/office/powerpoint/2010/main" val="30868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Mode vs Author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9003694" cy="388077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Developer Mode</a:t>
            </a:r>
            <a:r>
              <a:rPr lang="en-US" dirty="0"/>
              <a:t>: Used by technically knowledgeable individuals to create and manage data structures, </a:t>
            </a:r>
            <a:r>
              <a:rPr lang="en-US" dirty="0">
                <a:solidFill>
                  <a:schemeClr val="accent1"/>
                </a:solidFill>
              </a:rPr>
              <a:t>schema</a:t>
            </a:r>
            <a:r>
              <a:rPr lang="en-US" dirty="0"/>
              <a:t>, for site content.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Requires intimate knowledge and understanding of the pieces, meaning HTML template, schema, and data linkage.</a:t>
            </a:r>
          </a:p>
          <a:p>
            <a:r>
              <a:rPr lang="en-US" dirty="0">
                <a:solidFill>
                  <a:schemeClr val="accent1"/>
                </a:solidFill>
              </a:rPr>
              <a:t>Author Mode</a:t>
            </a:r>
            <a:r>
              <a:rPr lang="en-US" dirty="0"/>
              <a:t>: Used by novices to “fill in the blanks” of the schema with site specific information, that is,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referred to as content.</a:t>
            </a:r>
          </a:p>
          <a:p>
            <a:r>
              <a:rPr lang="en-US" dirty="0"/>
              <a:t>Functionally, the only difference: Developers can edit schema; Authors can not.</a:t>
            </a:r>
          </a:p>
          <a:p>
            <a:r>
              <a:rPr lang="en-US" dirty="0"/>
              <a:t>Both developers and authors can edit site content data.</a:t>
            </a:r>
          </a:p>
          <a:p>
            <a:r>
              <a:rPr lang="en-US" dirty="0"/>
              <a:t>Menus change with respect to the mode, where author mode hides things relevant to only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Model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87818"/>
              </p:ext>
            </p:extLst>
          </p:nvPr>
        </p:nvGraphicFramePr>
        <p:xfrm>
          <a:off x="1411634" y="1381221"/>
          <a:ext cx="7128069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3" imgW="8955004" imgH="6318239" progId="Visio.Drawing.11">
                  <p:embed/>
                </p:oleObj>
              </mc:Choice>
              <mc:Fallback>
                <p:oleObj name="Visio" r:id="rId3" imgW="8955004" imgH="631823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634" y="1381221"/>
                        <a:ext cx="7128069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2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Model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5" y="191152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 intimate site knowledge required – largely intuitive fill in the blanks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80324"/>
              </p:ext>
            </p:extLst>
          </p:nvPr>
        </p:nvGraphicFramePr>
        <p:xfrm>
          <a:off x="1409509" y="2555510"/>
          <a:ext cx="7132320" cy="385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3" imgW="8955004" imgH="4840095" progId="Visio.Drawing.11">
                  <p:embed/>
                </p:oleObj>
              </mc:Choice>
              <mc:Fallback>
                <p:oleObj name="Visio" r:id="rId3" imgW="8955004" imgH="484009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509" y="2555510"/>
                        <a:ext cx="7132320" cy="385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5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Edit Website</a:t>
            </a:r>
          </a:p>
        </p:txBody>
      </p:sp>
    </p:spTree>
    <p:extLst>
      <p:ext uri="{BB962C8B-B14F-4D97-AF65-F5344CB8AC3E}">
        <p14:creationId xmlns:p14="http://schemas.microsoft.com/office/powerpoint/2010/main" val="2674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Their Purpose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5" y="2160591"/>
            <a:ext cx="8596668" cy="37033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HomebrewCMS *</a:t>
            </a:r>
            <a:r>
              <a:rPr lang="en-US" dirty="0">
                <a:solidFill>
                  <a:schemeClr val="tx1"/>
                </a:solidFill>
              </a:rPr>
              <a:t>: Content Management System tool.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to modify or create content data published to the site.</a:t>
            </a:r>
          </a:p>
          <a:p>
            <a:r>
              <a:rPr lang="en-US" dirty="0">
                <a:solidFill>
                  <a:schemeClr val="accent4"/>
                </a:solidFill>
              </a:rPr>
              <a:t>Notepad++</a:t>
            </a:r>
            <a:r>
              <a:rPr lang="en-US" dirty="0">
                <a:solidFill>
                  <a:schemeClr val="tx1"/>
                </a:solidFill>
              </a:rPr>
              <a:t>: Text editor with language specific syntax highlighting.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to edit HTML, CSS, and JavaScript files. (Developer work.)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WinSCP</a:t>
            </a:r>
            <a:r>
              <a:rPr lang="en-US" dirty="0">
                <a:solidFill>
                  <a:schemeClr val="accent4"/>
                </a:solidFill>
              </a:rPr>
              <a:t> *</a:t>
            </a:r>
            <a:r>
              <a:rPr lang="en-US" dirty="0">
                <a:solidFill>
                  <a:schemeClr val="tx1"/>
                </a:solidFill>
              </a:rPr>
              <a:t>: Windows Secure Copy Program implements secure file transfer protocol (SFTP) to upload files directly to website.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for HTML, CSS, and JavaScript files not edited by HomebrewCMS.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to upload large images, </a:t>
            </a:r>
            <a:r>
              <a:rPr lang="en-US" dirty="0" err="1">
                <a:solidFill>
                  <a:schemeClr val="tx1"/>
                </a:solidFill>
              </a:rPr>
              <a:t>documents,videos</a:t>
            </a:r>
            <a:r>
              <a:rPr lang="en-US" dirty="0">
                <a:solidFill>
                  <a:schemeClr val="tx1"/>
                </a:solidFill>
              </a:rPr>
              <a:t>, or a large number of files not supported by HomebrewCMS.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IMPORTANT: All FTP uploads must be uploaded to both the preview and live sites!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5" y="5863930"/>
            <a:ext cx="8848502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>
                <a:solidFill>
                  <a:srgbClr val="00B0F0"/>
                </a:solidFill>
              </a:rPr>
              <a:t>* ISP has a posting limit of 5MB so larger images, videos, and documents must be uploaded by FTP.</a:t>
            </a:r>
          </a:p>
        </p:txBody>
      </p:sp>
    </p:spTree>
    <p:extLst>
      <p:ext uri="{BB962C8B-B14F-4D97-AF65-F5344CB8AC3E}">
        <p14:creationId xmlns:p14="http://schemas.microsoft.com/office/powerpoint/2010/main" val="1245284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12864</TotalTime>
  <Words>4261</Words>
  <Application>Microsoft Office PowerPoint</Application>
  <PresentationFormat>Widescreen</PresentationFormat>
  <Paragraphs>332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Font Awesome 5 Free Solid</vt:lpstr>
      <vt:lpstr>FontAwesome</vt:lpstr>
      <vt:lpstr>FontAwesome5Free-Regular</vt:lpstr>
      <vt:lpstr>FontAwesome5Free-Solid</vt:lpstr>
      <vt:lpstr>Lucida Console</vt:lpstr>
      <vt:lpstr>Symbol</vt:lpstr>
      <vt:lpstr>Trebuchet MS</vt:lpstr>
      <vt:lpstr>Wingdings</vt:lpstr>
      <vt:lpstr>Wingdings 3</vt:lpstr>
      <vt:lpstr>Facet</vt:lpstr>
      <vt:lpstr>Visio</vt:lpstr>
      <vt:lpstr>HomebrewCMS</vt:lpstr>
      <vt:lpstr>HomebrewCMS Description</vt:lpstr>
      <vt:lpstr>Terms</vt:lpstr>
      <vt:lpstr>HomebrewCMS</vt:lpstr>
      <vt:lpstr>Developer Mode vs Author Mode</vt:lpstr>
      <vt:lpstr>Developer Model </vt:lpstr>
      <vt:lpstr>Author Model </vt:lpstr>
      <vt:lpstr>Tools</vt:lpstr>
      <vt:lpstr>Tools and Their Purpose</vt:lpstr>
      <vt:lpstr>User Instructions</vt:lpstr>
      <vt:lpstr>Using HomebrewCMS</vt:lpstr>
      <vt:lpstr>Use Issues</vt:lpstr>
      <vt:lpstr>Login</vt:lpstr>
      <vt:lpstr>Schema Menu</vt:lpstr>
      <vt:lpstr>Manager Menu</vt:lpstr>
      <vt:lpstr>Elements Menu</vt:lpstr>
      <vt:lpstr>Preview vs Live Publishing</vt:lpstr>
      <vt:lpstr>File References – Images &amp; Documents</vt:lpstr>
      <vt:lpstr>Images &amp; Document File Sizes</vt:lpstr>
      <vt:lpstr>Content Editing</vt:lpstr>
      <vt:lpstr>Link Confusion</vt:lpstr>
      <vt:lpstr>Markdown</vt:lpstr>
      <vt:lpstr>Markdown</vt:lpstr>
      <vt:lpstr>Markdown Rules</vt:lpstr>
      <vt:lpstr>Cheatsheet – Paragraphs (Blocks) </vt:lpstr>
      <vt:lpstr>Cheatsheet – Font Styling</vt:lpstr>
      <vt:lpstr>Cheatsheet – Headings</vt:lpstr>
      <vt:lpstr>Cheatsheet – Lists</vt:lpstr>
      <vt:lpstr>Cheatsheet – Hyperlinks</vt:lpstr>
      <vt:lpstr>Cheatsheet – Hyperlink Caveat</vt:lpstr>
      <vt:lpstr>Cheatsheet – Images</vt:lpstr>
      <vt:lpstr>Cheatsheet – Images as Links</vt:lpstr>
      <vt:lpstr>Special Characters</vt:lpstr>
      <vt:lpstr>Markdown-It Plugins</vt:lpstr>
      <vt:lpstr>Cheatsheet – Attrs (Attributes) Extensions</vt:lpstr>
      <vt:lpstr>Cheatsheet –LinkPlus Extension</vt:lpstr>
      <vt:lpstr>Cheatsheet –LinkPlus Examples</vt:lpstr>
      <vt:lpstr>Cheatsheet –DIV/SPAN Extensions</vt:lpstr>
      <vt:lpstr>Writing Markdown Tips</vt:lpstr>
      <vt:lpstr>Style Candy</vt:lpstr>
      <vt:lpstr>Style Candy Description</vt:lpstr>
      <vt:lpstr>Style Candy Use</vt:lpstr>
      <vt:lpstr>Defined Pieces of Candy – Text</vt:lpstr>
      <vt:lpstr>Defined Pieces of Candy – Layout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HomebrewCMS</dc:title>
  <dc:creator>dvc</dc:creator>
  <cp:lastModifiedBy>dvc</cp:lastModifiedBy>
  <cp:revision>104</cp:revision>
  <dcterms:created xsi:type="dcterms:W3CDTF">2019-02-15T17:34:09Z</dcterms:created>
  <dcterms:modified xsi:type="dcterms:W3CDTF">2020-02-15T19:36:31Z</dcterms:modified>
</cp:coreProperties>
</file>