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351" r:id="rId4"/>
    <p:sldId id="352" r:id="rId5"/>
    <p:sldId id="317" r:id="rId6"/>
    <p:sldId id="349" r:id="rId7"/>
    <p:sldId id="348" r:id="rId8"/>
    <p:sldId id="358" r:id="rId9"/>
    <p:sldId id="286" r:id="rId10"/>
    <p:sldId id="365" r:id="rId11"/>
    <p:sldId id="362" r:id="rId12"/>
    <p:sldId id="363" r:id="rId13"/>
    <p:sldId id="366" r:id="rId14"/>
    <p:sldId id="347" r:id="rId15"/>
    <p:sldId id="350" r:id="rId16"/>
    <p:sldId id="361" r:id="rId17"/>
    <p:sldId id="364" r:id="rId18"/>
    <p:sldId id="360" r:id="rId19"/>
    <p:sldId id="367" r:id="rId20"/>
    <p:sldId id="371" r:id="rId21"/>
    <p:sldId id="297" r:id="rId22"/>
    <p:sldId id="368" r:id="rId23"/>
    <p:sldId id="369" r:id="rId24"/>
    <p:sldId id="370" r:id="rId25"/>
    <p:sldId id="355" r:id="rId26"/>
    <p:sldId id="353" r:id="rId27"/>
    <p:sldId id="35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2F2F2"/>
    <a:srgbClr val="3333FF"/>
    <a:srgbClr val="6697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8" y="408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00201"/>
            <a:ext cx="8596668" cy="4441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8200" y="609599"/>
            <a:ext cx="814216" cy="5251451"/>
          </a:xfrm>
        </p:spPr>
        <p:txBody>
          <a:bodyPr vert="eaVert"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7439737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4184035" cy="4441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600201"/>
            <a:ext cx="4184034" cy="4441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1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5672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60983"/>
            <a:ext cx="4185623" cy="388038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5672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60983"/>
            <a:ext cx="4185617" cy="388038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e@sedillocanyon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HomebrewJS</a:t>
            </a:r>
            <a:r>
              <a:rPr lang="en-US" dirty="0" smtClean="0"/>
              <a:t>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Dave Campbell</a:t>
            </a:r>
          </a:p>
          <a:p>
            <a:r>
              <a:rPr lang="en-US" dirty="0" smtClean="0">
                <a:hlinkClick r:id="rId2"/>
              </a:rPr>
              <a:t>dave@sedillocanyon.net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CanyonCasa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No-IP dynamic hosting service (https:www.noip.com).</a:t>
            </a:r>
          </a:p>
          <a:p>
            <a:r>
              <a:rPr lang="en-US" dirty="0" smtClean="0"/>
              <a:t>Router port forwarding.</a:t>
            </a:r>
          </a:p>
          <a:p>
            <a:r>
              <a:rPr lang="en-US" dirty="0" smtClean="0"/>
              <a:t>Domain controller server.</a:t>
            </a:r>
          </a:p>
          <a:p>
            <a:pPr lvl="1"/>
            <a:r>
              <a:rPr lang="en-US" dirty="0" smtClean="0"/>
              <a:t>DHCP, DNS, NTP, …</a:t>
            </a:r>
          </a:p>
          <a:p>
            <a:r>
              <a:rPr lang="en-US" dirty="0" smtClean="0"/>
              <a:t>IP tables setup.</a:t>
            </a:r>
          </a:p>
          <a:p>
            <a:endParaRPr lang="en-US" dirty="0"/>
          </a:p>
          <a:p>
            <a:r>
              <a:rPr lang="en-US" dirty="0" smtClean="0"/>
              <a:t>For more information see Home-Office-Server documentation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CanyonCasa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069079"/>
          </a:xfrm>
        </p:spPr>
        <p:txBody>
          <a:bodyPr>
            <a:normAutofit/>
          </a:bodyPr>
          <a:lstStyle/>
          <a:p>
            <a:r>
              <a:rPr lang="en-US" dirty="0"/>
              <a:t>A server side JS </a:t>
            </a:r>
            <a:r>
              <a:rPr lang="en-US" dirty="0" smtClean="0"/>
              <a:t>engine </a:t>
            </a:r>
            <a:r>
              <a:rPr lang="en-US" dirty="0"/>
              <a:t>for writing your own web 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Based on Google’s V8 engine.</a:t>
            </a:r>
          </a:p>
          <a:p>
            <a:pPr lvl="2"/>
            <a:r>
              <a:rPr lang="en-US" dirty="0"/>
              <a:t>Bears out the saying ‘mother is the necessity of invention.’</a:t>
            </a:r>
          </a:p>
          <a:p>
            <a:pPr lvl="2"/>
            <a:r>
              <a:rPr lang="en-US" dirty="0" smtClean="0"/>
              <a:t>Google recognized its dependency on JavaScript and the crippling performance of the traditional JavaScript engine. Their rewrite went from 10x slower than the render engine to 10x faster!</a:t>
            </a:r>
          </a:p>
          <a:p>
            <a:pPr lvl="2"/>
            <a:r>
              <a:rPr lang="en-US" dirty="0" smtClean="0"/>
              <a:t>Obvious, conclusion. Why not apply it to the server side to simply code development?</a:t>
            </a:r>
          </a:p>
          <a:p>
            <a:pPr lvl="1"/>
            <a:r>
              <a:rPr lang="en-US" dirty="0"/>
              <a:t>Single </a:t>
            </a:r>
            <a:r>
              <a:rPr lang="en-US" dirty="0" smtClean="0"/>
              <a:t>threaded, fully asynchronous operation (i.e. event driven).</a:t>
            </a:r>
          </a:p>
          <a:p>
            <a:pPr lvl="2"/>
            <a:r>
              <a:rPr lang="en-US" dirty="0" smtClean="0"/>
              <a:t>Responsive, fast, and efficient, using miniscule resources compared to other servers.</a:t>
            </a:r>
          </a:p>
          <a:p>
            <a:r>
              <a:rPr lang="en-US" dirty="0" smtClean="0"/>
              <a:t>Modular </a:t>
            </a:r>
            <a:r>
              <a:rPr lang="en-US" dirty="0"/>
              <a:t>design offers separate namespaces and enables packaging code in small well understood blocks.</a:t>
            </a:r>
          </a:p>
          <a:p>
            <a:r>
              <a:rPr lang="en-US" dirty="0" smtClean="0"/>
              <a:t>Vibrant developer community with large collection of support libraries.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5866342"/>
            <a:ext cx="859666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Realistic web applications more sophisticated than the simplistic Node examples, thus the birth of </a:t>
            </a:r>
            <a:r>
              <a:rPr lang="en-US" dirty="0" err="1" smtClean="0"/>
              <a:t>HomebrewJS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of databases.</a:t>
            </a:r>
          </a:p>
          <a:p>
            <a:pPr lvl="1"/>
            <a:r>
              <a:rPr lang="en-US" dirty="0" smtClean="0"/>
              <a:t>Single file – move where you like.</a:t>
            </a:r>
          </a:p>
          <a:p>
            <a:pPr lvl="1"/>
            <a:r>
              <a:rPr lang="en-US" dirty="0" smtClean="0"/>
              <a:t>No server to mess with or mess with you.</a:t>
            </a:r>
          </a:p>
          <a:p>
            <a:pPr lvl="1"/>
            <a:r>
              <a:rPr lang="en-US" dirty="0" smtClean="0"/>
              <a:t>No login necessary for access from NodeJS.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bindings for NodeJS. </a:t>
            </a:r>
          </a:p>
          <a:p>
            <a:pPr lvl="1"/>
            <a:r>
              <a:rPr lang="en-US" dirty="0" smtClean="0"/>
              <a:t>Capacity greater than anything you’ll ever need.</a:t>
            </a:r>
          </a:p>
          <a:p>
            <a:pPr lvl="1"/>
            <a:r>
              <a:rPr lang="en-US" dirty="0" smtClean="0"/>
              <a:t>Easy migration from MySQL, …</a:t>
            </a:r>
          </a:p>
          <a:p>
            <a:r>
              <a:rPr lang="en-US" dirty="0" smtClean="0"/>
              <a:t>Shell commandline SQL tool.</a:t>
            </a:r>
          </a:p>
          <a:p>
            <a:r>
              <a:rPr lang="en-US" dirty="0" smtClean="0"/>
              <a:t>Open source GUI interface (DB Browser for SQLite).</a:t>
            </a:r>
          </a:p>
          <a:p>
            <a:r>
              <a:rPr lang="en-US" dirty="0" smtClean="0"/>
              <a:t>WrapSQ3 provides a set of high-level functions for powerful REST use.</a:t>
            </a:r>
          </a:p>
          <a:p>
            <a:r>
              <a:rPr lang="en-US" dirty="0" smtClean="0"/>
              <a:t>15+ years of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(Client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Kinda</a:t>
            </a:r>
            <a:r>
              <a:rPr lang="en-US" dirty="0" smtClean="0"/>
              <a:t> out of scope, but worth a mention a since it drives the </a:t>
            </a:r>
            <a:r>
              <a:rPr lang="en-US" i="1" dirty="0" smtClean="0"/>
              <a:t>modus operandi</a:t>
            </a:r>
            <a:r>
              <a:rPr lang="en-US" dirty="0" smtClean="0"/>
              <a:t> regarding some server decisions.</a:t>
            </a:r>
          </a:p>
          <a:p>
            <a:r>
              <a:rPr lang="en-US" dirty="0" err="1" smtClean="0"/>
              <a:t>VueJs</a:t>
            </a:r>
            <a:r>
              <a:rPr lang="en-US" dirty="0" smtClean="0"/>
              <a:t> is a client side </a:t>
            </a:r>
            <a:r>
              <a:rPr lang="en-US" dirty="0" err="1" smtClean="0"/>
              <a:t>templating</a:t>
            </a:r>
            <a:r>
              <a:rPr lang="en-US" dirty="0" smtClean="0"/>
              <a:t> framework, similar to Angular.</a:t>
            </a:r>
          </a:p>
          <a:p>
            <a:pPr lvl="1"/>
            <a:r>
              <a:rPr lang="en-US" dirty="0" smtClean="0"/>
              <a:t>Simpler, like Angular 1 and 2.</a:t>
            </a:r>
          </a:p>
          <a:p>
            <a:r>
              <a:rPr lang="en-US" dirty="0" smtClean="0"/>
              <a:t>Depends on a server side database REST interface.</a:t>
            </a:r>
          </a:p>
          <a:p>
            <a:r>
              <a:rPr lang="en-US" dirty="0" smtClean="0"/>
              <a:t>Does not require a packaging build step (i.e. </a:t>
            </a:r>
            <a:r>
              <a:rPr lang="en-US" dirty="0" err="1" smtClean="0"/>
              <a:t>Webpack</a:t>
            </a:r>
            <a:r>
              <a:rPr lang="en-US" dirty="0" smtClean="0"/>
              <a:t>, </a:t>
            </a:r>
            <a:r>
              <a:rPr lang="en-US" dirty="0" err="1" smtClean="0"/>
              <a:t>Browserfy</a:t>
            </a:r>
            <a:r>
              <a:rPr lang="en-US" dirty="0" smtClean="0"/>
              <a:t>, …).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HomeBrewJS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Breakdown of the server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Homebrew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1399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homebrew.js</a:t>
            </a:r>
            <a:r>
              <a:rPr lang="en-US" dirty="0" smtClean="0"/>
              <a:t>: Glue script that loads configuration, launches app servers, and starts proxies.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hbInternals.js</a:t>
            </a:r>
            <a:r>
              <a:rPr lang="en-US" dirty="0" smtClean="0"/>
              <a:t>: Server that provides communication to the internals of the homebrew server.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hbProxy.js</a:t>
            </a:r>
            <a:r>
              <a:rPr lang="en-US" dirty="0" smtClean="0"/>
              <a:t>: Reverse proxy server.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hbBaseApp.js</a:t>
            </a:r>
            <a:r>
              <a:rPr lang="en-US" dirty="0" smtClean="0"/>
              <a:t>: A baseline Express application suitable for a large majority of applications and web sites, or to serve as a template for a custom app.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hbAuth.js</a:t>
            </a:r>
            <a:r>
              <a:rPr lang="en-US" dirty="0" smtClean="0"/>
              <a:t>: All in one authentication and authorization support optionally loaded by hbBaseApp.js to interface site to user database.</a:t>
            </a:r>
          </a:p>
          <a:p>
            <a:r>
              <a:rPr lang="en-US" dirty="0" smtClean="0"/>
              <a:t>Modules: A number of modules that support basic web services.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1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NodeJS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83488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bcryptjs</a:t>
            </a:r>
            <a:r>
              <a:rPr lang="en-US" dirty="0"/>
              <a:t>: 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en-US" dirty="0" smtClean="0"/>
              <a:t>algorithm routines. (Used to encrypt users credentials, hbAuth.js)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colors</a:t>
            </a:r>
            <a:r>
              <a:rPr lang="en-US" dirty="0"/>
              <a:t>: Support for colored </a:t>
            </a:r>
            <a:r>
              <a:rPr lang="en-US" dirty="0" err="1" smtClean="0"/>
              <a:t>transcripting</a:t>
            </a:r>
            <a:r>
              <a:rPr lang="en-US" dirty="0" smtClean="0"/>
              <a:t>. (</a:t>
            </a:r>
            <a:r>
              <a:rPr lang="en-US" dirty="0" err="1" smtClean="0"/>
              <a:t>Scribe,js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Express</a:t>
            </a:r>
            <a:r>
              <a:rPr lang="en-US" dirty="0" smtClean="0"/>
              <a:t>: Express 4 Framework. (hbBaseApp.js)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body-parser</a:t>
            </a:r>
            <a:r>
              <a:rPr lang="en-US" dirty="0"/>
              <a:t>: </a:t>
            </a:r>
            <a:r>
              <a:rPr lang="en-US" dirty="0" smtClean="0"/>
              <a:t>Express JSON support.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compression</a:t>
            </a:r>
            <a:r>
              <a:rPr lang="en-US" dirty="0" smtClean="0"/>
              <a:t>: HTTP compression support.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cookie-parser</a:t>
            </a:r>
            <a:r>
              <a:rPr lang="en-US" dirty="0" smtClean="0"/>
              <a:t>: </a:t>
            </a:r>
            <a:r>
              <a:rPr lang="en-US" dirty="0"/>
              <a:t>HTTP </a:t>
            </a:r>
            <a:r>
              <a:rPr lang="en-US" dirty="0" smtClean="0"/>
              <a:t>cookie </a:t>
            </a:r>
            <a:r>
              <a:rPr lang="en-US" dirty="0"/>
              <a:t>support</a:t>
            </a:r>
            <a:r>
              <a:rPr lang="en-US" dirty="0" smtClean="0"/>
              <a:t>. (Supported but not needed by Homebrew)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express-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fileupload</a:t>
            </a:r>
            <a:r>
              <a:rPr lang="en-US" dirty="0" smtClean="0"/>
              <a:t>: File upload support.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express-static</a:t>
            </a:r>
            <a:r>
              <a:rPr lang="en-US" dirty="0"/>
              <a:t>: Integrated </a:t>
            </a:r>
            <a:r>
              <a:rPr lang="en-US" dirty="0" smtClean="0"/>
              <a:t>Express support </a:t>
            </a:r>
            <a:r>
              <a:rPr lang="en-US" dirty="0"/>
              <a:t>for serving static pages.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multer</a:t>
            </a:r>
            <a:r>
              <a:rPr lang="en-US" dirty="0" smtClean="0"/>
              <a:t>: Multipart form decoding support.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emailjs</a:t>
            </a:r>
            <a:r>
              <a:rPr lang="en-US" dirty="0"/>
              <a:t>: email </a:t>
            </a:r>
            <a:r>
              <a:rPr lang="en-US" dirty="0" smtClean="0"/>
              <a:t>service. (Notification.js)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http-proxy</a:t>
            </a:r>
            <a:r>
              <a:rPr lang="en-US" dirty="0"/>
              <a:t>: Reverse proxy server</a:t>
            </a:r>
            <a:r>
              <a:rPr lang="en-US" dirty="0" smtClean="0"/>
              <a:t>. (hbProxy.js)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: Promises support. (Integrated into NodeJS)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sanitize-html:</a:t>
            </a:r>
            <a:r>
              <a:rPr lang="en-US" dirty="0" smtClean="0"/>
              <a:t> Filtering for HTML input. (SafeJSON.js)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Sqlite3</a:t>
            </a:r>
            <a:r>
              <a:rPr lang="en-US" dirty="0" smtClean="0"/>
              <a:t>: </a:t>
            </a:r>
            <a:r>
              <a:rPr lang="en-US" dirty="0"/>
              <a:t>SQLite3 database bindings</a:t>
            </a:r>
            <a:r>
              <a:rPr lang="en-US" dirty="0" smtClean="0"/>
              <a:t>. (WrapSQ3.js)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Homebrew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1399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Extensions2JS.js</a:t>
            </a:r>
            <a:r>
              <a:rPr lang="en-US" dirty="0" smtClean="0"/>
              <a:t>: Personal JavaScript language enhancements. 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Scribe.js</a:t>
            </a:r>
            <a:r>
              <a:rPr lang="en-US" dirty="0"/>
              <a:t>: </a:t>
            </a:r>
            <a:r>
              <a:rPr lang="en-US" dirty="0" smtClean="0"/>
              <a:t>Logger for homebrew server and middleware.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WrapSQ3.js</a:t>
            </a:r>
            <a:r>
              <a:rPr lang="en-US" dirty="0"/>
              <a:t>: SQLite3 database wrapper to abstract database interface.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SafeJSON.js</a:t>
            </a:r>
            <a:r>
              <a:rPr lang="en-US" dirty="0" smtClean="0"/>
              <a:t>: Library of JSON filtering functions, including HTML strings.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csv.js</a:t>
            </a:r>
            <a:r>
              <a:rPr lang="en-US" dirty="0" smtClean="0"/>
              <a:t>: Comma Separated Value format parsing functions.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Notification.js</a:t>
            </a:r>
            <a:r>
              <a:rPr lang="en-US" dirty="0" smtClean="0"/>
              <a:t>: A module for sending SMS (email gateway) and email messages from server.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Cleanup.js</a:t>
            </a:r>
            <a:r>
              <a:rPr lang="en-US" dirty="0" smtClean="0"/>
              <a:t>: Provides hooks for graceful shutdown of server.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CryptoPlus.js</a:t>
            </a:r>
            <a:r>
              <a:rPr lang="en-US" dirty="0" smtClean="0"/>
              <a:t>: Embellishments to crypto library to simplify common and frequently used tasks.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5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Homebrew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1399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data.js</a:t>
            </a:r>
            <a:r>
              <a:rPr lang="en-US" dirty="0" smtClean="0"/>
              <a:t>: Implements a database and file REST interface based on predefined “recipes” stored in database definitions table. (Required)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utility.js</a:t>
            </a:r>
            <a:r>
              <a:rPr lang="en-US" dirty="0" smtClean="0"/>
              <a:t>: Implements a number of server diagnostics and info interfaces for debug and development use. (Optional)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mapURL.js</a:t>
            </a:r>
            <a:r>
              <a:rPr lang="en-US" dirty="0" smtClean="0"/>
              <a:t>: Module to redirect and rewrite web requests. (Optional)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templates.js</a:t>
            </a:r>
            <a:r>
              <a:rPr lang="en-US" dirty="0" smtClean="0"/>
              <a:t>: Module to dynamically process Pug, MD, and DHTML templates. (Largely considered obsolete with use of client side </a:t>
            </a:r>
            <a:r>
              <a:rPr lang="en-US" dirty="0" err="1" smtClean="0"/>
              <a:t>VueJS</a:t>
            </a:r>
            <a:r>
              <a:rPr lang="en-US" dirty="0" smtClean="0"/>
              <a:t> templates.)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9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using a JavaScript or JSON file.</a:t>
            </a:r>
          </a:p>
          <a:p>
            <a:pPr lvl="1"/>
            <a:r>
              <a:rPr lang="en-US" dirty="0" smtClean="0"/>
              <a:t>JavaScript file enables use of comments, imports, and any other JS construct, </a:t>
            </a:r>
            <a:br>
              <a:rPr lang="en-US" dirty="0" smtClean="0"/>
            </a:br>
            <a:r>
              <a:rPr lang="en-US" dirty="0" smtClean="0"/>
              <a:t>but does not need to be complicated code.</a:t>
            </a:r>
          </a:p>
          <a:p>
            <a:r>
              <a:rPr lang="en-US" dirty="0" smtClean="0"/>
              <a:t>Many parameters configured to simply pass through to underlying modules.</a:t>
            </a:r>
          </a:p>
          <a:p>
            <a:r>
              <a:rPr lang="en-US" dirty="0" smtClean="0"/>
              <a:t>Sensitive or private data placed in separate file for security maintenance.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5957782"/>
            <a:ext cx="859666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secure operation, never place configuration or database files under web root.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Define and describe </a:t>
            </a:r>
            <a:r>
              <a:rPr lang="en-US" dirty="0" err="1" smtClean="0"/>
              <a:t>HomebrewJS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Hardware/Software overview</a:t>
            </a:r>
            <a:endParaRPr lang="en-US" dirty="0" smtClean="0"/>
          </a:p>
          <a:p>
            <a:r>
              <a:rPr lang="en-US" dirty="0" smtClean="0"/>
              <a:t>Background…</a:t>
            </a:r>
            <a:endParaRPr lang="en-US" dirty="0" smtClean="0"/>
          </a:p>
          <a:p>
            <a:pPr lvl="1"/>
            <a:r>
              <a:rPr lang="en-US" dirty="0" smtClean="0"/>
              <a:t>NodeJS Ecosystem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 Database Wrapper</a:t>
            </a:r>
            <a:endParaRPr lang="en-US" dirty="0" smtClean="0"/>
          </a:p>
          <a:p>
            <a:pPr lvl="1"/>
            <a:r>
              <a:rPr lang="en-US" dirty="0" err="1" smtClean="0"/>
              <a:t>VueJS</a:t>
            </a:r>
            <a:r>
              <a:rPr lang="en-US" dirty="0" smtClean="0"/>
              <a:t> Components (client)</a:t>
            </a:r>
            <a:endParaRPr lang="en-US" dirty="0"/>
          </a:p>
          <a:p>
            <a:r>
              <a:rPr lang="en-US" dirty="0" err="1" smtClean="0"/>
              <a:t>HomebrewJS</a:t>
            </a:r>
            <a:r>
              <a:rPr lang="en-US" dirty="0" smtClean="0"/>
              <a:t> Breakdown</a:t>
            </a:r>
            <a:endParaRPr lang="en-US" dirty="0" smtClean="0"/>
          </a:p>
          <a:p>
            <a:pPr lvl="1"/>
            <a:r>
              <a:rPr lang="en-US" dirty="0" smtClean="0"/>
              <a:t>Server Scripts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Example Applications</a:t>
            </a:r>
          </a:p>
          <a:p>
            <a:pPr lvl="1"/>
            <a:r>
              <a:rPr lang="en-US" dirty="0" smtClean="0"/>
              <a:t>Shopping Network</a:t>
            </a:r>
          </a:p>
          <a:p>
            <a:pPr lvl="1"/>
            <a:r>
              <a:rPr lang="en-US" dirty="0" smtClean="0"/>
              <a:t>Server Monitor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1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Dedicated non-privileged user: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files placed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/home/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Assumes default structure to the left, but defined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config.js</a:t>
            </a:r>
          </a:p>
          <a:p>
            <a:r>
              <a:rPr lang="en-US" dirty="0" smtClean="0"/>
              <a:t>cd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/home/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/bin </a:t>
            </a:r>
            <a:r>
              <a:rPr lang="en-US" dirty="0" smtClean="0"/>
              <a:t>to install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~/bin $</a:t>
            </a:r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i="1" dirty="0" smtClean="0"/>
              <a:t>module</a:t>
            </a:r>
            <a:endParaRPr lang="en-US" dirty="0" smtClean="0"/>
          </a:p>
          <a:p>
            <a:pPr lvl="1"/>
            <a:r>
              <a:rPr lang="en-US" dirty="0" smtClean="0"/>
              <a:t>Note: Run </a:t>
            </a:r>
            <a:r>
              <a:rPr lang="en-US" dirty="0" err="1" smtClean="0"/>
              <a:t>npm</a:t>
            </a:r>
            <a:r>
              <a:rPr lang="en-US" dirty="0" smtClean="0"/>
              <a:t> -</a:t>
            </a:r>
            <a:r>
              <a:rPr lang="en-US" dirty="0" err="1" smtClean="0"/>
              <a:t>init</a:t>
            </a:r>
            <a:r>
              <a:rPr lang="en-US" dirty="0" smtClean="0"/>
              <a:t> first!</a:t>
            </a:r>
          </a:p>
          <a:p>
            <a:r>
              <a:rPr lang="en-US" dirty="0" smtClean="0"/>
              <a:t>Start…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~/bin $</a:t>
            </a:r>
            <a:r>
              <a:rPr lang="en-US" dirty="0" smtClean="0"/>
              <a:t>node homebrew</a:t>
            </a:r>
          </a:p>
          <a:p>
            <a:r>
              <a:rPr lang="en-US" dirty="0" smtClean="0"/>
              <a:t>Recommend </a:t>
            </a:r>
            <a:r>
              <a:rPr lang="en-US" dirty="0" err="1" smtClean="0"/>
              <a:t>tmux</a:t>
            </a:r>
            <a:r>
              <a:rPr lang="en-US" dirty="0" smtClean="0"/>
              <a:t> setup.</a:t>
            </a:r>
          </a:p>
          <a:p>
            <a:pPr lvl="1"/>
            <a:r>
              <a:rPr lang="en-US" dirty="0" smtClean="0"/>
              <a:t>See Home-Office-Server at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/home/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en-US" dirty="0" smtClean="0"/>
              <a:t>: Contains JS code</a:t>
            </a:r>
          </a:p>
          <a:p>
            <a:pPr lvl="2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node_modules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logs</a:t>
            </a:r>
            <a:r>
              <a:rPr lang="en-US" dirty="0" smtClean="0"/>
              <a:t>: folder for log </a:t>
            </a:r>
            <a:r>
              <a:rPr lang="en-US" dirty="0"/>
              <a:t>f</a:t>
            </a:r>
            <a:r>
              <a:rPr lang="en-US" dirty="0" smtClean="0"/>
              <a:t>iles.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restricted</a:t>
            </a:r>
            <a:r>
              <a:rPr lang="en-US" dirty="0" smtClean="0"/>
              <a:t>: Location of config.js and databases.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sites</a:t>
            </a:r>
            <a:r>
              <a:rPr lang="en-US" dirty="0" smtClean="0"/>
              <a:t>: folder for sites…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/>
              <a:t>: site a files.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/>
              <a:t>: </a:t>
            </a:r>
            <a:r>
              <a:rPr lang="en-US" dirty="0"/>
              <a:t>site </a:t>
            </a:r>
            <a:r>
              <a:rPr lang="en-US" dirty="0" smtClean="0"/>
              <a:t>b </a:t>
            </a:r>
            <a:r>
              <a:rPr lang="en-US" dirty="0"/>
              <a:t>files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HomeBrewJS</a:t>
            </a:r>
            <a:r>
              <a:rPr lang="en-US" dirty="0" smtClean="0"/>
              <a:t> Sites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Saranam Shopping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Saranam is a non-profit housing, education, and community building program.</a:t>
            </a:r>
          </a:p>
          <a:p>
            <a:r>
              <a:rPr lang="en-US" dirty="0" smtClean="0"/>
              <a:t>Each month the </a:t>
            </a:r>
            <a:r>
              <a:rPr lang="en-US" i="1" dirty="0" smtClean="0">
                <a:solidFill>
                  <a:schemeClr val="accent1"/>
                </a:solidFill>
              </a:rPr>
              <a:t>Family Services and Volunteer Coordinator </a:t>
            </a:r>
            <a:r>
              <a:rPr lang="en-US" dirty="0" smtClean="0"/>
              <a:t>“shops” for baby</a:t>
            </a:r>
            <a:r>
              <a:rPr lang="en-US" dirty="0"/>
              <a:t> </a:t>
            </a:r>
            <a:r>
              <a:rPr lang="en-US" dirty="0" smtClean="0"/>
              <a:t>and personal items for the enrolled families.</a:t>
            </a:r>
          </a:p>
          <a:p>
            <a:r>
              <a:rPr lang="en-US" dirty="0" smtClean="0"/>
              <a:t>The app allows families to shop online to request needed items, similar to other online shopping services.</a:t>
            </a:r>
          </a:p>
          <a:p>
            <a:r>
              <a:rPr lang="en-US" dirty="0" smtClean="0"/>
              <a:t>It aggregates all these “client orders”, as well as inventory, into shopping lists by vendor for the volunteer shoppers.</a:t>
            </a:r>
          </a:p>
          <a:p>
            <a:r>
              <a:rPr lang="en-US" dirty="0" smtClean="0"/>
              <a:t>It also, creates distribution lists and tracks costs.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9376" y="1600200"/>
            <a:ext cx="2624948" cy="44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86" y="1327645"/>
            <a:ext cx="7029450" cy="3867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5402509"/>
            <a:ext cx="8596668" cy="1115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Logs server activities for online monitoring of server state of health.</a:t>
            </a:r>
          </a:p>
          <a:p>
            <a:r>
              <a:rPr lang="en-US" dirty="0" smtClean="0"/>
              <a:t>Logs posted from backup scripts, </a:t>
            </a:r>
            <a:r>
              <a:rPr lang="en-US" dirty="0" err="1" smtClean="0"/>
              <a:t>etc</a:t>
            </a:r>
            <a:r>
              <a:rPr lang="en-US" dirty="0" smtClean="0"/>
              <a:t> using curl.</a:t>
            </a:r>
          </a:p>
          <a:p>
            <a:r>
              <a:rPr lang="en-US" dirty="0" smtClean="0"/>
              <a:t>Provides log dump on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Node-Red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new technology tends to go through a 25-year adoption cycle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– Marc Andreessen, founder of Netscape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and Browser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1989: Tim Berners-Lee proposed an Internet hypertext system</a:t>
            </a:r>
          </a:p>
          <a:p>
            <a:r>
              <a:rPr lang="en-US" dirty="0"/>
              <a:t>1991: “HTML Tags” first public </a:t>
            </a:r>
            <a:r>
              <a:rPr lang="en-US" dirty="0" smtClean="0"/>
              <a:t>disclosure, defined 18 elements</a:t>
            </a:r>
          </a:p>
          <a:p>
            <a:r>
              <a:rPr lang="en-US" dirty="0" smtClean="0"/>
              <a:t>1993: Internet Engineering Task Force (IETF) publication of HTML spec.</a:t>
            </a:r>
            <a:endParaRPr lang="en-US" dirty="0"/>
          </a:p>
          <a:p>
            <a:r>
              <a:rPr lang="en-US" dirty="0" smtClean="0"/>
              <a:t>1993: Mosaic – Granddaddy of the graphical browsers</a:t>
            </a:r>
          </a:p>
          <a:p>
            <a:r>
              <a:rPr lang="en-US" dirty="0" smtClean="0"/>
              <a:t>1994: Mozilla (i.e. Mosaic killer)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Netscape Navigator (Marc Andreessen)</a:t>
            </a:r>
          </a:p>
          <a:p>
            <a:pPr lvl="1"/>
            <a:r>
              <a:rPr lang="en-US" dirty="0" smtClean="0"/>
              <a:t>Captured 75% of market in 4 months!</a:t>
            </a:r>
          </a:p>
          <a:p>
            <a:r>
              <a:rPr lang="en-US" dirty="0" smtClean="0"/>
              <a:t>1995: HTML 2.0 specification published</a:t>
            </a:r>
          </a:p>
          <a:p>
            <a:r>
              <a:rPr lang="en-US" dirty="0" smtClean="0"/>
              <a:t>1995: Navigator 2 with JavaScript</a:t>
            </a:r>
          </a:p>
          <a:p>
            <a:pPr lvl="1"/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 wrote the prototype JavaScript in 10 days!</a:t>
            </a:r>
          </a:p>
          <a:p>
            <a:pPr lvl="1"/>
            <a:r>
              <a:rPr lang="en-US" dirty="0" smtClean="0"/>
              <a:t>Netscape’s $2B IPO ignited the dotcom bubble.</a:t>
            </a:r>
          </a:p>
          <a:p>
            <a:r>
              <a:rPr lang="en-US" dirty="0" smtClean="0"/>
              <a:t>1997 HTML 3.2 published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WWW and Browser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1995: Microsoft introduces Internet Explorer</a:t>
            </a:r>
          </a:p>
          <a:p>
            <a:pPr lvl="1"/>
            <a:r>
              <a:rPr lang="en-US" dirty="0" smtClean="0"/>
              <a:t>Marc Andreesen said, ‘Microsoft could never catch up with Netscape.’</a:t>
            </a:r>
          </a:p>
          <a:p>
            <a:pPr lvl="1"/>
            <a:r>
              <a:rPr lang="en-US" dirty="0" smtClean="0"/>
              <a:t>By 2000 MS IE held 95% of the browser market.</a:t>
            </a:r>
          </a:p>
          <a:p>
            <a:r>
              <a:rPr lang="en-US" dirty="0" smtClean="0"/>
              <a:t>1997: HTML 4.0 specification published</a:t>
            </a:r>
          </a:p>
          <a:p>
            <a:r>
              <a:rPr lang="en-US" dirty="0" smtClean="0"/>
              <a:t>1998: Mozilla Project </a:t>
            </a:r>
            <a:r>
              <a:rPr lang="en-US" dirty="0" smtClean="0">
                <a:sym typeface="Wingdings" panose="05000000000000000000" pitchFamily="2" charset="2"/>
              </a:rPr>
              <a:t> Firefox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2000 : HTML 4.01 specification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2000: XHTML 1.0 published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2004: HTML 5 specification began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2008: HTML 5 specification delivered to working group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2008: Chromium Project  Google Chrome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2014: HTML 5 specification standardized.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– Dave Campbell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Born/raised in Danville PA.</a:t>
            </a:r>
          </a:p>
          <a:p>
            <a:pPr lvl="1"/>
            <a:r>
              <a:rPr lang="en-US" dirty="0" smtClean="0"/>
              <a:t>Inspiring home of Joseph Priestly, Thomas Beaver, Christopher Sholes, </a:t>
            </a:r>
            <a:br>
              <a:rPr lang="en-US" dirty="0" smtClean="0"/>
            </a:br>
            <a:r>
              <a:rPr lang="en-US" dirty="0" smtClean="0"/>
              <a:t>Geisinger Medical Center, …</a:t>
            </a:r>
          </a:p>
          <a:p>
            <a:r>
              <a:rPr lang="en-US" dirty="0" smtClean="0"/>
              <a:t>Associates of Electrical Engineering Technology from Ohio (DeVry) Institute of Technology, Columbus OH.</a:t>
            </a:r>
          </a:p>
          <a:p>
            <a:pPr lvl="1"/>
            <a:r>
              <a:rPr lang="en-US" dirty="0"/>
              <a:t>Formally trained in IBM 1130 mainframe Fortran </a:t>
            </a:r>
            <a:r>
              <a:rPr lang="en-US" dirty="0" smtClean="0"/>
              <a:t>77 and assembler.</a:t>
            </a:r>
            <a:endParaRPr lang="en-US" dirty="0"/>
          </a:p>
          <a:p>
            <a:r>
              <a:rPr lang="en-US" dirty="0"/>
              <a:t>Self taught </a:t>
            </a:r>
            <a:r>
              <a:rPr lang="en-US" dirty="0" smtClean="0"/>
              <a:t>over 2 dozen languages</a:t>
            </a:r>
            <a:r>
              <a:rPr lang="en-US" dirty="0"/>
              <a:t>, including Intel, Motorola, &amp; RCA assemblers, BASIC, </a:t>
            </a:r>
            <a:r>
              <a:rPr lang="en-US" dirty="0" smtClean="0"/>
              <a:t>C</a:t>
            </a:r>
            <a:r>
              <a:rPr lang="en-US" dirty="0"/>
              <a:t>, C++, Java, Pascal, RATFOR, </a:t>
            </a:r>
            <a:r>
              <a:rPr lang="en-US" dirty="0" smtClean="0"/>
              <a:t>Visual </a:t>
            </a:r>
            <a:r>
              <a:rPr lang="en-US" dirty="0"/>
              <a:t>Basic, </a:t>
            </a:r>
            <a:r>
              <a:rPr lang="en-US" dirty="0" smtClean="0"/>
              <a:t>scripting languages AWK</a:t>
            </a:r>
            <a:r>
              <a:rPr lang="en-US" dirty="0"/>
              <a:t>, </a:t>
            </a:r>
            <a:r>
              <a:rPr lang="en-US" dirty="0" smtClean="0"/>
              <a:t>Batch</a:t>
            </a:r>
            <a:r>
              <a:rPr lang="en-US" dirty="0"/>
              <a:t>, Bash, </a:t>
            </a:r>
            <a:r>
              <a:rPr lang="en-US" dirty="0" smtClean="0"/>
              <a:t>Perl</a:t>
            </a:r>
            <a:r>
              <a:rPr lang="en-US" dirty="0"/>
              <a:t>, </a:t>
            </a:r>
            <a:r>
              <a:rPr lang="en-US" dirty="0" smtClean="0"/>
              <a:t>Python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Sed</a:t>
            </a:r>
            <a:r>
              <a:rPr lang="en-US" dirty="0"/>
              <a:t>, </a:t>
            </a:r>
            <a:r>
              <a:rPr lang="en-US" dirty="0" smtClean="0"/>
              <a:t>web </a:t>
            </a:r>
            <a:r>
              <a:rPr lang="en-US" dirty="0"/>
              <a:t>languages </a:t>
            </a:r>
            <a:r>
              <a:rPr lang="en-US" dirty="0" smtClean="0"/>
              <a:t>CSS</a:t>
            </a:r>
            <a:r>
              <a:rPr lang="en-US" dirty="0"/>
              <a:t>, HTML, </a:t>
            </a:r>
            <a:r>
              <a:rPr lang="en-US" dirty="0" smtClean="0"/>
              <a:t>JavaScript</a:t>
            </a:r>
            <a:r>
              <a:rPr lang="en-US" dirty="0"/>
              <a:t>, </a:t>
            </a:r>
            <a:r>
              <a:rPr lang="en-US" dirty="0" smtClean="0"/>
              <a:t>SQL</a:t>
            </a:r>
            <a:r>
              <a:rPr lang="en-US" dirty="0"/>
              <a:t>, and XM</a:t>
            </a:r>
            <a:r>
              <a:rPr lang="en-US" dirty="0" smtClean="0"/>
              <a:t>L</a:t>
            </a:r>
            <a:r>
              <a:rPr lang="en-US" dirty="0"/>
              <a:t>, as well as specialized engineering languages like LabVIEW, Mathcad, </a:t>
            </a:r>
            <a:r>
              <a:rPr lang="en-US" dirty="0" smtClean="0"/>
              <a:t>SPICE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it goes on…</a:t>
            </a:r>
          </a:p>
          <a:p>
            <a:pPr lvl="1"/>
            <a:r>
              <a:rPr lang="en-US" dirty="0"/>
              <a:t>Written a few languages from scratch for specialized applications too!</a:t>
            </a:r>
          </a:p>
          <a:p>
            <a:r>
              <a:rPr lang="en-US" dirty="0"/>
              <a:t>Retired from SNL as Distinguished Member of Technical Staff after 37 years.</a:t>
            </a:r>
          </a:p>
          <a:p>
            <a:r>
              <a:rPr lang="en-US" dirty="0" smtClean="0"/>
              <a:t>Have Operated web </a:t>
            </a:r>
            <a:r>
              <a:rPr lang="en-US" dirty="0"/>
              <a:t>sites </a:t>
            </a:r>
            <a:r>
              <a:rPr lang="en-US" dirty="0" smtClean="0"/>
              <a:t>for personal and non-profit use ~ 25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2"/>
            <a:ext cx="8596668" cy="3793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at school (late 70’s), </a:t>
            </a:r>
            <a:r>
              <a:rPr lang="en-US" dirty="0" smtClean="0">
                <a:solidFill>
                  <a:schemeClr val="accent1"/>
                </a:solidFill>
              </a:rPr>
              <a:t>Columbus Homebrew Computer Society </a:t>
            </a:r>
            <a:r>
              <a:rPr lang="en-US" dirty="0" smtClean="0"/>
              <a:t>introduced me to the world of personal computers and nurtured a DIY environment of experimentation and dreaming.</a:t>
            </a:r>
          </a:p>
          <a:p>
            <a:r>
              <a:rPr lang="en-US" dirty="0"/>
              <a:t>My first </a:t>
            </a:r>
            <a:r>
              <a:rPr lang="en-US" dirty="0" smtClean="0"/>
              <a:t>(true) PC…</a:t>
            </a:r>
          </a:p>
          <a:p>
            <a:pPr lvl="1"/>
            <a:r>
              <a:rPr lang="en-US" dirty="0" smtClean="0"/>
              <a:t>IBM </a:t>
            </a:r>
            <a:r>
              <a:rPr lang="en-US" dirty="0"/>
              <a:t>PC Model 2, 4.77MHz, 64KB, RAM, 5-1/4” floppy, no HD (1982</a:t>
            </a:r>
            <a:r>
              <a:rPr lang="en-US" dirty="0" smtClean="0"/>
              <a:t>), with monochrome (green) monitor. Cost: $2,300. ------ a fraction of the power of the $35 Raspberry Pi!!!!</a:t>
            </a:r>
          </a:p>
          <a:p>
            <a:r>
              <a:rPr lang="en-US" dirty="0" smtClean="0"/>
              <a:t>1993 National Center for Supercomputing Applications (NCSA) introduced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Mosiac</a:t>
            </a:r>
            <a:r>
              <a:rPr lang="en-US" dirty="0" smtClean="0"/>
              <a:t>, the first graphical web browser, released into the public domain.</a:t>
            </a:r>
          </a:p>
          <a:p>
            <a:r>
              <a:rPr lang="en-US" dirty="0" smtClean="0"/>
              <a:t>I began developing web sites in 1993 using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 1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Internet </a:t>
            </a:r>
            <a:r>
              <a:rPr lang="en-US" dirty="0"/>
              <a:t>technology </a:t>
            </a:r>
            <a:r>
              <a:rPr lang="en-US" dirty="0" smtClean="0"/>
              <a:t>has </a:t>
            </a:r>
            <a:r>
              <a:rPr lang="en-US" dirty="0"/>
              <a:t>evolved greatly </a:t>
            </a:r>
            <a:r>
              <a:rPr lang="en-US" dirty="0" smtClean="0"/>
              <a:t>since that </a:t>
            </a:r>
            <a:r>
              <a:rPr lang="en-US" dirty="0"/>
              <a:t>time, not always for the better.</a:t>
            </a:r>
          </a:p>
          <a:p>
            <a:r>
              <a:rPr lang="en-US" dirty="0" smtClean="0"/>
              <a:t>December 1995 Netscape introduced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as part of Navigator 2.0.</a:t>
            </a:r>
          </a:p>
          <a:p>
            <a:r>
              <a:rPr lang="en-US" dirty="0" smtClean="0"/>
              <a:t>I mention these things because…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5546316"/>
            <a:ext cx="85966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learn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more of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 of the Internet from its origins in the MIT Model Railroad Club,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till today,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recommend reading Walter Isaacson’s,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The Innovators: How a group of hackers, geniuses, and geeks created the digital revolution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HomebrewJS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err="1" smtClean="0"/>
              <a:t>HomebrewJS</a:t>
            </a:r>
            <a:r>
              <a:rPr lang="en-US" dirty="0" smtClean="0"/>
              <a:t> project and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HomebrewJS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1399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Represents a DIY highly-flexible and easily configured web server based on NodeJS for small demand applications with low resources.</a:t>
            </a:r>
          </a:p>
          <a:p>
            <a:pPr lvl="1"/>
            <a:r>
              <a:rPr lang="en-US" dirty="0" smtClean="0"/>
              <a:t>Intended for my personal </a:t>
            </a:r>
            <a:r>
              <a:rPr lang="en-US" dirty="0" err="1" smtClean="0"/>
              <a:t>IoT</a:t>
            </a:r>
            <a:r>
              <a:rPr lang="en-US" dirty="0" smtClean="0"/>
              <a:t> use, but robust enough for small business use.</a:t>
            </a:r>
          </a:p>
          <a:p>
            <a:r>
              <a:rPr lang="en-US" dirty="0" smtClean="0"/>
              <a:t>Features…</a:t>
            </a:r>
          </a:p>
          <a:p>
            <a:pPr lvl="1"/>
            <a:r>
              <a:rPr lang="en-US" dirty="0"/>
              <a:t>100%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based on NodeJS. </a:t>
            </a:r>
          </a:p>
          <a:p>
            <a:pPr lvl="1"/>
            <a:r>
              <a:rPr lang="en-US" dirty="0" smtClean="0"/>
              <a:t>100% free! – source &amp; documentation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CanyonCasa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Configured with a JS or JSON file – no code development needed for many apps.</a:t>
            </a:r>
          </a:p>
          <a:p>
            <a:pPr lvl="1"/>
            <a:r>
              <a:rPr lang="en-US" dirty="0" smtClean="0"/>
              <a:t>Minimal server toolchain and resources – easily runs on a Raspberry Pi!</a:t>
            </a:r>
          </a:p>
          <a:p>
            <a:pPr lvl="2"/>
            <a:r>
              <a:rPr lang="en-US" dirty="0" smtClean="0"/>
              <a:t>NodeJS and modules</a:t>
            </a:r>
          </a:p>
          <a:p>
            <a:pPr lvl="2"/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Able to serve all kinds of content, including </a:t>
            </a:r>
            <a:r>
              <a:rPr lang="en-US" dirty="0" err="1" smtClean="0"/>
              <a:t>websockets</a:t>
            </a:r>
            <a:r>
              <a:rPr lang="en-US" dirty="0" smtClean="0"/>
              <a:t>*.</a:t>
            </a:r>
          </a:p>
          <a:p>
            <a:pPr lvl="1"/>
            <a:r>
              <a:rPr lang="en-US" dirty="0" smtClean="0"/>
              <a:t>Full support of HTTPS with Let’s Encrypt.</a:t>
            </a:r>
          </a:p>
          <a:p>
            <a:pPr lvl="1"/>
            <a:r>
              <a:rPr lang="en-US" dirty="0" smtClean="0"/>
              <a:t>Reverse proxy to enable multiple domains (1~10) from single IP address. </a:t>
            </a:r>
          </a:p>
          <a:p>
            <a:pPr lvl="1"/>
            <a:r>
              <a:rPr lang="en-US" dirty="0" smtClean="0"/>
              <a:t>Non-superuser operation for better security.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9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70911"/>
              </p:ext>
            </p:extLst>
          </p:nvPr>
        </p:nvGraphicFramePr>
        <p:xfrm>
          <a:off x="612665" y="1441180"/>
          <a:ext cx="10736898" cy="47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9346147" imgH="4118474" progId="Visio.Drawing.11">
                  <p:embed/>
                </p:oleObj>
              </mc:Choice>
              <mc:Fallback>
                <p:oleObj name="Visio" r:id="rId3" imgW="9346147" imgH="41184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65" y="1441180"/>
                        <a:ext cx="10736898" cy="473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363" y="1439727"/>
            <a:ext cx="10744200" cy="473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Points…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872996" y="4966031"/>
            <a:ext cx="1724171" cy="996950"/>
          </a:xfrm>
          <a:prstGeom prst="cloudCallout">
            <a:avLst>
              <a:gd name="adj1" fmla="val -29887"/>
              <a:gd name="adj2" fmla="val -78130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No-IP </a:t>
            </a:r>
            <a:r>
              <a:rPr lang="en-US" sz="1200" dirty="0"/>
              <a:t>DUC syncs WAN IP with domain name </a:t>
            </a:r>
            <a:endParaRPr lang="en-US" sz="1200" dirty="0"/>
          </a:p>
        </p:txBody>
      </p:sp>
      <p:sp>
        <p:nvSpPr>
          <p:cNvPr id="7" name="Cloud Callout 6"/>
          <p:cNvSpPr/>
          <p:nvPr/>
        </p:nvSpPr>
        <p:spPr>
          <a:xfrm>
            <a:off x="3007220" y="1300163"/>
            <a:ext cx="1724171" cy="996950"/>
          </a:xfrm>
          <a:prstGeom prst="cloudCallout">
            <a:avLst>
              <a:gd name="adj1" fmla="val -51782"/>
              <a:gd name="adj2" fmla="val 84273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2. Router forwards web requests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464653" y="2910849"/>
            <a:ext cx="2088859" cy="996950"/>
          </a:xfrm>
          <a:prstGeom prst="cloudCallout">
            <a:avLst>
              <a:gd name="adj1" fmla="val 61585"/>
              <a:gd name="adj2" fmla="val 37151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3. IP Tables route requests to </a:t>
            </a:r>
            <a:r>
              <a:rPr lang="en-US" sz="1200" u="sng" dirty="0">
                <a:solidFill>
                  <a:schemeClr val="dk1"/>
                </a:solidFill>
              </a:rPr>
              <a:t>non-privileged</a:t>
            </a:r>
            <a:r>
              <a:rPr lang="en-US" sz="1200" dirty="0">
                <a:solidFill>
                  <a:schemeClr val="dk1"/>
                </a:solidFill>
              </a:rPr>
              <a:t> ports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995444" y="1805300"/>
            <a:ext cx="2288254" cy="996950"/>
          </a:xfrm>
          <a:prstGeom prst="cloudCallout">
            <a:avLst>
              <a:gd name="adj1" fmla="val 16399"/>
              <a:gd name="adj2" fmla="val 111200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4. Reverse Proxy forwards request to each port based on </a:t>
            </a:r>
            <a:r>
              <a:rPr lang="en-US" sz="1200" u="sng" dirty="0">
                <a:solidFill>
                  <a:schemeClr val="dk1"/>
                </a:solidFill>
              </a:rPr>
              <a:t>hostname</a:t>
            </a:r>
            <a:endParaRPr lang="en-US" sz="1200" u="sng" dirty="0">
              <a:solidFill>
                <a:schemeClr val="dk1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163351" y="2809742"/>
            <a:ext cx="2059731" cy="996950"/>
          </a:xfrm>
          <a:prstGeom prst="cloudCallout">
            <a:avLst>
              <a:gd name="adj1" fmla="val 46555"/>
              <a:gd name="adj2" fmla="val -76447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Requests sent to WAN IP based on DNS lookup</a:t>
            </a:r>
            <a:endParaRPr lang="en-US" sz="1200" dirty="0"/>
          </a:p>
        </p:txBody>
      </p:sp>
      <p:sp>
        <p:nvSpPr>
          <p:cNvPr id="13" name="Cloud Callout 12"/>
          <p:cNvSpPr/>
          <p:nvPr/>
        </p:nvSpPr>
        <p:spPr>
          <a:xfrm>
            <a:off x="8875551" y="3139150"/>
            <a:ext cx="2223083" cy="1550296"/>
          </a:xfrm>
          <a:prstGeom prst="cloudCallout">
            <a:avLst>
              <a:gd name="adj1" fmla="val -20262"/>
              <a:gd name="adj2" fmla="val 52297"/>
            </a:avLst>
          </a:prstGeom>
          <a:gradFill>
            <a:gsLst>
              <a:gs pos="97345">
                <a:schemeClr val="accent6">
                  <a:lumMod val="60000"/>
                  <a:lumOff val="40000"/>
                </a:schemeClr>
              </a:gs>
              <a:gs pos="31000">
                <a:schemeClr val="accent6">
                  <a:lumMod val="20000"/>
                  <a:lumOff val="80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5. Dedicated apps implement singular services</a:t>
            </a:r>
            <a:endParaRPr lang="en-US" sz="1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 and services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19310</TotalTime>
  <Words>1706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Microsoft Office Visio Drawing</vt:lpstr>
      <vt:lpstr>HomebrewJS Talk</vt:lpstr>
      <vt:lpstr>Scope</vt:lpstr>
      <vt:lpstr>Bio – Dave Campbell</vt:lpstr>
      <vt:lpstr>Origins</vt:lpstr>
      <vt:lpstr>What is HomebrewJS?</vt:lpstr>
      <vt:lpstr>The HomebrewJS Server</vt:lpstr>
      <vt:lpstr>The Ecosystem</vt:lpstr>
      <vt:lpstr>Key Points…</vt:lpstr>
      <vt:lpstr>Background</vt:lpstr>
      <vt:lpstr>Out of Scope</vt:lpstr>
      <vt:lpstr>NodeJS</vt:lpstr>
      <vt:lpstr>SQLite3 Databases</vt:lpstr>
      <vt:lpstr>VueJS (Client side)</vt:lpstr>
      <vt:lpstr>HomeBrewJS Source</vt:lpstr>
      <vt:lpstr>The Homebrew Scripts</vt:lpstr>
      <vt:lpstr>NodeJS Modules</vt:lpstr>
      <vt:lpstr>Custom Homebrew Modules</vt:lpstr>
      <vt:lpstr>The Homebrew Middleware</vt:lpstr>
      <vt:lpstr>Homebrew Configuration</vt:lpstr>
      <vt:lpstr>Homebrew Project Setup</vt:lpstr>
      <vt:lpstr>HomeBrewJS Sites</vt:lpstr>
      <vt:lpstr>Saranam Shopping Network</vt:lpstr>
      <vt:lpstr>Server Monitoring</vt:lpstr>
      <vt:lpstr>Node-Red Proxy</vt:lpstr>
      <vt:lpstr>Any new technology tends to go through a 25-year adoption cycle. </vt:lpstr>
      <vt:lpstr>WWW and Browser Evolution</vt:lpstr>
      <vt:lpstr>More WWW and Browser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Google Drive</dc:title>
  <dc:creator>Dave Campbell</dc:creator>
  <cp:lastModifiedBy>dvc</cp:lastModifiedBy>
  <cp:revision>272</cp:revision>
  <dcterms:created xsi:type="dcterms:W3CDTF">2016-07-18T23:40:55Z</dcterms:created>
  <dcterms:modified xsi:type="dcterms:W3CDTF">2018-05-02T23:45:32Z</dcterms:modified>
</cp:coreProperties>
</file>