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72" r:id="rId2"/>
    <p:sldId id="293" r:id="rId3"/>
    <p:sldId id="257" r:id="rId4"/>
    <p:sldId id="260" r:id="rId5"/>
    <p:sldId id="259" r:id="rId6"/>
    <p:sldId id="277" r:id="rId7"/>
    <p:sldId id="276" r:id="rId8"/>
    <p:sldId id="261" r:id="rId9"/>
    <p:sldId id="262" r:id="rId10"/>
    <p:sldId id="263" r:id="rId11"/>
    <p:sldId id="279" r:id="rId12"/>
    <p:sldId id="266" r:id="rId13"/>
    <p:sldId id="265" r:id="rId14"/>
    <p:sldId id="280" r:id="rId15"/>
    <p:sldId id="273" r:id="rId16"/>
    <p:sldId id="267" r:id="rId17"/>
    <p:sldId id="268" r:id="rId18"/>
    <p:sldId id="281" r:id="rId19"/>
    <p:sldId id="282" r:id="rId20"/>
    <p:sldId id="269" r:id="rId21"/>
    <p:sldId id="270" r:id="rId22"/>
    <p:sldId id="275" r:id="rId23"/>
    <p:sldId id="274" r:id="rId24"/>
    <p:sldId id="271" r:id="rId25"/>
    <p:sldId id="284" r:id="rId26"/>
    <p:sldId id="294" r:id="rId27"/>
    <p:sldId id="283" r:id="rId28"/>
    <p:sldId id="286" r:id="rId29"/>
    <p:sldId id="285" r:id="rId30"/>
    <p:sldId id="287" r:id="rId31"/>
    <p:sldId id="288" r:id="rId32"/>
    <p:sldId id="295" r:id="rId33"/>
    <p:sldId id="296" r:id="rId34"/>
    <p:sldId id="289" r:id="rId35"/>
    <p:sldId id="292" r:id="rId36"/>
    <p:sldId id="291" r:id="rId37"/>
    <p:sldId id="290"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130AD3-DF4E-4A46-9A50-332F3A0C896C}">
          <p14:sldIdLst>
            <p14:sldId id="272"/>
            <p14:sldId id="293"/>
            <p14:sldId id="257"/>
            <p14:sldId id="260"/>
            <p14:sldId id="259"/>
            <p14:sldId id="277"/>
            <p14:sldId id="276"/>
            <p14:sldId id="261"/>
            <p14:sldId id="262"/>
            <p14:sldId id="263"/>
            <p14:sldId id="279"/>
          </p14:sldIdLst>
        </p14:section>
        <p14:section name="Untitled Section" id="{EE8D447F-C926-44D4-83DB-34CD7590A37F}">
          <p14:sldIdLst>
            <p14:sldId id="266"/>
            <p14:sldId id="265"/>
            <p14:sldId id="280"/>
            <p14:sldId id="273"/>
            <p14:sldId id="267"/>
            <p14:sldId id="268"/>
            <p14:sldId id="281"/>
            <p14:sldId id="282"/>
            <p14:sldId id="269"/>
            <p14:sldId id="270"/>
            <p14:sldId id="275"/>
            <p14:sldId id="274"/>
            <p14:sldId id="271"/>
            <p14:sldId id="284"/>
            <p14:sldId id="294"/>
            <p14:sldId id="283"/>
            <p14:sldId id="286"/>
            <p14:sldId id="285"/>
            <p14:sldId id="287"/>
            <p14:sldId id="288"/>
            <p14:sldId id="295"/>
            <p14:sldId id="296"/>
            <p14:sldId id="289"/>
            <p14:sldId id="292"/>
            <p14:sldId id="291"/>
            <p14:sldId id="290"/>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 roundtripDataSignature="AMtx7mhri0lKdqAg6ffgWyxxrMcR/hhXTw==" r:id="rId4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e Campbel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93" d="100"/>
          <a:sy n="93" d="100"/>
        </p:scale>
        <p:origin x="2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07B87E-1B25-4334-882E-BCF3BF8323C1}" type="datetimeFigureOut">
              <a:rPr lang="en-US" smtClean="0"/>
              <a:pPr/>
              <a:t>11/6/2022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F20265B-D552-4085-AD21-6A074F5064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07B87E-1B25-4334-882E-BCF3BF8323C1}"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0265B-D552-4085-AD21-6A074F5064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07B87E-1B25-4334-882E-BCF3BF8323C1}"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0265B-D552-4085-AD21-6A074F50643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Stacked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524000"/>
            <a:ext cx="7772400" cy="22860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2"/>
          <p:cNvSpPr>
            <a:spLocks noGrp="1"/>
          </p:cNvSpPr>
          <p:nvPr>
            <p:ph idx="11"/>
          </p:nvPr>
        </p:nvSpPr>
        <p:spPr>
          <a:xfrm>
            <a:off x="685800" y="3810000"/>
            <a:ext cx="7772400" cy="22860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AF66358-72D2-47C4-90E5-3D81DA5914C9}" type="slidenum">
              <a:rPr lang="en-US"/>
              <a:pPr>
                <a:defRPr/>
              </a:pPr>
              <a:t>‹#›</a:t>
            </a:fld>
            <a:endParaRPr lang="en-US"/>
          </a:p>
        </p:txBody>
      </p:sp>
    </p:spTree>
    <p:extLst>
      <p:ext uri="{BB962C8B-B14F-4D97-AF65-F5344CB8AC3E}">
        <p14:creationId xmlns:p14="http://schemas.microsoft.com/office/powerpoint/2010/main" val="21796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07B87E-1B25-4334-882E-BCF3BF8323C1}"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0265B-D552-4085-AD21-6A074F506436}"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07B87E-1B25-4334-882E-BCF3BF8323C1}"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0265B-D552-4085-AD21-6A074F50643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07B87E-1B25-4334-882E-BCF3BF8323C1}"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0265B-D552-4085-AD21-6A074F506436}"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07B87E-1B25-4334-882E-BCF3BF8323C1}"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20265B-D552-4085-AD21-6A074F50643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07B87E-1B25-4334-882E-BCF3BF8323C1}"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0265B-D552-4085-AD21-6A074F506436}"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7B87E-1B25-4334-882E-BCF3BF8323C1}"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20265B-D552-4085-AD21-6A074F5064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07B87E-1B25-4334-882E-BCF3BF8323C1}"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0265B-D552-4085-AD21-6A074F50643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07B87E-1B25-4334-882E-BCF3BF8323C1}" type="datetimeFigureOut">
              <a:rPr lang="en-US" smtClean="0"/>
              <a:pPr/>
              <a:t>11/6/2022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F20265B-D552-4085-AD21-6A074F50643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07B87E-1B25-4334-882E-BCF3BF8323C1}" type="datetimeFigureOut">
              <a:rPr lang="en-US" smtClean="0"/>
              <a:pPr/>
              <a:t>11/6/2022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F20265B-D552-4085-AD21-6A074F5064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OneWire Brief</a:t>
            </a:r>
            <a:endParaRPr lang="en-US" dirty="0"/>
          </a:p>
        </p:txBody>
      </p:sp>
      <p:sp>
        <p:nvSpPr>
          <p:cNvPr id="6" name="Subtitle 5"/>
          <p:cNvSpPr>
            <a:spLocks noGrp="1"/>
          </p:cNvSpPr>
          <p:nvPr>
            <p:ph type="subTitle" idx="1"/>
          </p:nvPr>
        </p:nvSpPr>
        <p:spPr/>
        <p:txBody>
          <a:bodyPr>
            <a:normAutofit fontScale="92500" lnSpcReduction="20000"/>
          </a:bodyPr>
          <a:lstStyle/>
          <a:p>
            <a:r>
              <a:rPr lang="en-US" dirty="0" smtClean="0"/>
              <a:t>Dave Campbell</a:t>
            </a:r>
          </a:p>
          <a:p>
            <a:r>
              <a:rPr lang="en-US" dirty="0" smtClean="0"/>
              <a:t>Enchanted Engineering</a:t>
            </a:r>
          </a:p>
          <a:p>
            <a:fld id="{616DB1B0-F96B-4590-8A41-655834C685ED}" type="datetime2">
              <a:rPr lang="en-US" smtClean="0"/>
              <a:t>Sunday, November 6, 2022</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Bus Master Timing Rules</a:t>
            </a:r>
            <a:endParaRPr lang="en-US" dirty="0" smtClean="0"/>
          </a:p>
        </p:txBody>
      </p:sp>
      <p:sp>
        <p:nvSpPr>
          <p:cNvPr id="18435" name="Rectangle 3"/>
          <p:cNvSpPr>
            <a:spLocks noGrp="1" noChangeArrowheads="1"/>
          </p:cNvSpPr>
          <p:nvPr>
            <p:ph type="body" sz="half" idx="1"/>
          </p:nvPr>
        </p:nvSpPr>
        <p:spPr>
          <a:xfrm>
            <a:off x="457200" y="1600200"/>
            <a:ext cx="8229600" cy="4953000"/>
          </a:xfrm>
        </p:spPr>
        <p:txBody>
          <a:bodyPr>
            <a:normAutofit/>
          </a:bodyPr>
          <a:lstStyle/>
          <a:p>
            <a:r>
              <a:rPr lang="en-US" sz="1800" b="1" dirty="0" smtClean="0"/>
              <a:t>The Master initiates all timing.</a:t>
            </a:r>
          </a:p>
          <a:p>
            <a:r>
              <a:rPr lang="en-US" sz="1800" dirty="0" smtClean="0"/>
              <a:t>To write a “1”, the master drives the bus low &lt;1 minimum slave time period (including rise time); &lt;1 </a:t>
            </a:r>
            <a:r>
              <a:rPr lang="en-US" sz="1800" dirty="0" err="1" smtClean="0"/>
              <a:t>t</a:t>
            </a:r>
            <a:r>
              <a:rPr lang="en-US" sz="1800" baseline="-25000" dirty="0" err="1" smtClean="0"/>
              <a:t>PMIN</a:t>
            </a:r>
            <a:r>
              <a:rPr lang="en-US" sz="1800" dirty="0" smtClean="0"/>
              <a:t>,  thus &lt;15 </a:t>
            </a:r>
            <a:r>
              <a:rPr lang="en-US" sz="1800" dirty="0" err="1" smtClean="0"/>
              <a:t>uS</a:t>
            </a:r>
            <a:r>
              <a:rPr lang="en-US" sz="1800" dirty="0" smtClean="0"/>
              <a:t>.</a:t>
            </a:r>
          </a:p>
          <a:p>
            <a:pPr lvl="1"/>
            <a:r>
              <a:rPr lang="en-US" sz="1600" dirty="0">
                <a:solidFill>
                  <a:srgbClr val="0000FF"/>
                </a:solidFill>
              </a:rPr>
              <a:t>Recommend t</a:t>
            </a:r>
            <a:r>
              <a:rPr lang="en-US" sz="1600" baseline="-25000" dirty="0">
                <a:solidFill>
                  <a:srgbClr val="0000FF"/>
                </a:solidFill>
              </a:rPr>
              <a:t>W1</a:t>
            </a:r>
            <a:r>
              <a:rPr lang="en-US" sz="1600" dirty="0">
                <a:solidFill>
                  <a:srgbClr val="0000FF"/>
                </a:solidFill>
              </a:rPr>
              <a:t>=3-5 us to allow longer bus </a:t>
            </a:r>
            <a:r>
              <a:rPr lang="en-US" sz="1600" dirty="0" smtClean="0">
                <a:solidFill>
                  <a:srgbClr val="0000FF"/>
                </a:solidFill>
              </a:rPr>
              <a:t>charge recovery.</a:t>
            </a:r>
            <a:endParaRPr lang="en-US" sz="1600" dirty="0">
              <a:solidFill>
                <a:srgbClr val="0000FF"/>
              </a:solidFill>
            </a:endParaRPr>
          </a:p>
          <a:p>
            <a:r>
              <a:rPr lang="en-US" sz="1800" dirty="0" smtClean="0"/>
              <a:t>To write a “0”, requires driving the bus low for at least 1 </a:t>
            </a:r>
            <a:r>
              <a:rPr lang="en-US" sz="1800" dirty="0" err="1" smtClean="0"/>
              <a:t>t</a:t>
            </a:r>
            <a:r>
              <a:rPr lang="en-US" sz="1800" baseline="-25000" dirty="0" err="1" smtClean="0"/>
              <a:t>PMAX</a:t>
            </a:r>
            <a:r>
              <a:rPr lang="en-US" sz="1800" dirty="0" smtClean="0"/>
              <a:t>=60us, and no more than 8 </a:t>
            </a:r>
            <a:r>
              <a:rPr lang="en-US" sz="1800" dirty="0" err="1" smtClean="0"/>
              <a:t>t</a:t>
            </a:r>
            <a:r>
              <a:rPr lang="en-US" sz="1800" baseline="-25000" dirty="0" err="1" smtClean="0"/>
              <a:t>PMIN</a:t>
            </a:r>
            <a:r>
              <a:rPr lang="en-US" sz="1800" dirty="0" smtClean="0"/>
              <a:t> = 120us.</a:t>
            </a:r>
          </a:p>
          <a:p>
            <a:pPr lvl="1"/>
            <a:r>
              <a:rPr lang="en-US" sz="1600" dirty="0">
                <a:solidFill>
                  <a:srgbClr val="0000FF"/>
                </a:solidFill>
              </a:rPr>
              <a:t>Recommend t</a:t>
            </a:r>
            <a:r>
              <a:rPr lang="en-US" sz="1600" baseline="-25000" dirty="0">
                <a:solidFill>
                  <a:srgbClr val="0000FF"/>
                </a:solidFill>
              </a:rPr>
              <a:t>W0</a:t>
            </a:r>
            <a:r>
              <a:rPr lang="en-US" sz="1600" dirty="0">
                <a:solidFill>
                  <a:srgbClr val="0000FF"/>
                </a:solidFill>
              </a:rPr>
              <a:t> = </a:t>
            </a:r>
            <a:r>
              <a:rPr lang="en-US" sz="1600" dirty="0" smtClean="0">
                <a:solidFill>
                  <a:srgbClr val="0000FF"/>
                </a:solidFill>
              </a:rPr>
              <a:t>60-75us</a:t>
            </a:r>
            <a:r>
              <a:rPr lang="en-US" sz="1600" dirty="0">
                <a:solidFill>
                  <a:srgbClr val="0000FF"/>
                </a:solidFill>
              </a:rPr>
              <a:t>.</a:t>
            </a:r>
          </a:p>
          <a:p>
            <a:r>
              <a:rPr lang="en-US" sz="1800" dirty="0" smtClean="0"/>
              <a:t>For read, the master must sample the bus &lt;1 </a:t>
            </a:r>
            <a:r>
              <a:rPr lang="en-US" sz="1800" dirty="0" err="1" smtClean="0"/>
              <a:t>t</a:t>
            </a:r>
            <a:r>
              <a:rPr lang="en-US" sz="1800" baseline="-25000" dirty="0" err="1" smtClean="0"/>
              <a:t>PMIN</a:t>
            </a:r>
            <a:r>
              <a:rPr lang="en-US" sz="1800" dirty="0" smtClean="0"/>
              <a:t>, thus &lt;15 </a:t>
            </a:r>
            <a:r>
              <a:rPr lang="en-US" sz="1800" dirty="0" err="1" smtClean="0"/>
              <a:t>uS</a:t>
            </a:r>
            <a:r>
              <a:rPr lang="en-US" sz="1800" dirty="0" smtClean="0"/>
              <a:t>.</a:t>
            </a:r>
          </a:p>
          <a:p>
            <a:pPr lvl="1"/>
            <a:r>
              <a:rPr lang="en-US" sz="1600" dirty="0" smtClean="0">
                <a:solidFill>
                  <a:srgbClr val="0000FF"/>
                </a:solidFill>
              </a:rPr>
              <a:t>Recommend </a:t>
            </a:r>
            <a:r>
              <a:rPr lang="en-US" sz="1600" dirty="0" err="1" smtClean="0">
                <a:solidFill>
                  <a:srgbClr val="0000FF"/>
                </a:solidFill>
              </a:rPr>
              <a:t>t</a:t>
            </a:r>
            <a:r>
              <a:rPr lang="en-US" sz="1600" baseline="-25000" dirty="0" err="1" smtClean="0">
                <a:solidFill>
                  <a:srgbClr val="0000FF"/>
                </a:solidFill>
              </a:rPr>
              <a:t>RD</a:t>
            </a:r>
            <a:r>
              <a:rPr lang="en-US" sz="1600" dirty="0" smtClean="0">
                <a:solidFill>
                  <a:srgbClr val="0000FF"/>
                </a:solidFill>
              </a:rPr>
              <a:t>=12 </a:t>
            </a:r>
            <a:r>
              <a:rPr lang="en-US" sz="1600" dirty="0" err="1" smtClean="0">
                <a:solidFill>
                  <a:srgbClr val="0000FF"/>
                </a:solidFill>
              </a:rPr>
              <a:t>uS</a:t>
            </a:r>
            <a:r>
              <a:rPr lang="en-US" sz="1600" dirty="0" smtClean="0">
                <a:solidFill>
                  <a:srgbClr val="0000FF"/>
                </a:solidFill>
              </a:rPr>
              <a:t>.</a:t>
            </a:r>
          </a:p>
          <a:p>
            <a:pPr marL="365760" lvl="1" indent="-256032">
              <a:spcBef>
                <a:spcPts val="400"/>
              </a:spcBef>
              <a:buSzPct val="68000"/>
              <a:buFont typeface="Wingdings 3"/>
              <a:buChar char=""/>
            </a:pPr>
            <a:r>
              <a:rPr lang="en-US" sz="1800" dirty="0" smtClean="0"/>
              <a:t>Reading is no different than writing a 1, which the </a:t>
            </a:r>
            <a:r>
              <a:rPr lang="en-US" sz="1800" dirty="0"/>
              <a:t>slave </a:t>
            </a:r>
            <a:r>
              <a:rPr lang="en-US" sz="1800" dirty="0" smtClean="0"/>
              <a:t>modulates.</a:t>
            </a:r>
            <a:endParaRPr lang="en-US" sz="1600" dirty="0" smtClean="0"/>
          </a:p>
          <a:p>
            <a:pPr lvl="1"/>
            <a:r>
              <a:rPr lang="en-US" sz="1600" b="1" dirty="0">
                <a:solidFill>
                  <a:srgbClr val="0000FF"/>
                </a:solidFill>
              </a:rPr>
              <a:t>All reads require a write (1) operation for each bit read, thus bus data can be thought of as always being bidirectional, 1 bit sent = 1 bit received.</a:t>
            </a:r>
          </a:p>
          <a:p>
            <a:r>
              <a:rPr lang="en-US" sz="1800" dirty="0" smtClean="0"/>
              <a:t>Bus must return high for at least 1 </a:t>
            </a:r>
            <a:r>
              <a:rPr lang="en-US" sz="1800" dirty="0" err="1" smtClean="0"/>
              <a:t>uS</a:t>
            </a:r>
            <a:r>
              <a:rPr lang="en-US" sz="1800" dirty="0" smtClean="0"/>
              <a:t> before next bit.</a:t>
            </a:r>
          </a:p>
          <a:p>
            <a:pPr lvl="1"/>
            <a:r>
              <a:rPr lang="en-US" sz="1600" dirty="0">
                <a:solidFill>
                  <a:srgbClr val="0000FF"/>
                </a:solidFill>
              </a:rPr>
              <a:t>Recommended recovery time, </a:t>
            </a:r>
            <a:r>
              <a:rPr lang="en-US" sz="1600" dirty="0" err="1" smtClean="0">
                <a:solidFill>
                  <a:srgbClr val="0000FF"/>
                </a:solidFill>
              </a:rPr>
              <a:t>t</a:t>
            </a:r>
            <a:r>
              <a:rPr lang="en-US" sz="1600" baseline="-25000" dirty="0" err="1" smtClean="0">
                <a:solidFill>
                  <a:srgbClr val="0000FF"/>
                </a:solidFill>
              </a:rPr>
              <a:t>REC</a:t>
            </a:r>
            <a:r>
              <a:rPr lang="en-US" sz="1600" dirty="0" smtClean="0">
                <a:solidFill>
                  <a:srgbClr val="0000FF"/>
                </a:solidFill>
              </a:rPr>
              <a:t> </a:t>
            </a:r>
            <a:r>
              <a:rPr lang="en-US" sz="1600" dirty="0">
                <a:solidFill>
                  <a:srgbClr val="0000FF"/>
                </a:solidFill>
              </a:rPr>
              <a:t>= 10-15us</a:t>
            </a:r>
            <a:r>
              <a:rPr lang="en-US" sz="1600" dirty="0" smtClean="0">
                <a:solidFill>
                  <a:srgbClr val="0000FF"/>
                </a:solidFill>
              </a:rPr>
              <a:t>.</a:t>
            </a:r>
          </a:p>
          <a:p>
            <a:pPr lvl="1"/>
            <a:r>
              <a:rPr lang="en-US" sz="1600" dirty="0" smtClean="0">
                <a:solidFill>
                  <a:srgbClr val="0000FF"/>
                </a:solidFill>
              </a:rPr>
              <a:t>Writing a series of 0’s with insufficient recovery time will discharge the bus (and internal parasitic power storage), resulting in errors.</a:t>
            </a:r>
            <a:endParaRPr lang="en-US" sz="1600" dirty="0">
              <a:solidFill>
                <a:srgbClr val="0000FF"/>
              </a:solidFill>
            </a:endParaRPr>
          </a:p>
        </p:txBody>
      </p:sp>
    </p:spTree>
    <p:extLst>
      <p:ext uri="{BB962C8B-B14F-4D97-AF65-F5344CB8AC3E}">
        <p14:creationId xmlns:p14="http://schemas.microsoft.com/office/powerpoint/2010/main" val="846754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Bus Slave Timing Rules</a:t>
            </a:r>
          </a:p>
        </p:txBody>
      </p:sp>
      <p:sp>
        <p:nvSpPr>
          <p:cNvPr id="18435" name="Rectangle 3"/>
          <p:cNvSpPr>
            <a:spLocks noGrp="1" noChangeArrowheads="1"/>
          </p:cNvSpPr>
          <p:nvPr>
            <p:ph type="body" sz="half" idx="1"/>
          </p:nvPr>
        </p:nvSpPr>
        <p:spPr>
          <a:xfrm>
            <a:off x="457200" y="1371600"/>
            <a:ext cx="8229600" cy="4800600"/>
          </a:xfrm>
        </p:spPr>
        <p:txBody>
          <a:bodyPr>
            <a:normAutofit/>
          </a:bodyPr>
          <a:lstStyle/>
          <a:p>
            <a:pPr eaLnBrk="1" hangingPunct="1">
              <a:lnSpc>
                <a:spcPct val="90000"/>
              </a:lnSpc>
            </a:pPr>
            <a:r>
              <a:rPr lang="en-US" sz="2000" dirty="0" smtClean="0"/>
              <a:t>A slave responses to the master generated falling edge.</a:t>
            </a:r>
          </a:p>
          <a:p>
            <a:pPr eaLnBrk="1" hangingPunct="1">
              <a:lnSpc>
                <a:spcPct val="90000"/>
              </a:lnSpc>
            </a:pPr>
            <a:r>
              <a:rPr lang="en-US" sz="2000" dirty="0" smtClean="0"/>
              <a:t>For a read operation, the slave samples at end of 1 Slave period</a:t>
            </a:r>
            <a:r>
              <a:rPr lang="en-US" sz="2000" dirty="0"/>
              <a:t>, </a:t>
            </a:r>
            <a:r>
              <a:rPr lang="en-US" sz="2000" dirty="0" smtClean="0"/>
              <a:t>15uS&lt; </a:t>
            </a:r>
            <a:r>
              <a:rPr lang="en-US" sz="2000" dirty="0" err="1" smtClean="0"/>
              <a:t>t</a:t>
            </a:r>
            <a:r>
              <a:rPr lang="en-US" sz="2000" baseline="-25000" dirty="0" err="1" smtClean="0"/>
              <a:t>P</a:t>
            </a:r>
            <a:r>
              <a:rPr lang="en-US" sz="2000" baseline="-25000" dirty="0" smtClean="0"/>
              <a:t> </a:t>
            </a:r>
            <a:r>
              <a:rPr lang="en-US" sz="2000" dirty="0" smtClean="0"/>
              <a:t>&lt;60uS.</a:t>
            </a:r>
          </a:p>
          <a:p>
            <a:pPr lvl="1">
              <a:lnSpc>
                <a:spcPct val="90000"/>
              </a:lnSpc>
            </a:pPr>
            <a:r>
              <a:rPr lang="en-US" sz="1600" dirty="0" smtClean="0">
                <a:solidFill>
                  <a:srgbClr val="0000FF"/>
                </a:solidFill>
              </a:rPr>
              <a:t>Target 30 </a:t>
            </a:r>
            <a:r>
              <a:rPr lang="en-US" sz="1600" dirty="0" err="1" smtClean="0">
                <a:solidFill>
                  <a:srgbClr val="0000FF"/>
                </a:solidFill>
              </a:rPr>
              <a:t>uS</a:t>
            </a:r>
            <a:r>
              <a:rPr lang="en-US" sz="1600" dirty="0" smtClean="0">
                <a:solidFill>
                  <a:srgbClr val="0000FF"/>
                </a:solidFill>
              </a:rPr>
              <a:t>.</a:t>
            </a:r>
          </a:p>
          <a:p>
            <a:pPr>
              <a:lnSpc>
                <a:spcPct val="90000"/>
              </a:lnSpc>
            </a:pPr>
            <a:r>
              <a:rPr lang="en-US" sz="2000" dirty="0" smtClean="0"/>
              <a:t>To write a </a:t>
            </a:r>
            <a:r>
              <a:rPr lang="en-US" sz="2000" dirty="0"/>
              <a:t>“1</a:t>
            </a:r>
            <a:r>
              <a:rPr lang="en-US" sz="2000" dirty="0" smtClean="0"/>
              <a:t>”, the slave takes no action. </a:t>
            </a:r>
            <a:br>
              <a:rPr lang="en-US" sz="2000" dirty="0" smtClean="0"/>
            </a:br>
            <a:r>
              <a:rPr lang="en-US" sz="2000" dirty="0" smtClean="0"/>
              <a:t>(i.e</a:t>
            </a:r>
            <a:r>
              <a:rPr lang="en-US" sz="2000" dirty="0"/>
              <a:t>. timing completely defined by Master).</a:t>
            </a:r>
          </a:p>
          <a:p>
            <a:pPr>
              <a:lnSpc>
                <a:spcPct val="90000"/>
              </a:lnSpc>
            </a:pPr>
            <a:r>
              <a:rPr lang="en-US" sz="2000" dirty="0" smtClean="0"/>
              <a:t>To write a “0”, the slave holds bus low for 1 slave time period</a:t>
            </a:r>
            <a:r>
              <a:rPr lang="en-US" sz="2000" dirty="0"/>
              <a:t>, </a:t>
            </a:r>
            <a:r>
              <a:rPr lang="en-US" sz="2000" dirty="0" smtClean="0"/>
              <a:t>15uS&lt;</a:t>
            </a:r>
            <a:r>
              <a:rPr lang="en-US" sz="2000" dirty="0" err="1" smtClean="0"/>
              <a:t>t</a:t>
            </a:r>
            <a:r>
              <a:rPr lang="en-US" sz="2000" baseline="-25000" dirty="0" err="1" smtClean="0"/>
              <a:t>P</a:t>
            </a:r>
            <a:r>
              <a:rPr lang="en-US" sz="2000" dirty="0" smtClean="0"/>
              <a:t>&lt;60uS (i.e</a:t>
            </a:r>
            <a:r>
              <a:rPr lang="en-US" sz="2000" dirty="0"/>
              <a:t>. longer than the Master </a:t>
            </a:r>
            <a:r>
              <a:rPr lang="en-US" sz="2000" dirty="0" err="1"/>
              <a:t>t</a:t>
            </a:r>
            <a:r>
              <a:rPr lang="en-US" sz="2000" baseline="-25000" dirty="0" err="1"/>
              <a:t>RD</a:t>
            </a:r>
            <a:r>
              <a:rPr lang="en-US" sz="2000" dirty="0"/>
              <a:t> sample time, ~12-15uS</a:t>
            </a:r>
            <a:r>
              <a:rPr lang="en-US" sz="2000" dirty="0" smtClean="0"/>
              <a:t>).</a:t>
            </a:r>
          </a:p>
          <a:p>
            <a:pPr lvl="1">
              <a:lnSpc>
                <a:spcPct val="90000"/>
              </a:lnSpc>
            </a:pPr>
            <a:r>
              <a:rPr lang="en-US" sz="1600" dirty="0">
                <a:solidFill>
                  <a:srgbClr val="0000FF"/>
                </a:solidFill>
              </a:rPr>
              <a:t>Target 30 </a:t>
            </a:r>
            <a:r>
              <a:rPr lang="en-US" sz="1600" dirty="0" err="1">
                <a:solidFill>
                  <a:srgbClr val="0000FF"/>
                </a:solidFill>
              </a:rPr>
              <a:t>uS</a:t>
            </a:r>
            <a:r>
              <a:rPr lang="en-US" sz="1600" dirty="0" smtClean="0">
                <a:solidFill>
                  <a:srgbClr val="0000FF"/>
                </a:solidFill>
              </a:rPr>
              <a:t>.</a:t>
            </a:r>
            <a:endParaRPr lang="en-US" sz="1600" dirty="0">
              <a:solidFill>
                <a:srgbClr val="0000FF"/>
              </a:solidFill>
            </a:endParaRPr>
          </a:p>
        </p:txBody>
      </p:sp>
    </p:spTree>
    <p:extLst>
      <p:ext uri="{BB962C8B-B14F-4D97-AF65-F5344CB8AC3E}">
        <p14:creationId xmlns:p14="http://schemas.microsoft.com/office/powerpoint/2010/main" val="220286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Bus Timing Specs</a:t>
            </a:r>
          </a:p>
        </p:txBody>
      </p:sp>
      <p:graphicFrame>
        <p:nvGraphicFramePr>
          <p:cNvPr id="2" name="Object 1"/>
          <p:cNvGraphicFramePr>
            <a:graphicFrameLocks noChangeAspect="1"/>
          </p:cNvGraphicFramePr>
          <p:nvPr>
            <p:extLst>
              <p:ext uri="{D42A27DB-BD31-4B8C-83A1-F6EECF244321}">
                <p14:modId xmlns:p14="http://schemas.microsoft.com/office/powerpoint/2010/main" val="2122767691"/>
              </p:ext>
            </p:extLst>
          </p:nvPr>
        </p:nvGraphicFramePr>
        <p:xfrm>
          <a:off x="532535" y="1600200"/>
          <a:ext cx="8078931" cy="3657600"/>
        </p:xfrm>
        <a:graphic>
          <a:graphicData uri="http://schemas.openxmlformats.org/presentationml/2006/ole">
            <mc:AlternateContent xmlns:mc="http://schemas.openxmlformats.org/markup-compatibility/2006">
              <mc:Choice xmlns:v="urn:schemas-microsoft-com:vml" Requires="v">
                <p:oleObj spid="_x0000_s4143" name="Visio" r:id="rId3" imgW="4936681" imgH="2235493" progId="Visio.Drawing.11">
                  <p:embed/>
                </p:oleObj>
              </mc:Choice>
              <mc:Fallback>
                <p:oleObj name="Visio" r:id="rId3" imgW="4936681" imgH="2235493" progId="Visio.Drawing.11">
                  <p:embed/>
                  <p:pic>
                    <p:nvPicPr>
                      <p:cNvPr id="0" name=""/>
                      <p:cNvPicPr/>
                      <p:nvPr/>
                    </p:nvPicPr>
                    <p:blipFill>
                      <a:blip r:embed="rId4"/>
                      <a:stretch>
                        <a:fillRect/>
                      </a:stretch>
                    </p:blipFill>
                    <p:spPr>
                      <a:xfrm>
                        <a:off x="532535" y="1600200"/>
                        <a:ext cx="8078931" cy="3657600"/>
                      </a:xfrm>
                      <a:prstGeom prst="rect">
                        <a:avLst/>
                      </a:prstGeom>
                    </p:spPr>
                  </p:pic>
                </p:oleObj>
              </mc:Fallback>
            </mc:AlternateContent>
          </a:graphicData>
        </a:graphic>
      </p:graphicFrame>
    </p:spTree>
    <p:extLst>
      <p:ext uri="{BB962C8B-B14F-4D97-AF65-F5344CB8AC3E}">
        <p14:creationId xmlns:p14="http://schemas.microsoft.com/office/powerpoint/2010/main" val="2883606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smtClean="0"/>
              <a:t>Bus Reset Timing</a:t>
            </a:r>
          </a:p>
        </p:txBody>
      </p:sp>
      <p:sp>
        <p:nvSpPr>
          <p:cNvPr id="2052" name="Rectangle 3"/>
          <p:cNvSpPr>
            <a:spLocks noGrp="1" noChangeArrowheads="1"/>
          </p:cNvSpPr>
          <p:nvPr>
            <p:ph type="body" sz="half" idx="1"/>
          </p:nvPr>
        </p:nvSpPr>
        <p:spPr>
          <a:xfrm>
            <a:off x="457200" y="1371600"/>
            <a:ext cx="8610600" cy="5029200"/>
          </a:xfrm>
        </p:spPr>
        <p:txBody>
          <a:bodyPr>
            <a:noAutofit/>
          </a:bodyPr>
          <a:lstStyle/>
          <a:p>
            <a:pPr eaLnBrk="1" hangingPunct="1">
              <a:lnSpc>
                <a:spcPct val="80000"/>
              </a:lnSpc>
            </a:pPr>
            <a:r>
              <a:rPr lang="en-US" sz="2400" dirty="0" smtClean="0"/>
              <a:t>A bus reset pulse is issued anytime the Master wishes to initialize the bus, normally before all communications.</a:t>
            </a:r>
          </a:p>
          <a:p>
            <a:pPr eaLnBrk="1" hangingPunct="1">
              <a:lnSpc>
                <a:spcPct val="80000"/>
              </a:lnSpc>
            </a:pPr>
            <a:r>
              <a:rPr lang="en-US" sz="2400" dirty="0" smtClean="0"/>
              <a:t>The Master pulls the bus low for 16 Slave timing periods.</a:t>
            </a:r>
          </a:p>
          <a:p>
            <a:pPr lvl="1">
              <a:lnSpc>
                <a:spcPct val="80000"/>
              </a:lnSpc>
            </a:pPr>
            <a:r>
              <a:rPr lang="en-US" sz="2000" dirty="0">
                <a:solidFill>
                  <a:srgbClr val="0000FF"/>
                </a:solidFill>
              </a:rPr>
              <a:t>Target 30 </a:t>
            </a:r>
            <a:r>
              <a:rPr lang="en-US" sz="2000" dirty="0" err="1" smtClean="0">
                <a:solidFill>
                  <a:srgbClr val="0000FF"/>
                </a:solidFill>
              </a:rPr>
              <a:t>uS</a:t>
            </a:r>
            <a:r>
              <a:rPr lang="en-US" sz="2000" dirty="0" smtClean="0">
                <a:solidFill>
                  <a:srgbClr val="0000FF"/>
                </a:solidFill>
              </a:rPr>
              <a:t> * 16 = 480uS.</a:t>
            </a:r>
            <a:endParaRPr lang="en-US" sz="2000" dirty="0">
              <a:solidFill>
                <a:srgbClr val="0000FF"/>
              </a:solidFill>
            </a:endParaRPr>
          </a:p>
          <a:p>
            <a:pPr lvl="1">
              <a:lnSpc>
                <a:spcPct val="80000"/>
              </a:lnSpc>
            </a:pPr>
            <a:r>
              <a:rPr lang="en-US" sz="2000" dirty="0" smtClean="0"/>
              <a:t>Must </a:t>
            </a:r>
            <a:r>
              <a:rPr lang="en-US" sz="2000" dirty="0"/>
              <a:t>be less than 960uS for interrupt compatibility (i.e. &lt; 16 </a:t>
            </a:r>
            <a:r>
              <a:rPr lang="en-US" sz="2000" dirty="0" err="1"/>
              <a:t>t</a:t>
            </a:r>
            <a:r>
              <a:rPr lang="en-US" sz="2000" baseline="-25000" dirty="0" err="1"/>
              <a:t>pmax</a:t>
            </a:r>
            <a:r>
              <a:rPr lang="en-US" sz="2000" dirty="0"/>
              <a:t> </a:t>
            </a:r>
            <a:r>
              <a:rPr lang="en-US" sz="2000" dirty="0" smtClean="0"/>
              <a:t>=64 </a:t>
            </a:r>
            <a:r>
              <a:rPr lang="en-US" sz="2000" dirty="0" err="1" smtClean="0"/>
              <a:t>t</a:t>
            </a:r>
            <a:r>
              <a:rPr lang="en-US" sz="2000" baseline="-25000" dirty="0" err="1" smtClean="0"/>
              <a:t>pmin</a:t>
            </a:r>
            <a:r>
              <a:rPr lang="en-US" sz="2000" dirty="0" smtClean="0"/>
              <a:t>).</a:t>
            </a:r>
            <a:endParaRPr lang="en-US" sz="2000" dirty="0"/>
          </a:p>
          <a:p>
            <a:pPr lvl="1">
              <a:lnSpc>
                <a:spcPct val="80000"/>
              </a:lnSpc>
            </a:pPr>
            <a:r>
              <a:rPr lang="en-US" sz="2000" dirty="0"/>
              <a:t>[</a:t>
            </a:r>
            <a:r>
              <a:rPr lang="en-US" sz="2000" dirty="0" err="1"/>
              <a:t>t</a:t>
            </a:r>
            <a:r>
              <a:rPr lang="en-US" sz="2000" baseline="-25000" dirty="0" err="1"/>
              <a:t>RST</a:t>
            </a:r>
            <a:r>
              <a:rPr lang="en-US" sz="2000" dirty="0"/>
              <a:t> = 16t</a:t>
            </a:r>
            <a:r>
              <a:rPr lang="en-US" sz="2000" baseline="-25000" dirty="0"/>
              <a:t>p </a:t>
            </a:r>
            <a:r>
              <a:rPr lang="en-US" sz="2000" dirty="0" smtClean="0"/>
              <a:t>= 32t</a:t>
            </a:r>
            <a:r>
              <a:rPr lang="en-US" sz="2000" baseline="-25000" dirty="0" smtClean="0"/>
              <a:t>PMIN</a:t>
            </a:r>
            <a:r>
              <a:rPr lang="en-US" sz="2000" dirty="0" smtClean="0"/>
              <a:t> = </a:t>
            </a:r>
            <a:r>
              <a:rPr lang="en-US" sz="2000" dirty="0"/>
              <a:t>8 </a:t>
            </a:r>
            <a:r>
              <a:rPr lang="en-US" sz="2000" dirty="0" err="1" smtClean="0"/>
              <a:t>t</a:t>
            </a:r>
            <a:r>
              <a:rPr lang="en-US" sz="2000" baseline="-25000" dirty="0" err="1" smtClean="0"/>
              <a:t>PMAX</a:t>
            </a:r>
            <a:r>
              <a:rPr lang="en-US" sz="2000" dirty="0"/>
              <a:t>= </a:t>
            </a:r>
            <a:r>
              <a:rPr lang="en-US" sz="2000" dirty="0" smtClean="0"/>
              <a:t>480uS] </a:t>
            </a:r>
            <a:r>
              <a:rPr lang="en-US" sz="2000" b="1" dirty="0">
                <a:solidFill>
                  <a:srgbClr val="0000FF"/>
                </a:solidFill>
              </a:rPr>
              <a:t>&lt;</a:t>
            </a:r>
            <a:r>
              <a:rPr lang="en-US" sz="2000" dirty="0"/>
              <a:t> [</a:t>
            </a:r>
            <a:r>
              <a:rPr lang="en-US" sz="2000" dirty="0" err="1"/>
              <a:t>t</a:t>
            </a:r>
            <a:r>
              <a:rPr lang="en-US" sz="2000" baseline="-25000" dirty="0" err="1"/>
              <a:t>INT</a:t>
            </a:r>
            <a:r>
              <a:rPr lang="en-US" sz="2000" dirty="0"/>
              <a:t> = 32t</a:t>
            </a:r>
            <a:r>
              <a:rPr lang="en-US" sz="2000" baseline="-25000" dirty="0"/>
              <a:t>p </a:t>
            </a:r>
            <a:r>
              <a:rPr lang="en-US" sz="2000" dirty="0"/>
              <a:t>= </a:t>
            </a:r>
            <a:r>
              <a:rPr lang="en-US" sz="2000" dirty="0" smtClean="0"/>
              <a:t>64t</a:t>
            </a:r>
            <a:r>
              <a:rPr lang="en-US" sz="2000" baseline="-25000" dirty="0" smtClean="0"/>
              <a:t>pmin</a:t>
            </a:r>
            <a:r>
              <a:rPr lang="en-US" sz="2000" dirty="0" smtClean="0"/>
              <a:t> = 16 </a:t>
            </a:r>
            <a:r>
              <a:rPr lang="en-US" sz="2000" dirty="0" err="1"/>
              <a:t>t</a:t>
            </a:r>
            <a:r>
              <a:rPr lang="en-US" sz="2000" baseline="-25000" dirty="0" err="1"/>
              <a:t>pmax</a:t>
            </a:r>
            <a:r>
              <a:rPr lang="en-US" sz="2000" dirty="0"/>
              <a:t> </a:t>
            </a:r>
            <a:r>
              <a:rPr lang="en-US" sz="2000" dirty="0" smtClean="0"/>
              <a:t>= 960uS]</a:t>
            </a:r>
          </a:p>
          <a:p>
            <a:pPr lvl="1" eaLnBrk="1" hangingPunct="1">
              <a:lnSpc>
                <a:spcPct val="80000"/>
              </a:lnSpc>
            </a:pPr>
            <a:r>
              <a:rPr lang="en-US" sz="2000" dirty="0" smtClean="0"/>
              <a:t>Since controlled by stable Master timing, assumed not dependent on Slave timing.</a:t>
            </a:r>
          </a:p>
          <a:p>
            <a:pPr>
              <a:lnSpc>
                <a:spcPct val="80000"/>
              </a:lnSpc>
            </a:pPr>
            <a:r>
              <a:rPr lang="en-US" sz="2400" dirty="0" smtClean="0"/>
              <a:t>The </a:t>
            </a:r>
            <a:r>
              <a:rPr lang="en-US" sz="2400" dirty="0"/>
              <a:t>Master must wait 16 Slave timing periods after a reset before initiating follow on communications to allow for bus recovery and recharging of parasitic supply </a:t>
            </a:r>
            <a:r>
              <a:rPr lang="en-US" sz="2400" dirty="0" smtClean="0"/>
              <a:t>capacitors, as well as presence detection.</a:t>
            </a:r>
          </a:p>
        </p:txBody>
      </p:sp>
    </p:spTree>
    <p:extLst>
      <p:ext uri="{BB962C8B-B14F-4D97-AF65-F5344CB8AC3E}">
        <p14:creationId xmlns:p14="http://schemas.microsoft.com/office/powerpoint/2010/main" val="850491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smtClean="0"/>
              <a:t>Bus Presence Pulse Timing</a:t>
            </a:r>
          </a:p>
        </p:txBody>
      </p:sp>
      <p:sp>
        <p:nvSpPr>
          <p:cNvPr id="2052" name="Rectangle 3"/>
          <p:cNvSpPr>
            <a:spLocks noGrp="1" noChangeArrowheads="1"/>
          </p:cNvSpPr>
          <p:nvPr>
            <p:ph type="body" sz="half" idx="1"/>
          </p:nvPr>
        </p:nvSpPr>
        <p:spPr>
          <a:xfrm>
            <a:off x="457200" y="1371600"/>
            <a:ext cx="8610600" cy="5029200"/>
          </a:xfrm>
        </p:spPr>
        <p:txBody>
          <a:bodyPr>
            <a:noAutofit/>
          </a:bodyPr>
          <a:lstStyle/>
          <a:p>
            <a:pPr eaLnBrk="1" hangingPunct="1">
              <a:lnSpc>
                <a:spcPct val="80000"/>
              </a:lnSpc>
            </a:pPr>
            <a:r>
              <a:rPr lang="en-US" sz="1600" dirty="0" smtClean="0"/>
              <a:t>Following a reset, Slaves issue a “presence pulse” to acknowledge their listening state on the bus.</a:t>
            </a:r>
          </a:p>
          <a:p>
            <a:pPr lvl="1">
              <a:lnSpc>
                <a:spcPct val="80000"/>
              </a:lnSpc>
            </a:pPr>
            <a:r>
              <a:rPr lang="en-US" sz="1400" b="1" dirty="0" smtClean="0"/>
              <a:t>No pulse means no devices present on the bus (or a stuck-at fault).</a:t>
            </a:r>
          </a:p>
          <a:p>
            <a:pPr lvl="1">
              <a:lnSpc>
                <a:spcPct val="80000"/>
              </a:lnSpc>
            </a:pPr>
            <a:r>
              <a:rPr lang="en-US" sz="1400" b="1" dirty="0" smtClean="0"/>
              <a:t>Slave timing defines the presence pulse …</a:t>
            </a:r>
          </a:p>
          <a:p>
            <a:pPr lvl="2">
              <a:lnSpc>
                <a:spcPct val="80000"/>
              </a:lnSpc>
            </a:pPr>
            <a:r>
              <a:rPr lang="en-US" sz="1400" dirty="0" smtClean="0"/>
              <a:t>The leading (falling edge) governed by the fastest Slave to respond after the reset pulse</a:t>
            </a:r>
            <a:r>
              <a:rPr lang="en-US" sz="1400" dirty="0"/>
              <a:t>, </a:t>
            </a:r>
            <a:r>
              <a:rPr lang="en-US" sz="1400" dirty="0" smtClean="0"/>
              <a:t>1 </a:t>
            </a:r>
            <a:r>
              <a:rPr lang="en-US" sz="1400" dirty="0" err="1" smtClean="0"/>
              <a:t>t</a:t>
            </a:r>
            <a:r>
              <a:rPr lang="en-US" sz="1400" baseline="-25000" dirty="0" err="1" smtClean="0"/>
              <a:t>pMIN</a:t>
            </a:r>
            <a:r>
              <a:rPr lang="en-US" sz="1400" dirty="0" smtClean="0"/>
              <a:t>.</a:t>
            </a:r>
          </a:p>
          <a:p>
            <a:pPr lvl="2">
              <a:lnSpc>
                <a:spcPct val="80000"/>
              </a:lnSpc>
            </a:pPr>
            <a:r>
              <a:rPr lang="en-US" sz="1400" dirty="0" smtClean="0"/>
              <a:t>A presence pulse </a:t>
            </a:r>
            <a:r>
              <a:rPr lang="en-US" sz="1400" dirty="0"/>
              <a:t>is </a:t>
            </a:r>
            <a:r>
              <a:rPr lang="en-US" sz="1400" dirty="0" smtClean="0"/>
              <a:t>specified as 4 </a:t>
            </a:r>
            <a:r>
              <a:rPr lang="en-US" sz="1400" dirty="0" err="1" smtClean="0"/>
              <a:t>t</a:t>
            </a:r>
            <a:r>
              <a:rPr lang="en-US" sz="1400" baseline="-25000" dirty="0" err="1" smtClean="0"/>
              <a:t>P</a:t>
            </a:r>
            <a:r>
              <a:rPr lang="en-US" sz="1400" dirty="0" smtClean="0"/>
              <a:t> in width.</a:t>
            </a:r>
          </a:p>
          <a:p>
            <a:pPr lvl="2">
              <a:lnSpc>
                <a:spcPct val="80000"/>
              </a:lnSpc>
            </a:pPr>
            <a:r>
              <a:rPr lang="en-US" sz="1400" dirty="0" smtClean="0"/>
              <a:t>The trailing (rising) edge governed by the slowest Slave response </a:t>
            </a:r>
            <a:br>
              <a:rPr lang="en-US" sz="1400" dirty="0" smtClean="0"/>
            </a:br>
            <a:r>
              <a:rPr lang="en-US" sz="1400" dirty="0" smtClean="0"/>
              <a:t>after the leading edge, 4 </a:t>
            </a:r>
            <a:r>
              <a:rPr lang="en-US" sz="1400" dirty="0" err="1" smtClean="0"/>
              <a:t>t</a:t>
            </a:r>
            <a:r>
              <a:rPr lang="en-US" sz="1400" baseline="-25000" dirty="0" err="1" smtClean="0"/>
              <a:t>PMAX</a:t>
            </a:r>
            <a:r>
              <a:rPr lang="en-US" sz="1400" dirty="0" smtClean="0"/>
              <a:t>.</a:t>
            </a:r>
          </a:p>
          <a:p>
            <a:pPr lvl="2">
              <a:lnSpc>
                <a:spcPct val="80000"/>
              </a:lnSpc>
            </a:pPr>
            <a:r>
              <a:rPr lang="en-US" sz="1400" b="1" dirty="0" smtClean="0"/>
              <a:t>Thus, by measuring the presence pulse relative to the reset pulse, the Master can determine the range of timing for Slave devices, allowing the Master to optimize timing, although this is not normally necessary or implemented.</a:t>
            </a:r>
            <a:endParaRPr lang="en-US" sz="1400" b="1" dirty="0"/>
          </a:p>
          <a:p>
            <a:pPr>
              <a:lnSpc>
                <a:spcPct val="80000"/>
              </a:lnSpc>
            </a:pPr>
            <a:r>
              <a:rPr lang="en-US" sz="1600" dirty="0" smtClean="0"/>
              <a:t>Master </a:t>
            </a:r>
            <a:r>
              <a:rPr lang="en-US" sz="1600" dirty="0"/>
              <a:t>presence sense must occur between 1 </a:t>
            </a:r>
            <a:r>
              <a:rPr lang="en-US" sz="1600" dirty="0" err="1"/>
              <a:t>t</a:t>
            </a:r>
            <a:r>
              <a:rPr lang="en-US" sz="1600" baseline="-25000" dirty="0" err="1"/>
              <a:t>pmax</a:t>
            </a:r>
            <a:r>
              <a:rPr lang="en-US" sz="1600" dirty="0"/>
              <a:t> (60us) and 5 </a:t>
            </a:r>
            <a:r>
              <a:rPr lang="en-US" sz="1600" dirty="0" err="1"/>
              <a:t>t</a:t>
            </a:r>
            <a:r>
              <a:rPr lang="en-US" sz="1600" baseline="-25000" dirty="0" err="1"/>
              <a:t>pmin</a:t>
            </a:r>
            <a:r>
              <a:rPr lang="en-US" sz="1600" dirty="0"/>
              <a:t> (75us</a:t>
            </a:r>
            <a:r>
              <a:rPr lang="en-US" sz="1600" dirty="0" smtClean="0"/>
              <a:t>).</a:t>
            </a:r>
          </a:p>
          <a:p>
            <a:pPr lvl="1">
              <a:lnSpc>
                <a:spcPct val="80000"/>
              </a:lnSpc>
            </a:pPr>
            <a:r>
              <a:rPr lang="en-US" sz="1400" dirty="0">
                <a:solidFill>
                  <a:srgbClr val="0000FF"/>
                </a:solidFill>
              </a:rPr>
              <a:t>Target </a:t>
            </a:r>
            <a:r>
              <a:rPr lang="en-US" sz="1400" dirty="0" smtClean="0">
                <a:solidFill>
                  <a:srgbClr val="0000FF"/>
                </a:solidFill>
              </a:rPr>
              <a:t>60 </a:t>
            </a:r>
            <a:r>
              <a:rPr lang="en-US" sz="1400" dirty="0" err="1">
                <a:solidFill>
                  <a:srgbClr val="0000FF"/>
                </a:solidFill>
              </a:rPr>
              <a:t>uS</a:t>
            </a:r>
            <a:r>
              <a:rPr lang="en-US" sz="1400" dirty="0" smtClean="0">
                <a:solidFill>
                  <a:srgbClr val="0000FF"/>
                </a:solidFill>
              </a:rPr>
              <a:t>.</a:t>
            </a:r>
            <a:endParaRPr lang="en-US" sz="1400" b="1" dirty="0" smtClean="0"/>
          </a:p>
          <a:p>
            <a:pPr>
              <a:lnSpc>
                <a:spcPct val="80000"/>
              </a:lnSpc>
            </a:pPr>
            <a:r>
              <a:rPr lang="en-US" sz="1600" dirty="0" smtClean="0"/>
              <a:t>Since the leading edge is not controlled by the Master for this exception case, fall time is may not be controlled.</a:t>
            </a:r>
          </a:p>
          <a:p>
            <a:pPr lvl="1">
              <a:lnSpc>
                <a:spcPct val="80000"/>
              </a:lnSpc>
            </a:pPr>
            <a:r>
              <a:rPr lang="en-US" sz="1600" dirty="0" smtClean="0"/>
              <a:t>Alternately, the Master can initiate an “early” presence pulse to avoid this, but this prohibits presence detection. This could be a configurable condition to minimize EMI, but also allow characterization on demand</a:t>
            </a:r>
            <a:r>
              <a:rPr lang="en-US" sz="1600" dirty="0"/>
              <a:t>;</a:t>
            </a:r>
            <a:r>
              <a:rPr lang="en-US" sz="1600" dirty="0" smtClean="0"/>
              <a:t> however, as noted previously generally not a problem..</a:t>
            </a:r>
          </a:p>
        </p:txBody>
      </p:sp>
    </p:spTree>
    <p:extLst>
      <p:ext uri="{BB962C8B-B14F-4D97-AF65-F5344CB8AC3E}">
        <p14:creationId xmlns:p14="http://schemas.microsoft.com/office/powerpoint/2010/main" val="3489030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smtClean="0"/>
              <a:t>Bus Reset and Presence Timing</a:t>
            </a:r>
          </a:p>
        </p:txBody>
      </p:sp>
      <p:sp>
        <p:nvSpPr>
          <p:cNvPr id="2053" name="Text Box 13"/>
          <p:cNvSpPr txBox="1">
            <a:spLocks noChangeArrowheads="1"/>
          </p:cNvSpPr>
          <p:nvPr/>
        </p:nvSpPr>
        <p:spPr bwMode="auto">
          <a:xfrm>
            <a:off x="6324600" y="5943600"/>
            <a:ext cx="259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900" b="1" dirty="0">
                <a:solidFill>
                  <a:srgbClr val="C00000"/>
                </a:solidFill>
              </a:rPr>
              <a:t>NOTE:</a:t>
            </a:r>
            <a:r>
              <a:rPr lang="en-US" sz="900" dirty="0">
                <a:solidFill>
                  <a:srgbClr val="C00000"/>
                </a:solidFill>
              </a:rPr>
              <a:t> SLAVE TIMING NOT SYNCHRONOUS WITH MASTER AS APPEARS </a:t>
            </a:r>
            <a:r>
              <a:rPr lang="en-US" sz="900" dirty="0" smtClean="0">
                <a:solidFill>
                  <a:srgbClr val="C00000"/>
                </a:solidFill>
              </a:rPr>
              <a:t>ABOVE</a:t>
            </a:r>
            <a:endParaRPr lang="en-US" sz="900" dirty="0">
              <a:solidFill>
                <a:srgbClr val="C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57982391"/>
              </p:ext>
            </p:extLst>
          </p:nvPr>
        </p:nvGraphicFramePr>
        <p:xfrm>
          <a:off x="357270" y="1676400"/>
          <a:ext cx="8431045" cy="2590800"/>
        </p:xfrm>
        <a:graphic>
          <a:graphicData uri="http://schemas.openxmlformats.org/presentationml/2006/ole">
            <mc:AlternateContent xmlns:mc="http://schemas.openxmlformats.org/markup-compatibility/2006">
              <mc:Choice xmlns:v="urn:schemas-microsoft-com:vml" Requires="v">
                <p:oleObj spid="_x0000_s7210" name="Visio" r:id="rId3" imgW="6726100" imgH="2066899" progId="Visio.Drawing.11">
                  <p:embed/>
                </p:oleObj>
              </mc:Choice>
              <mc:Fallback>
                <p:oleObj name="Visio" r:id="rId3" imgW="6726100" imgH="2066899" progId="Visio.Drawing.11">
                  <p:embed/>
                  <p:pic>
                    <p:nvPicPr>
                      <p:cNvPr id="0" name=""/>
                      <p:cNvPicPr/>
                      <p:nvPr/>
                    </p:nvPicPr>
                    <p:blipFill>
                      <a:blip r:embed="rId4"/>
                      <a:stretch>
                        <a:fillRect/>
                      </a:stretch>
                    </p:blipFill>
                    <p:spPr>
                      <a:xfrm>
                        <a:off x="357270" y="1676400"/>
                        <a:ext cx="8431045" cy="2590800"/>
                      </a:xfrm>
                      <a:prstGeom prst="rect">
                        <a:avLst/>
                      </a:prstGeom>
                    </p:spPr>
                  </p:pic>
                </p:oleObj>
              </mc:Fallback>
            </mc:AlternateContent>
          </a:graphicData>
        </a:graphic>
      </p:graphicFrame>
    </p:spTree>
    <p:extLst>
      <p:ext uri="{BB962C8B-B14F-4D97-AF65-F5344CB8AC3E}">
        <p14:creationId xmlns:p14="http://schemas.microsoft.com/office/powerpoint/2010/main" val="3351105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Basic Message Protocol</a:t>
            </a:r>
          </a:p>
        </p:txBody>
      </p:sp>
      <p:sp>
        <p:nvSpPr>
          <p:cNvPr id="4100" name="Rectangle 3"/>
          <p:cNvSpPr>
            <a:spLocks noGrp="1" noChangeArrowheads="1"/>
          </p:cNvSpPr>
          <p:nvPr>
            <p:ph type="body" sz="half" idx="1"/>
          </p:nvPr>
        </p:nvSpPr>
        <p:spPr>
          <a:xfrm>
            <a:off x="457200" y="1371600"/>
            <a:ext cx="8229600" cy="3429000"/>
          </a:xfrm>
        </p:spPr>
        <p:txBody>
          <a:bodyPr>
            <a:normAutofit/>
          </a:bodyPr>
          <a:lstStyle/>
          <a:p>
            <a:pPr eaLnBrk="1" hangingPunct="1">
              <a:lnSpc>
                <a:spcPct val="90000"/>
              </a:lnSpc>
            </a:pPr>
            <a:r>
              <a:rPr lang="en-US" sz="2000" dirty="0" smtClean="0"/>
              <a:t>The OneWire protocol implements robust serial communications with error checking.</a:t>
            </a:r>
          </a:p>
          <a:p>
            <a:pPr eaLnBrk="1" hangingPunct="1">
              <a:lnSpc>
                <a:spcPct val="90000"/>
              </a:lnSpc>
            </a:pPr>
            <a:r>
              <a:rPr lang="en-US" sz="2000" b="1" dirty="0" smtClean="0"/>
              <a:t>All</a:t>
            </a:r>
            <a:r>
              <a:rPr lang="en-US" sz="2000" dirty="0" smtClean="0"/>
              <a:t> messages begin with a </a:t>
            </a:r>
            <a:r>
              <a:rPr lang="en-US" sz="2000" b="1" dirty="0" smtClean="0"/>
              <a:t>RESET</a:t>
            </a:r>
            <a:r>
              <a:rPr lang="en-US" sz="2000" dirty="0" smtClean="0"/>
              <a:t> operation, presence detect, followed by a </a:t>
            </a:r>
            <a:r>
              <a:rPr lang="en-US" sz="2000" b="1" dirty="0" smtClean="0"/>
              <a:t>ROM</a:t>
            </a:r>
            <a:r>
              <a:rPr lang="en-US" sz="2000" dirty="0" smtClean="0"/>
              <a:t> command.</a:t>
            </a:r>
          </a:p>
          <a:p>
            <a:pPr eaLnBrk="1" hangingPunct="1">
              <a:lnSpc>
                <a:spcPct val="90000"/>
              </a:lnSpc>
            </a:pPr>
            <a:r>
              <a:rPr lang="en-US" sz="2000" dirty="0" smtClean="0"/>
              <a:t>All parts addressed by 64-bit unique ID** also referred to as the ROM code after the ROM command.</a:t>
            </a:r>
          </a:p>
          <a:p>
            <a:pPr lvl="1" eaLnBrk="1" hangingPunct="1">
              <a:lnSpc>
                <a:spcPct val="90000"/>
              </a:lnSpc>
            </a:pPr>
            <a:r>
              <a:rPr lang="en-US" sz="1800" dirty="0" smtClean="0">
                <a:cs typeface="Arial" charset="0"/>
              </a:rPr>
              <a:t>8 bit family code (LSB).</a:t>
            </a:r>
          </a:p>
          <a:p>
            <a:pPr lvl="1" eaLnBrk="1" hangingPunct="1">
              <a:lnSpc>
                <a:spcPct val="90000"/>
              </a:lnSpc>
            </a:pPr>
            <a:r>
              <a:rPr lang="en-US" sz="1800" dirty="0" smtClean="0">
                <a:cs typeface="Arial" charset="0"/>
              </a:rPr>
              <a:t>48 bit unique serial number.</a:t>
            </a:r>
          </a:p>
          <a:p>
            <a:pPr lvl="1" eaLnBrk="1" hangingPunct="1">
              <a:lnSpc>
                <a:spcPct val="90000"/>
              </a:lnSpc>
            </a:pPr>
            <a:r>
              <a:rPr lang="en-US" sz="1800" dirty="0" smtClean="0">
                <a:cs typeface="Arial" charset="0"/>
              </a:rPr>
              <a:t>8 bit CRC-8 check byte (MSB).</a:t>
            </a:r>
          </a:p>
          <a:p>
            <a:pPr eaLnBrk="1" hangingPunct="1">
              <a:lnSpc>
                <a:spcPct val="90000"/>
              </a:lnSpc>
            </a:pPr>
            <a:r>
              <a:rPr lang="en-US" sz="2000" dirty="0" smtClean="0">
                <a:cs typeface="Arial" charset="0"/>
              </a:rPr>
              <a:t>Other Commands/Data follow as defined for the specific part.</a:t>
            </a:r>
          </a:p>
        </p:txBody>
      </p:sp>
      <p:sp>
        <p:nvSpPr>
          <p:cNvPr id="6" name="Text Box 6"/>
          <p:cNvSpPr txBox="1">
            <a:spLocks noChangeArrowheads="1"/>
          </p:cNvSpPr>
          <p:nvPr/>
        </p:nvSpPr>
        <p:spPr bwMode="auto">
          <a:xfrm>
            <a:off x="1981200" y="5715000"/>
            <a:ext cx="662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b="1" dirty="0">
                <a:solidFill>
                  <a:schemeClr val="accent2"/>
                </a:solidFill>
              </a:rPr>
              <a:t>** STRICKLY SPEAKING THE SKIPROM COMMAND DOES NOT SEND THE 64-BIT ADDRESS, </a:t>
            </a:r>
            <a:r>
              <a:rPr lang="en-US" sz="1200" b="1" dirty="0" smtClean="0">
                <a:solidFill>
                  <a:schemeClr val="accent2"/>
                </a:solidFill>
              </a:rPr>
              <a:t>SEE ROM COMMAND DESCRIPTION FOR DETAILS.</a:t>
            </a:r>
            <a:endParaRPr lang="en-US" sz="1200" b="1" dirty="0">
              <a:solidFill>
                <a:schemeClr val="accent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63269104"/>
              </p:ext>
            </p:extLst>
          </p:nvPr>
        </p:nvGraphicFramePr>
        <p:xfrm>
          <a:off x="457199" y="4724400"/>
          <a:ext cx="8234363" cy="990600"/>
        </p:xfrm>
        <a:graphic>
          <a:graphicData uri="http://schemas.openxmlformats.org/presentationml/2006/ole">
            <mc:AlternateContent xmlns:mc="http://schemas.openxmlformats.org/markup-compatibility/2006">
              <mc:Choice xmlns:v="urn:schemas-microsoft-com:vml" Requires="v">
                <p:oleObj spid="_x0000_s5170" name="Visio" r:id="rId3" imgW="5066963" imgH="609262" progId="Visio.Drawing.11">
                  <p:embed/>
                </p:oleObj>
              </mc:Choice>
              <mc:Fallback>
                <p:oleObj name="Visio" r:id="rId3" imgW="5066963" imgH="609262" progId="Visio.Drawing.11">
                  <p:embed/>
                  <p:pic>
                    <p:nvPicPr>
                      <p:cNvPr id="0" name=""/>
                      <p:cNvPicPr/>
                      <p:nvPr/>
                    </p:nvPicPr>
                    <p:blipFill>
                      <a:blip r:embed="rId4"/>
                      <a:stretch>
                        <a:fillRect/>
                      </a:stretch>
                    </p:blipFill>
                    <p:spPr>
                      <a:xfrm>
                        <a:off x="457199" y="4724400"/>
                        <a:ext cx="8234363" cy="990600"/>
                      </a:xfrm>
                      <a:prstGeom prst="rect">
                        <a:avLst/>
                      </a:prstGeom>
                    </p:spPr>
                  </p:pic>
                </p:oleObj>
              </mc:Fallback>
            </mc:AlternateContent>
          </a:graphicData>
        </a:graphic>
      </p:graphicFrame>
    </p:spTree>
    <p:extLst>
      <p:ext uri="{BB962C8B-B14F-4D97-AF65-F5344CB8AC3E}">
        <p14:creationId xmlns:p14="http://schemas.microsoft.com/office/powerpoint/2010/main" val="278288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Required ROM Functions</a:t>
            </a:r>
          </a:p>
        </p:txBody>
      </p:sp>
      <p:sp>
        <p:nvSpPr>
          <p:cNvPr id="19459" name="Rectangle 3"/>
          <p:cNvSpPr>
            <a:spLocks noGrp="1" noChangeArrowheads="1"/>
          </p:cNvSpPr>
          <p:nvPr>
            <p:ph type="body" sz="half" idx="1"/>
          </p:nvPr>
        </p:nvSpPr>
        <p:spPr>
          <a:xfrm>
            <a:off x="457200" y="1371600"/>
            <a:ext cx="8229600" cy="4495800"/>
          </a:xfrm>
        </p:spPr>
        <p:txBody>
          <a:bodyPr>
            <a:noAutofit/>
          </a:bodyPr>
          <a:lstStyle/>
          <a:p>
            <a:pPr eaLnBrk="1" hangingPunct="1">
              <a:lnSpc>
                <a:spcPct val="90000"/>
              </a:lnSpc>
            </a:pPr>
            <a:r>
              <a:rPr lang="en-US" sz="2000" dirty="0" smtClean="0"/>
              <a:t>The internal 64-bit ROM code represents a device’s serial number and functions as a unique bus address for the device.</a:t>
            </a:r>
          </a:p>
          <a:p>
            <a:pPr eaLnBrk="1" hangingPunct="1">
              <a:lnSpc>
                <a:spcPct val="90000"/>
              </a:lnSpc>
            </a:pPr>
            <a:r>
              <a:rPr lang="en-US" sz="2000" dirty="0" smtClean="0"/>
              <a:t>Required ROM Commands include…</a:t>
            </a:r>
          </a:p>
          <a:p>
            <a:pPr lvl="1" eaLnBrk="1" hangingPunct="1">
              <a:lnSpc>
                <a:spcPct val="90000"/>
              </a:lnSpc>
            </a:pPr>
            <a:r>
              <a:rPr lang="en-US" sz="1800" dirty="0" smtClean="0"/>
              <a:t>Skip ROM [0xCC]</a:t>
            </a:r>
          </a:p>
          <a:p>
            <a:pPr lvl="2" eaLnBrk="1" hangingPunct="1">
              <a:lnSpc>
                <a:spcPct val="90000"/>
              </a:lnSpc>
            </a:pPr>
            <a:r>
              <a:rPr lang="en-US" sz="1600" dirty="0" smtClean="0">
                <a:cs typeface="Arial" charset="0"/>
              </a:rPr>
              <a:t>Assumes address match. </a:t>
            </a:r>
            <a:r>
              <a:rPr lang="en-US" sz="1600" dirty="0" smtClean="0">
                <a:solidFill>
                  <a:srgbClr val="C00000"/>
                </a:solidFill>
                <a:cs typeface="Arial" charset="0"/>
              </a:rPr>
              <a:t>Only works for a single device on the bus. </a:t>
            </a:r>
            <a:r>
              <a:rPr lang="en-US" sz="1600" dirty="0" smtClean="0">
                <a:cs typeface="Arial" charset="0"/>
              </a:rPr>
              <a:t>Useful for device test.</a:t>
            </a:r>
          </a:p>
          <a:p>
            <a:pPr lvl="2" eaLnBrk="1" hangingPunct="1">
              <a:lnSpc>
                <a:spcPct val="90000"/>
              </a:lnSpc>
            </a:pPr>
            <a:r>
              <a:rPr lang="en-US" sz="1600" dirty="0" smtClean="0">
                <a:cs typeface="Arial" charset="0"/>
              </a:rPr>
              <a:t>NO serial number sent for skip ROM command. </a:t>
            </a:r>
          </a:p>
          <a:p>
            <a:pPr lvl="1" eaLnBrk="1" hangingPunct="1">
              <a:lnSpc>
                <a:spcPct val="90000"/>
              </a:lnSpc>
            </a:pPr>
            <a:r>
              <a:rPr lang="en-US" sz="1800" dirty="0" smtClean="0"/>
              <a:t>Read ROM [0x33]</a:t>
            </a:r>
          </a:p>
          <a:p>
            <a:pPr lvl="2" eaLnBrk="1" hangingPunct="1">
              <a:lnSpc>
                <a:spcPct val="90000"/>
              </a:lnSpc>
            </a:pPr>
            <a:r>
              <a:rPr lang="en-US" sz="1600" dirty="0" smtClean="0"/>
              <a:t>Slave returns internal ROM code. </a:t>
            </a:r>
            <a:r>
              <a:rPr lang="en-US" sz="1600" dirty="0" smtClean="0">
                <a:solidFill>
                  <a:srgbClr val="C00000"/>
                </a:solidFill>
                <a:cs typeface="Arial" charset="0"/>
              </a:rPr>
              <a:t>Only works for a single device on the bus. </a:t>
            </a:r>
            <a:r>
              <a:rPr lang="en-US" sz="1600" dirty="0" smtClean="0">
                <a:cs typeface="Arial" charset="0"/>
              </a:rPr>
              <a:t>Useful for device test.</a:t>
            </a:r>
          </a:p>
          <a:p>
            <a:pPr lvl="2" eaLnBrk="1" hangingPunct="1">
              <a:lnSpc>
                <a:spcPct val="90000"/>
              </a:lnSpc>
            </a:pPr>
            <a:r>
              <a:rPr lang="en-US" sz="1600" dirty="0" smtClean="0">
                <a:cs typeface="Arial" charset="0"/>
              </a:rPr>
              <a:t>Master reads only.</a:t>
            </a:r>
          </a:p>
          <a:p>
            <a:pPr lvl="1" eaLnBrk="1" hangingPunct="1">
              <a:lnSpc>
                <a:spcPct val="90000"/>
              </a:lnSpc>
            </a:pPr>
            <a:r>
              <a:rPr lang="en-US" sz="1800" dirty="0" smtClean="0"/>
              <a:t>Match ROM [0x55]</a:t>
            </a:r>
          </a:p>
          <a:p>
            <a:pPr lvl="2" eaLnBrk="1" hangingPunct="1">
              <a:lnSpc>
                <a:spcPct val="90000"/>
              </a:lnSpc>
            </a:pPr>
            <a:r>
              <a:rPr lang="en-US" sz="1600" dirty="0" smtClean="0"/>
              <a:t>Addresses only the single Slave device whose ROM code matches the value sent by the Master. Basic mechanism to deselect all other device communications. Essentially only command used for operations.</a:t>
            </a:r>
          </a:p>
          <a:p>
            <a:pPr lvl="1" eaLnBrk="1" hangingPunct="1">
              <a:lnSpc>
                <a:spcPct val="90000"/>
              </a:lnSpc>
            </a:pPr>
            <a:r>
              <a:rPr lang="en-US" sz="1800" dirty="0" smtClean="0"/>
              <a:t>Search ROM [0xF0]</a:t>
            </a:r>
          </a:p>
          <a:p>
            <a:pPr lvl="2" eaLnBrk="1" hangingPunct="1">
              <a:lnSpc>
                <a:spcPct val="90000"/>
              </a:lnSpc>
            </a:pPr>
            <a:r>
              <a:rPr lang="en-US" sz="1600" dirty="0" smtClean="0"/>
              <a:t>Enables an algorithm for acquiring the ROM value for all devices on a bus in a determinist fashion. Expands ROM value into 3 bit times per bit. See Search Algorithm for details.</a:t>
            </a:r>
          </a:p>
        </p:txBody>
      </p:sp>
    </p:spTree>
    <p:extLst>
      <p:ext uri="{BB962C8B-B14F-4D97-AF65-F5344CB8AC3E}">
        <p14:creationId xmlns:p14="http://schemas.microsoft.com/office/powerpoint/2010/main" val="2432221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28"/>
            <a:ext cx="8229600" cy="4995672"/>
          </a:xfrm>
        </p:spPr>
        <p:txBody>
          <a:bodyPr>
            <a:normAutofit/>
          </a:bodyPr>
          <a:lstStyle/>
          <a:p>
            <a:r>
              <a:rPr lang="en-US" sz="2000" dirty="0" smtClean="0"/>
              <a:t>Always LSB first; however, for convenience device serial numbers generally specified in hex, beginning with the family code (e.g. 3A), ending with the CRC sum, as in …</a:t>
            </a:r>
            <a:br>
              <a:rPr lang="en-US" sz="2000" dirty="0" smtClean="0"/>
            </a:br>
            <a:r>
              <a:rPr lang="pt-BR" sz="2000" dirty="0"/>
              <a:t>3A 37 A7 00 00 00 00 95 5A FE 01 AA FF</a:t>
            </a:r>
            <a:endParaRPr lang="pt-BR" sz="2000" dirty="0" smtClean="0"/>
          </a:p>
          <a:p>
            <a:r>
              <a:rPr lang="pt-BR" sz="2000" dirty="0" smtClean="0"/>
              <a:t>But the true bit ordering for this device, read right to left </a:t>
            </a:r>
            <a:br>
              <a:rPr lang="pt-BR" sz="2000" dirty="0" smtClean="0"/>
            </a:br>
            <a:r>
              <a:rPr lang="pt-BR" sz="2000" dirty="0" smtClean="0"/>
              <a:t>(i.e. LSB to MSB), would be</a:t>
            </a:r>
            <a:br>
              <a:rPr lang="pt-BR" sz="2000" dirty="0" smtClean="0"/>
            </a:br>
            <a:r>
              <a:rPr lang="pt-BR" sz="2000" dirty="0" smtClean="0"/>
              <a:t>FF </a:t>
            </a:r>
            <a:r>
              <a:rPr lang="pt-BR" sz="2000" dirty="0"/>
              <a:t>AA </a:t>
            </a:r>
            <a:r>
              <a:rPr lang="pt-BR" sz="2000" dirty="0" smtClean="0"/>
              <a:t>01 FE 5A 95 00 </a:t>
            </a:r>
            <a:r>
              <a:rPr lang="pt-BR" sz="2000" dirty="0"/>
              <a:t>00 00 00 </a:t>
            </a:r>
            <a:r>
              <a:rPr lang="pt-BR" sz="2000" dirty="0" smtClean="0"/>
              <a:t>A7 37 3A</a:t>
            </a:r>
            <a:r>
              <a:rPr lang="en-US" sz="2000" dirty="0" smtClean="0"/>
              <a:t/>
            </a:r>
            <a:br>
              <a:rPr lang="en-US" sz="2000" dirty="0" smtClean="0"/>
            </a:br>
            <a:r>
              <a:rPr lang="en-US" sz="2000" dirty="0" smtClean="0"/>
              <a:t>or in binary </a:t>
            </a:r>
            <a:br>
              <a:rPr lang="en-US" sz="2000" dirty="0" smtClean="0"/>
            </a:br>
            <a:r>
              <a:rPr lang="en-US" sz="2000" dirty="0" smtClean="0"/>
              <a:t>(MSB) 1111 1111 1010 … 0111 0011 1010 (LSB)</a:t>
            </a:r>
          </a:p>
          <a:p>
            <a:r>
              <a:rPr lang="en-US" sz="2000" dirty="0" smtClean="0"/>
              <a:t>Observed on a scope or logic analyzer would be</a:t>
            </a:r>
            <a:br>
              <a:rPr lang="en-US" sz="2000" dirty="0" smtClean="0"/>
            </a:br>
            <a:r>
              <a:rPr lang="en-US" sz="2000" dirty="0" smtClean="0"/>
              <a:t>(LSB) 010111001110 … 010111111111 (MSB)</a:t>
            </a:r>
          </a:p>
          <a:p>
            <a:r>
              <a:rPr lang="en-US" sz="2000" dirty="0" smtClean="0"/>
              <a:t>Note: Observed in memory the serial number may appear in either order depending on big endian or little endian architecture.</a:t>
            </a:r>
            <a:endParaRPr lang="pt-BR" sz="2000" dirty="0" smtClean="0"/>
          </a:p>
        </p:txBody>
      </p:sp>
      <p:sp>
        <p:nvSpPr>
          <p:cNvPr id="2" name="Title 1"/>
          <p:cNvSpPr>
            <a:spLocks noGrp="1"/>
          </p:cNvSpPr>
          <p:nvPr>
            <p:ph type="title"/>
          </p:nvPr>
        </p:nvSpPr>
        <p:spPr/>
        <p:txBody>
          <a:bodyPr/>
          <a:lstStyle/>
          <a:p>
            <a:r>
              <a:rPr lang="en-US" dirty="0" smtClean="0"/>
              <a:t>Bit Ordering </a:t>
            </a:r>
            <a:r>
              <a:rPr lang="en-US" dirty="0" err="1" smtClean="0"/>
              <a:t>Gotchas</a:t>
            </a:r>
            <a:endParaRPr lang="en-US" dirty="0"/>
          </a:p>
        </p:txBody>
      </p:sp>
    </p:spTree>
    <p:extLst>
      <p:ext uri="{BB962C8B-B14F-4D97-AF65-F5344CB8AC3E}">
        <p14:creationId xmlns:p14="http://schemas.microsoft.com/office/powerpoint/2010/main" val="2845538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OneWire uses CRC8 for bus address verification.</a:t>
            </a:r>
          </a:p>
          <a:p>
            <a:pPr lvl="1"/>
            <a:r>
              <a:rPr lang="en-US" sz="2000" dirty="0" smtClean="0"/>
              <a:t>Polynomial </a:t>
            </a:r>
            <a:r>
              <a:rPr lang="en-US" sz="2000" dirty="0"/>
              <a:t>x</a:t>
            </a:r>
            <a:r>
              <a:rPr lang="en-US" sz="2000" baseline="30000" dirty="0"/>
              <a:t>8</a:t>
            </a:r>
            <a:r>
              <a:rPr lang="en-US" sz="2000" dirty="0"/>
              <a:t> + x</a:t>
            </a:r>
            <a:r>
              <a:rPr lang="en-US" sz="2000" baseline="30000" dirty="0"/>
              <a:t>5</a:t>
            </a:r>
            <a:r>
              <a:rPr lang="en-US" sz="2000" dirty="0"/>
              <a:t> + x</a:t>
            </a:r>
            <a:r>
              <a:rPr lang="en-US" sz="2000" baseline="30000" dirty="0"/>
              <a:t>4</a:t>
            </a:r>
            <a:r>
              <a:rPr lang="en-US" sz="2000" dirty="0"/>
              <a:t> + </a:t>
            </a:r>
            <a:r>
              <a:rPr lang="en-US" sz="2000" dirty="0" smtClean="0"/>
              <a:t>1.</a:t>
            </a:r>
          </a:p>
          <a:p>
            <a:pPr lvl="1"/>
            <a:r>
              <a:rPr lang="en-US" sz="2000" dirty="0" smtClean="0"/>
              <a:t>Initial value 0.</a:t>
            </a:r>
          </a:p>
          <a:p>
            <a:pPr lvl="1"/>
            <a:r>
              <a:rPr lang="en-US" sz="2000" dirty="0" smtClean="0"/>
              <a:t>0 for valid check.</a:t>
            </a:r>
          </a:p>
          <a:p>
            <a:r>
              <a:rPr lang="en-US" sz="2400" dirty="0"/>
              <a:t>OneWire </a:t>
            </a:r>
            <a:r>
              <a:rPr lang="en-US" sz="2400" dirty="0" smtClean="0"/>
              <a:t>generally uses inverted CRC16 </a:t>
            </a:r>
            <a:r>
              <a:rPr lang="en-US" sz="2400" dirty="0"/>
              <a:t>for </a:t>
            </a:r>
            <a:r>
              <a:rPr lang="en-US" sz="2400" dirty="0" smtClean="0"/>
              <a:t>other data verification., such as memory operations.</a:t>
            </a:r>
            <a:endParaRPr lang="en-US" sz="2400" dirty="0"/>
          </a:p>
          <a:p>
            <a:pPr lvl="1"/>
            <a:r>
              <a:rPr lang="en-US" sz="2000" dirty="0" smtClean="0"/>
              <a:t>Polynomial x</a:t>
            </a:r>
            <a:r>
              <a:rPr lang="en-US" sz="2000" baseline="30000" dirty="0" smtClean="0"/>
              <a:t>16</a:t>
            </a:r>
            <a:r>
              <a:rPr lang="en-US" sz="2000" dirty="0" smtClean="0"/>
              <a:t> </a:t>
            </a:r>
            <a:r>
              <a:rPr lang="en-US" sz="2000" dirty="0"/>
              <a:t>+ x</a:t>
            </a:r>
            <a:r>
              <a:rPr lang="en-US" sz="2000" baseline="30000" dirty="0"/>
              <a:t>15</a:t>
            </a:r>
            <a:r>
              <a:rPr lang="en-US" sz="2000" dirty="0"/>
              <a:t> + x</a:t>
            </a:r>
            <a:r>
              <a:rPr lang="en-US" sz="2000" baseline="30000" dirty="0"/>
              <a:t>2</a:t>
            </a:r>
            <a:r>
              <a:rPr lang="en-US" sz="2000" dirty="0"/>
              <a:t> + 1</a:t>
            </a:r>
            <a:r>
              <a:rPr lang="en-US" sz="2000" dirty="0" smtClean="0"/>
              <a:t>.</a:t>
            </a:r>
          </a:p>
          <a:p>
            <a:pPr lvl="1"/>
            <a:r>
              <a:rPr lang="en-US" sz="2000" dirty="0"/>
              <a:t>Initial value 0</a:t>
            </a:r>
            <a:r>
              <a:rPr lang="en-US" sz="2000" dirty="0" smtClean="0"/>
              <a:t>.</a:t>
            </a:r>
          </a:p>
          <a:p>
            <a:pPr lvl="1"/>
            <a:r>
              <a:rPr lang="en-US" sz="2000" dirty="0" smtClean="0"/>
              <a:t>Inverted when stored.</a:t>
            </a:r>
          </a:p>
          <a:p>
            <a:pPr lvl="2"/>
            <a:r>
              <a:rPr lang="en-US" sz="1800" dirty="0" smtClean="0"/>
              <a:t>Used to prevent valid CRC for stuck at zero bus!</a:t>
            </a:r>
          </a:p>
          <a:p>
            <a:pPr lvl="1"/>
            <a:r>
              <a:rPr lang="en-US" sz="2000" dirty="0" smtClean="0"/>
              <a:t>0xB001 when valid.</a:t>
            </a:r>
            <a:endParaRPr lang="en-US" sz="1800" dirty="0" smtClean="0"/>
          </a:p>
          <a:p>
            <a:pPr lvl="1"/>
            <a:endParaRPr lang="en-US" sz="2000" dirty="0"/>
          </a:p>
          <a:p>
            <a:pPr lvl="1"/>
            <a:endParaRPr lang="en-US" sz="2000" dirty="0"/>
          </a:p>
        </p:txBody>
      </p:sp>
      <p:sp>
        <p:nvSpPr>
          <p:cNvPr id="3" name="Title 2"/>
          <p:cNvSpPr>
            <a:spLocks noGrp="1"/>
          </p:cNvSpPr>
          <p:nvPr>
            <p:ph type="title"/>
          </p:nvPr>
        </p:nvSpPr>
        <p:spPr/>
        <p:txBody>
          <a:bodyPr/>
          <a:lstStyle/>
          <a:p>
            <a:r>
              <a:rPr lang="en-US" dirty="0" smtClean="0"/>
              <a:t>CRC Functions</a:t>
            </a:r>
            <a:endParaRPr lang="en-US" dirty="0"/>
          </a:p>
        </p:txBody>
      </p:sp>
    </p:spTree>
    <p:extLst>
      <p:ext uri="{BB962C8B-B14F-4D97-AF65-F5344CB8AC3E}">
        <p14:creationId xmlns:p14="http://schemas.microsoft.com/office/powerpoint/2010/main" val="38986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Capture definition of Dallas Semiconductor operation and design.</a:t>
            </a:r>
          </a:p>
          <a:p>
            <a:r>
              <a:rPr lang="en-US" dirty="0" smtClean="0"/>
              <a:t>Identify personal experiences and use.</a:t>
            </a:r>
          </a:p>
          <a:p>
            <a:r>
              <a:rPr lang="en-US" dirty="0" smtClean="0"/>
              <a:t>Dallas Semi/Maxim App Notes and References:</a:t>
            </a:r>
          </a:p>
          <a:p>
            <a:pPr lvl="1"/>
            <a:r>
              <a:rPr lang="en-US" dirty="0" smtClean="0"/>
              <a:t>DS Tech Brief 1: </a:t>
            </a:r>
            <a:r>
              <a:rPr lang="en-US" dirty="0" err="1" smtClean="0"/>
              <a:t>MicroLAN</a:t>
            </a:r>
            <a:r>
              <a:rPr lang="en-US" dirty="0" smtClean="0"/>
              <a:t> Design Guide</a:t>
            </a:r>
            <a:br>
              <a:rPr lang="en-US" dirty="0" smtClean="0"/>
            </a:br>
            <a:r>
              <a:rPr lang="en-US" dirty="0" smtClean="0"/>
              <a:t>(By Dan Awtrey, OneWire Developer)</a:t>
            </a:r>
          </a:p>
          <a:p>
            <a:pPr lvl="1"/>
            <a:r>
              <a:rPr lang="en-US" dirty="0"/>
              <a:t>US5210846 One Wire Patent</a:t>
            </a:r>
            <a:endParaRPr lang="en-US" dirty="0" smtClean="0"/>
          </a:p>
          <a:p>
            <a:pPr lvl="1"/>
            <a:r>
              <a:rPr lang="en-US" dirty="0" smtClean="0"/>
              <a:t>AP937: </a:t>
            </a:r>
            <a:r>
              <a:rPr lang="en-US" dirty="0" err="1" smtClean="0"/>
              <a:t>iButton</a:t>
            </a:r>
            <a:r>
              <a:rPr lang="en-US" dirty="0" smtClean="0"/>
              <a:t> Manual (OneWire Standard)</a:t>
            </a:r>
          </a:p>
          <a:p>
            <a:pPr lvl="1"/>
            <a:r>
              <a:rPr lang="en-US" dirty="0" smtClean="0"/>
              <a:t>AN126: 1-Wire Communication Through Software</a:t>
            </a:r>
          </a:p>
          <a:p>
            <a:pPr lvl="1"/>
            <a:r>
              <a:rPr lang="en-US" dirty="0"/>
              <a:t>AN148: Guidelines for Reliable 1-Wire </a:t>
            </a:r>
            <a:r>
              <a:rPr lang="en-US" dirty="0" smtClean="0"/>
              <a:t>Networks</a:t>
            </a:r>
          </a:p>
          <a:p>
            <a:pPr lvl="1"/>
            <a:r>
              <a:rPr lang="en-US" dirty="0" smtClean="0"/>
              <a:t>AN187: 1-Wire Search Algorithm</a:t>
            </a:r>
          </a:p>
          <a:p>
            <a:pPr lvl="1"/>
            <a:r>
              <a:rPr lang="en-US" dirty="0" smtClean="0"/>
              <a:t>AN27: Understanding 1-Wire CRC</a:t>
            </a:r>
          </a:p>
          <a:p>
            <a:pPr lvl="1"/>
            <a:r>
              <a:rPr lang="en-US" dirty="0" smtClean="0"/>
              <a:t>AN214: 1-Wire Using a UART</a:t>
            </a:r>
          </a:p>
          <a:p>
            <a:pPr lvl="1"/>
            <a:r>
              <a:rPr lang="en-US" dirty="0" smtClean="0"/>
              <a:t>Datasheets of </a:t>
            </a:r>
            <a:r>
              <a:rPr lang="en-US" dirty="0"/>
              <a:t>v</a:t>
            </a:r>
            <a:r>
              <a:rPr lang="en-US" dirty="0" smtClean="0"/>
              <a:t>arious OneWire device</a:t>
            </a:r>
          </a:p>
          <a:p>
            <a:pPr lvl="1"/>
            <a:r>
              <a:rPr lang="en-US" dirty="0" smtClean="0"/>
              <a:t>How to use 1-Wire bus </a:t>
            </a:r>
            <a:r>
              <a:rPr lang="en-US" dirty="0"/>
              <a:t>in Linux (http://WWW.SEAHU.CZ)</a:t>
            </a:r>
            <a:endParaRPr lang="en-US" dirty="0" smtClean="0"/>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360732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dirty="0" smtClean="0"/>
              <a:t>Search Algorithm (Self-discovery)</a:t>
            </a:r>
          </a:p>
        </p:txBody>
      </p:sp>
      <p:sp>
        <p:nvSpPr>
          <p:cNvPr id="20483" name="Rectangle 3"/>
          <p:cNvSpPr>
            <a:spLocks noGrp="1" noChangeArrowheads="1"/>
          </p:cNvSpPr>
          <p:nvPr>
            <p:ph type="body" sz="half" idx="1"/>
          </p:nvPr>
        </p:nvSpPr>
        <p:spPr>
          <a:xfrm>
            <a:off x="457200" y="1371600"/>
            <a:ext cx="8229600" cy="4876800"/>
          </a:xfrm>
        </p:spPr>
        <p:txBody>
          <a:bodyPr>
            <a:normAutofit/>
          </a:bodyPr>
          <a:lstStyle/>
          <a:p>
            <a:pPr eaLnBrk="1" hangingPunct="1">
              <a:lnSpc>
                <a:spcPct val="80000"/>
              </a:lnSpc>
            </a:pPr>
            <a:r>
              <a:rPr lang="en-US" sz="1600" dirty="0" smtClean="0">
                <a:cs typeface="Arial" charset="0"/>
              </a:rPr>
              <a:t>B-tree-like search algorithm supports deterministic self-discovery of a single device per pass.</a:t>
            </a:r>
          </a:p>
          <a:p>
            <a:pPr eaLnBrk="1" hangingPunct="1">
              <a:lnSpc>
                <a:spcPct val="80000"/>
              </a:lnSpc>
            </a:pPr>
            <a:r>
              <a:rPr lang="en-US" sz="1600" dirty="0" smtClean="0">
                <a:cs typeface="Arial" charset="0"/>
              </a:rPr>
              <a:t>Accelerator built in to DS2480 Master controller to relieve host processor.</a:t>
            </a:r>
          </a:p>
          <a:p>
            <a:pPr eaLnBrk="1" hangingPunct="1">
              <a:lnSpc>
                <a:spcPct val="80000"/>
              </a:lnSpc>
            </a:pPr>
            <a:r>
              <a:rPr lang="en-US" sz="1600" dirty="0" smtClean="0">
                <a:cs typeface="Arial" charset="0"/>
              </a:rPr>
              <a:t>For each ROM bit, process generates 3 bus slots …</a:t>
            </a:r>
          </a:p>
          <a:p>
            <a:pPr lvl="1" eaLnBrk="1" hangingPunct="1">
              <a:lnSpc>
                <a:spcPct val="80000"/>
              </a:lnSpc>
            </a:pPr>
            <a:r>
              <a:rPr lang="en-US" sz="1400" dirty="0" smtClean="0">
                <a:cs typeface="Arial" charset="0"/>
              </a:rPr>
              <a:t>Time slot 1: ALL Slaves write </a:t>
            </a:r>
            <a:r>
              <a:rPr lang="en-US" sz="1400" u="sng" dirty="0" smtClean="0">
                <a:cs typeface="Arial" charset="0"/>
              </a:rPr>
              <a:t>their</a:t>
            </a:r>
            <a:r>
              <a:rPr lang="en-US" sz="1400" dirty="0" smtClean="0">
                <a:cs typeface="Arial" charset="0"/>
              </a:rPr>
              <a:t> ROM bit;</a:t>
            </a:r>
            <a:br>
              <a:rPr lang="en-US" sz="1400" dirty="0" smtClean="0">
                <a:cs typeface="Arial" charset="0"/>
              </a:rPr>
            </a:br>
            <a:r>
              <a:rPr lang="en-US" sz="1400" dirty="0" smtClean="0">
                <a:cs typeface="Arial" charset="0"/>
              </a:rPr>
              <a:t>Master reads bit.</a:t>
            </a:r>
          </a:p>
          <a:p>
            <a:pPr lvl="1" eaLnBrk="1" hangingPunct="1">
              <a:lnSpc>
                <a:spcPct val="80000"/>
              </a:lnSpc>
            </a:pPr>
            <a:r>
              <a:rPr lang="en-US" sz="1400" dirty="0" smtClean="0">
                <a:cs typeface="Arial" charset="0"/>
              </a:rPr>
              <a:t>Time slot 2: ALL Slaves write complement</a:t>
            </a:r>
            <a:br>
              <a:rPr lang="en-US" sz="1400" dirty="0" smtClean="0">
                <a:cs typeface="Arial" charset="0"/>
              </a:rPr>
            </a:br>
            <a:r>
              <a:rPr lang="en-US" sz="1400" dirty="0" smtClean="0">
                <a:cs typeface="Arial" charset="0"/>
              </a:rPr>
              <a:t>of their ROM bit; Master reads complement bit.</a:t>
            </a:r>
          </a:p>
          <a:p>
            <a:pPr lvl="1" eaLnBrk="1" hangingPunct="1">
              <a:lnSpc>
                <a:spcPct val="80000"/>
              </a:lnSpc>
            </a:pPr>
            <a:r>
              <a:rPr lang="en-US" sz="1400" dirty="0" smtClean="0">
                <a:cs typeface="Arial" charset="0"/>
              </a:rPr>
              <a:t>Time slot 3: Master writes desired select </a:t>
            </a:r>
            <a:br>
              <a:rPr lang="en-US" sz="1400" dirty="0" smtClean="0">
                <a:cs typeface="Arial" charset="0"/>
              </a:rPr>
            </a:br>
            <a:r>
              <a:rPr lang="en-US" sz="1400" dirty="0" smtClean="0">
                <a:cs typeface="Arial" charset="0"/>
              </a:rPr>
              <a:t>bit based on the match results of the </a:t>
            </a:r>
            <a:br>
              <a:rPr lang="en-US" sz="1400" dirty="0" smtClean="0">
                <a:cs typeface="Arial" charset="0"/>
              </a:rPr>
            </a:br>
            <a:r>
              <a:rPr lang="en-US" sz="1400" dirty="0" smtClean="0">
                <a:cs typeface="Arial" charset="0"/>
              </a:rPr>
              <a:t>search algorithm truth table.</a:t>
            </a:r>
          </a:p>
          <a:p>
            <a:pPr lvl="2" eaLnBrk="1" hangingPunct="1">
              <a:lnSpc>
                <a:spcPct val="80000"/>
              </a:lnSpc>
            </a:pPr>
            <a:r>
              <a:rPr lang="en-US" sz="1200" dirty="0" smtClean="0">
                <a:cs typeface="Arial" charset="0"/>
              </a:rPr>
              <a:t>If a conflict exists, this value determines which </a:t>
            </a:r>
            <a:r>
              <a:rPr lang="en-US" sz="1200" dirty="0">
                <a:cs typeface="Arial" charset="0"/>
              </a:rPr>
              <a:t/>
            </a:r>
            <a:br>
              <a:rPr lang="en-US" sz="1200" dirty="0">
                <a:cs typeface="Arial" charset="0"/>
              </a:rPr>
            </a:br>
            <a:r>
              <a:rPr lang="en-US" sz="1200" dirty="0" smtClean="0">
                <a:cs typeface="Arial" charset="0"/>
              </a:rPr>
              <a:t>b-tree branch to take. Algorithm always takes </a:t>
            </a:r>
            <a:br>
              <a:rPr lang="en-US" sz="1200" dirty="0" smtClean="0">
                <a:cs typeface="Arial" charset="0"/>
              </a:rPr>
            </a:br>
            <a:r>
              <a:rPr lang="en-US" sz="1200" dirty="0" smtClean="0">
                <a:cs typeface="Arial" charset="0"/>
              </a:rPr>
              <a:t>the “zero branch” first.</a:t>
            </a:r>
          </a:p>
          <a:p>
            <a:pPr lvl="2" eaLnBrk="1" hangingPunct="1">
              <a:lnSpc>
                <a:spcPct val="80000"/>
              </a:lnSpc>
            </a:pPr>
            <a:r>
              <a:rPr lang="en-US" sz="1200" dirty="0" smtClean="0">
                <a:cs typeface="Arial" charset="0"/>
              </a:rPr>
              <a:t>Algorithm works from last conflict back until no</a:t>
            </a:r>
            <a:br>
              <a:rPr lang="en-US" sz="1200" dirty="0" smtClean="0">
                <a:cs typeface="Arial" charset="0"/>
              </a:rPr>
            </a:br>
            <a:r>
              <a:rPr lang="en-US" sz="1200" dirty="0" smtClean="0">
                <a:cs typeface="Arial" charset="0"/>
              </a:rPr>
              <a:t>conflicts occur, indicating last device found.</a:t>
            </a:r>
          </a:p>
          <a:p>
            <a:pPr lvl="2" eaLnBrk="1" hangingPunct="1">
              <a:lnSpc>
                <a:spcPct val="80000"/>
              </a:lnSpc>
            </a:pPr>
            <a:r>
              <a:rPr lang="en-US" sz="1200" dirty="0" smtClean="0">
                <a:cs typeface="Arial" charset="0"/>
              </a:rPr>
              <a:t>All slaves that don’t match Master specified value </a:t>
            </a:r>
            <a:br>
              <a:rPr lang="en-US" sz="1200" dirty="0" smtClean="0">
                <a:cs typeface="Arial" charset="0"/>
              </a:rPr>
            </a:br>
            <a:r>
              <a:rPr lang="en-US" sz="1200" dirty="0" smtClean="0">
                <a:cs typeface="Arial" charset="0"/>
              </a:rPr>
              <a:t>at current bit position stop listening for the duration, </a:t>
            </a:r>
            <a:br>
              <a:rPr lang="en-US" sz="1200" dirty="0" smtClean="0">
                <a:cs typeface="Arial" charset="0"/>
              </a:rPr>
            </a:br>
            <a:r>
              <a:rPr lang="en-US" sz="1200" dirty="0" smtClean="0">
                <a:cs typeface="Arial" charset="0"/>
              </a:rPr>
              <a:t>that is until the next reset.</a:t>
            </a:r>
          </a:p>
          <a:p>
            <a:pPr eaLnBrk="1" hangingPunct="1">
              <a:lnSpc>
                <a:spcPct val="80000"/>
              </a:lnSpc>
            </a:pPr>
            <a:r>
              <a:rPr lang="en-US" sz="1600" b="1" dirty="0" smtClean="0">
                <a:solidFill>
                  <a:srgbClr val="0000FF"/>
                </a:solidFill>
                <a:cs typeface="Arial" charset="0"/>
              </a:rPr>
              <a:t>At end of each pass, the algorithm </a:t>
            </a:r>
            <a:br>
              <a:rPr lang="en-US" sz="1600" b="1" dirty="0" smtClean="0">
                <a:solidFill>
                  <a:srgbClr val="0000FF"/>
                </a:solidFill>
                <a:cs typeface="Arial" charset="0"/>
              </a:rPr>
            </a:br>
            <a:r>
              <a:rPr lang="en-US" sz="1600" b="1" dirty="0" smtClean="0">
                <a:solidFill>
                  <a:srgbClr val="0000FF"/>
                </a:solidFill>
                <a:cs typeface="Arial" charset="0"/>
              </a:rPr>
              <a:t>resolves a single serial number. </a:t>
            </a:r>
          </a:p>
          <a:p>
            <a:pPr lvl="1">
              <a:lnSpc>
                <a:spcPct val="80000"/>
              </a:lnSpc>
            </a:pPr>
            <a:r>
              <a:rPr lang="en-US" sz="1400" dirty="0" smtClean="0">
                <a:cs typeface="Arial" charset="0"/>
              </a:rPr>
              <a:t>Conflict positions indicate remaining </a:t>
            </a:r>
            <a:br>
              <a:rPr lang="en-US" sz="1400" dirty="0" smtClean="0">
                <a:cs typeface="Arial" charset="0"/>
              </a:rPr>
            </a:br>
            <a:r>
              <a:rPr lang="en-US" sz="1400" dirty="0" smtClean="0">
                <a:cs typeface="Arial" charset="0"/>
              </a:rPr>
              <a:t>“1 branches” to search, which continues </a:t>
            </a:r>
            <a:br>
              <a:rPr lang="en-US" sz="1400" dirty="0" smtClean="0">
                <a:cs typeface="Arial" charset="0"/>
              </a:rPr>
            </a:br>
            <a:r>
              <a:rPr lang="en-US" sz="1400" dirty="0" smtClean="0">
                <a:cs typeface="Arial" charset="0"/>
              </a:rPr>
              <a:t>from last branch.</a:t>
            </a:r>
          </a:p>
          <a:p>
            <a:pPr lvl="1" eaLnBrk="1" hangingPunct="1">
              <a:lnSpc>
                <a:spcPct val="80000"/>
              </a:lnSpc>
            </a:pPr>
            <a:r>
              <a:rPr lang="en-US" sz="1400" dirty="0" smtClean="0">
                <a:cs typeface="Arial" charset="0"/>
              </a:rPr>
              <a:t>Discovery time ~20 </a:t>
            </a:r>
            <a:r>
              <a:rPr lang="en-US" sz="1400" dirty="0" err="1" smtClean="0">
                <a:cs typeface="Arial" charset="0"/>
              </a:rPr>
              <a:t>ms</a:t>
            </a:r>
            <a:r>
              <a:rPr lang="en-US" sz="1400" dirty="0" smtClean="0">
                <a:cs typeface="Arial" charset="0"/>
              </a:rPr>
              <a:t> per device.</a:t>
            </a:r>
          </a:p>
        </p:txBody>
      </p:sp>
      <p:graphicFrame>
        <p:nvGraphicFramePr>
          <p:cNvPr id="27717" name="Group 69"/>
          <p:cNvGraphicFramePr>
            <a:graphicFrameLocks noGrp="1"/>
          </p:cNvGraphicFramePr>
          <p:nvPr>
            <p:ph sz="half" idx="2"/>
            <p:extLst>
              <p:ext uri="{D42A27DB-BD31-4B8C-83A1-F6EECF244321}">
                <p14:modId xmlns:p14="http://schemas.microsoft.com/office/powerpoint/2010/main" val="1132755340"/>
              </p:ext>
            </p:extLst>
          </p:nvPr>
        </p:nvGraphicFramePr>
        <p:xfrm>
          <a:off x="5454713" y="2514600"/>
          <a:ext cx="3232087" cy="3238382"/>
        </p:xfrm>
        <a:graphic>
          <a:graphicData uri="http://schemas.openxmlformats.org/drawingml/2006/table">
            <a:tbl>
              <a:tblPr/>
              <a:tblGrid>
                <a:gridCol w="756446">
                  <a:extLst>
                    <a:ext uri="{9D8B030D-6E8A-4147-A177-3AD203B41FA5}">
                      <a16:colId xmlns:a16="http://schemas.microsoft.com/office/drawing/2014/main" val="20000"/>
                    </a:ext>
                  </a:extLst>
                </a:gridCol>
                <a:gridCol w="2475641">
                  <a:extLst>
                    <a:ext uri="{9D8B030D-6E8A-4147-A177-3AD203B41FA5}">
                      <a16:colId xmlns:a16="http://schemas.microsoft.com/office/drawing/2014/main" val="20001"/>
                    </a:ext>
                  </a:extLst>
                </a:gridCol>
              </a:tblGrid>
              <a:tr h="36880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Search Algorithm Truth Table</a:t>
                      </a: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70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accent2"/>
                          </a:solidFill>
                          <a:effectLst/>
                          <a:latin typeface="Arial" charset="0"/>
                        </a:rPr>
                        <a:t>READ</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accent2"/>
                          </a:solidFill>
                          <a:effectLst/>
                          <a:latin typeface="Arial" charset="0"/>
                        </a:rPr>
                        <a:t>Means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9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accent2"/>
                          </a:solidFill>
                          <a:effectLst/>
                          <a:latin typeface="Arial" charset="0"/>
                        </a:rPr>
                        <a:t>0 1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accent2"/>
                          </a:solidFill>
                          <a:effectLst/>
                          <a:latin typeface="Arial" charset="0"/>
                        </a:rPr>
                        <a:t>All slave addresses have 0 at this bit position.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accent2"/>
                          </a:solidFill>
                          <a:effectLst/>
                          <a:latin typeface="Arial" charset="0"/>
                        </a:rPr>
                        <a:t>1 0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accent2"/>
                          </a:solidFill>
                          <a:effectLst/>
                          <a:latin typeface="Arial" charset="0"/>
                        </a:rPr>
                        <a:t>All slave addresses have 1 at this bit position.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9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accent2"/>
                          </a:solidFill>
                          <a:effectLst/>
                          <a:latin typeface="Arial" charset="0"/>
                        </a:rPr>
                        <a:t>0 0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accent2"/>
                          </a:solidFill>
                          <a:effectLst/>
                          <a:latin typeface="Arial" charset="0"/>
                        </a:rPr>
                        <a:t>Conflict: Multiple Slaves with both 1 and 0 values present at this bit position that wire-OR to zero in both slots.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accent2"/>
                          </a:solidFill>
                          <a:effectLst/>
                          <a:latin typeface="Arial" charset="0"/>
                        </a:rPr>
                        <a:t>1 1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accent2"/>
                          </a:solidFill>
                          <a:effectLst/>
                          <a:latin typeface="Arial" charset="0"/>
                        </a:rPr>
                        <a:t>No devices present — Error stop search</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506" name="Line 60"/>
          <p:cNvSpPr>
            <a:spLocks noChangeShapeType="1"/>
          </p:cNvSpPr>
          <p:nvPr/>
        </p:nvSpPr>
        <p:spPr bwMode="auto">
          <a:xfrm flipH="1">
            <a:off x="5943600" y="5952922"/>
            <a:ext cx="381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61"/>
          <p:cNvSpPr>
            <a:spLocks noChangeShapeType="1"/>
          </p:cNvSpPr>
          <p:nvPr/>
        </p:nvSpPr>
        <p:spPr bwMode="auto">
          <a:xfrm flipV="1">
            <a:off x="5943600" y="5800522"/>
            <a:ext cx="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8" name="Line 62"/>
          <p:cNvSpPr>
            <a:spLocks noChangeShapeType="1"/>
          </p:cNvSpPr>
          <p:nvPr/>
        </p:nvSpPr>
        <p:spPr bwMode="auto">
          <a:xfrm flipH="1">
            <a:off x="5791200" y="6105322"/>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63"/>
          <p:cNvSpPr>
            <a:spLocks noChangeShapeType="1"/>
          </p:cNvSpPr>
          <p:nvPr/>
        </p:nvSpPr>
        <p:spPr bwMode="auto">
          <a:xfrm flipV="1">
            <a:off x="5791200" y="5952922"/>
            <a:ext cx="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0" name="Text Box 64"/>
          <p:cNvSpPr txBox="1">
            <a:spLocks noChangeArrowheads="1"/>
          </p:cNvSpPr>
          <p:nvPr/>
        </p:nvSpPr>
        <p:spPr bwMode="auto">
          <a:xfrm>
            <a:off x="6324600" y="5800522"/>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b="1" dirty="0"/>
              <a:t>COMPLEMENT </a:t>
            </a:r>
            <a:r>
              <a:rPr lang="en-US" sz="1200" b="1" dirty="0" smtClean="0"/>
              <a:t>BIT (SECOND)</a:t>
            </a:r>
            <a:endParaRPr lang="en-US" sz="1200" b="1" dirty="0"/>
          </a:p>
          <a:p>
            <a:pPr eaLnBrk="1" hangingPunct="1"/>
            <a:r>
              <a:rPr lang="en-US" sz="1200" b="1" dirty="0" smtClean="0"/>
              <a:t>TRUE BIT (FIRST)</a:t>
            </a:r>
            <a:endParaRPr lang="en-US" sz="1200" b="1" dirty="0"/>
          </a:p>
        </p:txBody>
      </p:sp>
    </p:spTree>
    <p:extLst>
      <p:ext uri="{BB962C8B-B14F-4D97-AF65-F5344CB8AC3E}">
        <p14:creationId xmlns:p14="http://schemas.microsoft.com/office/powerpoint/2010/main" val="1189263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2"/>
          <p:cNvGraphicFramePr>
            <a:graphicFrameLocks noGrp="1" noChangeAspect="1"/>
          </p:cNvGraphicFramePr>
          <p:nvPr>
            <p:ph idx="1"/>
          </p:nvPr>
        </p:nvGraphicFramePr>
        <p:xfrm>
          <a:off x="2187575" y="2503488"/>
          <a:ext cx="4768850" cy="2479675"/>
        </p:xfrm>
        <a:graphic>
          <a:graphicData uri="http://schemas.openxmlformats.org/presentationml/2006/ole">
            <mc:AlternateContent xmlns:mc="http://schemas.openxmlformats.org/markup-compatibility/2006">
              <mc:Choice xmlns:v="urn:schemas-microsoft-com:vml" Requires="v">
                <p:oleObj spid="_x0000_s6189" name="Visio" r:id="rId3" imgW="4768355" imgH="2479147" progId="Visio.Drawing.11">
                  <p:embed/>
                </p:oleObj>
              </mc:Choice>
              <mc:Fallback>
                <p:oleObj name="Visio" r:id="rId3" imgW="4768355" imgH="2479147" progId="Visio.Drawing.11">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575" y="2503488"/>
                        <a:ext cx="4768850" cy="247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Rectangle 2"/>
          <p:cNvSpPr>
            <a:spLocks noGrp="1" noChangeArrowheads="1"/>
          </p:cNvSpPr>
          <p:nvPr>
            <p:ph type="title"/>
          </p:nvPr>
        </p:nvSpPr>
        <p:spPr/>
        <p:txBody>
          <a:bodyPr/>
          <a:lstStyle/>
          <a:p>
            <a:pPr eaLnBrk="1" hangingPunct="1"/>
            <a:r>
              <a:rPr lang="en-US" dirty="0" smtClean="0"/>
              <a:t>(Truncated) Search Example</a:t>
            </a:r>
          </a:p>
        </p:txBody>
      </p:sp>
    </p:spTree>
    <p:extLst>
      <p:ext uri="{BB962C8B-B14F-4D97-AF65-F5344CB8AC3E}">
        <p14:creationId xmlns:p14="http://schemas.microsoft.com/office/powerpoint/2010/main" val="148821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The search algorithm offers a powerful mechanism to automatically discover a complete OneWire network; however, it can only detect devices on the network, not physically locate them.</a:t>
            </a:r>
          </a:p>
          <a:p>
            <a:pPr lvl="1"/>
            <a:r>
              <a:rPr lang="en-US" dirty="0" smtClean="0"/>
              <a:t>For example, if the network has 2 DS18B20 temperature sensors it will discover their addresses but not which one is which.</a:t>
            </a:r>
          </a:p>
          <a:p>
            <a:pPr lvl="1"/>
            <a:r>
              <a:rPr lang="en-US" dirty="0" smtClean="0"/>
              <a:t>Some newer parts, DS28E04 for example, offer “chainable” discovery to overcome this.</a:t>
            </a:r>
          </a:p>
          <a:p>
            <a:r>
              <a:rPr lang="en-US" dirty="0" smtClean="0"/>
              <a:t>Search is not required for most embedded applications if one predetermines sensors placed in a network (i.e. search/discover at the “factory”).</a:t>
            </a:r>
          </a:p>
          <a:p>
            <a:pPr lvl="1"/>
            <a:r>
              <a:rPr lang="en-US" dirty="0" smtClean="0"/>
              <a:t>This makes more sense when identifying multiple sensors. For example, a (non-volatile) configuration object that defines inside and outside temperature sensors identifying their respective </a:t>
            </a:r>
            <a:r>
              <a:rPr lang="en-US" dirty="0"/>
              <a:t>serial </a:t>
            </a:r>
            <a:r>
              <a:rPr lang="en-US" dirty="0" smtClean="0"/>
              <a:t>numbers and perhaps other configuration parameters.</a:t>
            </a:r>
          </a:p>
          <a:p>
            <a:r>
              <a:rPr lang="en-US" dirty="0" smtClean="0"/>
              <a:t>“i-Button” devices that periodically “touch” the network, require a current search to determine “who” is presently on the network.</a:t>
            </a:r>
          </a:p>
        </p:txBody>
      </p:sp>
      <p:sp>
        <p:nvSpPr>
          <p:cNvPr id="3" name="Title 2"/>
          <p:cNvSpPr>
            <a:spLocks noGrp="1"/>
          </p:cNvSpPr>
          <p:nvPr>
            <p:ph type="title"/>
          </p:nvPr>
        </p:nvSpPr>
        <p:spPr/>
        <p:txBody>
          <a:bodyPr/>
          <a:lstStyle/>
          <a:p>
            <a:r>
              <a:rPr lang="en-US" dirty="0" smtClean="0"/>
              <a:t>Search Issues</a:t>
            </a:r>
            <a:endParaRPr lang="en-US" dirty="0"/>
          </a:p>
        </p:txBody>
      </p:sp>
    </p:spTree>
    <p:extLst>
      <p:ext uri="{BB962C8B-B14F-4D97-AF65-F5344CB8AC3E}">
        <p14:creationId xmlns:p14="http://schemas.microsoft.com/office/powerpoint/2010/main" val="1519438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600200"/>
            <a:ext cx="8229600" cy="4572000"/>
          </a:xfrm>
        </p:spPr>
        <p:txBody>
          <a:bodyPr>
            <a:normAutofit fontScale="92500"/>
          </a:bodyPr>
          <a:lstStyle/>
          <a:p>
            <a:pPr eaLnBrk="1" hangingPunct="1">
              <a:lnSpc>
                <a:spcPct val="90000"/>
              </a:lnSpc>
            </a:pPr>
            <a:r>
              <a:rPr lang="en-US" sz="2400" dirty="0" smtClean="0"/>
              <a:t>Optional mode defined by spec to increases bus speed.</a:t>
            </a:r>
          </a:p>
          <a:p>
            <a:pPr eaLnBrk="1" hangingPunct="1">
              <a:lnSpc>
                <a:spcPct val="90000"/>
              </a:lnSpc>
            </a:pPr>
            <a:r>
              <a:rPr lang="en-US" sz="2400" dirty="0" smtClean="0"/>
              <a:t>In a practical sense, overdrive applies only to small networks and only specific device types.</a:t>
            </a:r>
          </a:p>
          <a:p>
            <a:pPr lvl="1" eaLnBrk="1" hangingPunct="1">
              <a:lnSpc>
                <a:spcPct val="90000"/>
              </a:lnSpc>
            </a:pPr>
            <a:r>
              <a:rPr lang="en-US" sz="2000" dirty="0" smtClean="0"/>
              <a:t>Switched by command.</a:t>
            </a:r>
          </a:p>
          <a:p>
            <a:pPr lvl="1" eaLnBrk="1" hangingPunct="1">
              <a:lnSpc>
                <a:spcPct val="90000"/>
              </a:lnSpc>
            </a:pPr>
            <a:r>
              <a:rPr lang="en-US" sz="2000" dirty="0" smtClean="0"/>
              <a:t>Roughly a 10X increase in timing.</a:t>
            </a:r>
          </a:p>
          <a:p>
            <a:pPr lvl="2" eaLnBrk="1" hangingPunct="1">
              <a:lnSpc>
                <a:spcPct val="90000"/>
              </a:lnSpc>
            </a:pPr>
            <a:r>
              <a:rPr lang="en-US" sz="1800" dirty="0" smtClean="0"/>
              <a:t>Adjustment for minimum low state.</a:t>
            </a:r>
          </a:p>
          <a:p>
            <a:pPr lvl="1" eaLnBrk="1" hangingPunct="1">
              <a:lnSpc>
                <a:spcPct val="90000"/>
              </a:lnSpc>
            </a:pPr>
            <a:r>
              <a:rPr lang="en-US" sz="2000" dirty="0" smtClean="0"/>
              <a:t>Dictates faster rise and fall times.</a:t>
            </a:r>
          </a:p>
          <a:p>
            <a:pPr lvl="2" eaLnBrk="1" hangingPunct="1">
              <a:lnSpc>
                <a:spcPct val="90000"/>
              </a:lnSpc>
            </a:pPr>
            <a:r>
              <a:rPr lang="en-US" sz="1800" dirty="0" smtClean="0"/>
              <a:t>Higher EMI mode.</a:t>
            </a:r>
          </a:p>
          <a:p>
            <a:pPr lvl="2" eaLnBrk="1" hangingPunct="1">
              <a:lnSpc>
                <a:spcPct val="90000"/>
              </a:lnSpc>
            </a:pPr>
            <a:r>
              <a:rPr lang="en-US" sz="1800" dirty="0" smtClean="0"/>
              <a:t>Greater physical bus constraints in terms of length and capacitance.</a:t>
            </a:r>
          </a:p>
          <a:p>
            <a:pPr lvl="1">
              <a:lnSpc>
                <a:spcPct val="90000"/>
              </a:lnSpc>
            </a:pPr>
            <a:r>
              <a:rPr lang="en-US" sz="2000" dirty="0" smtClean="0"/>
              <a:t>Requires flexible or reconfigurable Master timing for pulse widths and delays.</a:t>
            </a:r>
          </a:p>
          <a:p>
            <a:pPr>
              <a:lnSpc>
                <a:spcPct val="90000"/>
              </a:lnSpc>
            </a:pPr>
            <a:r>
              <a:rPr lang="en-US" sz="2400" dirty="0" smtClean="0"/>
              <a:t>Not all that useful. OneWire is a slow protocol! Reading bits 10X faster has virtually no bandwidth impact when the sensor takes 1 second to convert a single reading.</a:t>
            </a:r>
          </a:p>
        </p:txBody>
      </p:sp>
      <p:sp>
        <p:nvSpPr>
          <p:cNvPr id="21506" name="Rectangle 2"/>
          <p:cNvSpPr>
            <a:spLocks noGrp="1" noChangeArrowheads="1"/>
          </p:cNvSpPr>
          <p:nvPr>
            <p:ph type="title"/>
          </p:nvPr>
        </p:nvSpPr>
        <p:spPr/>
        <p:txBody>
          <a:bodyPr>
            <a:normAutofit/>
          </a:bodyPr>
          <a:lstStyle/>
          <a:p>
            <a:pPr eaLnBrk="1" hangingPunct="1"/>
            <a:r>
              <a:rPr lang="en-US" dirty="0" smtClean="0"/>
              <a:t>OneWire Overdrive</a:t>
            </a:r>
          </a:p>
        </p:txBody>
      </p:sp>
    </p:spTree>
    <p:extLst>
      <p:ext uri="{BB962C8B-B14F-4D97-AF65-F5344CB8AC3E}">
        <p14:creationId xmlns:p14="http://schemas.microsoft.com/office/powerpoint/2010/main" val="1573271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fontScale="77500" lnSpcReduction="20000"/>
          </a:bodyPr>
          <a:lstStyle/>
          <a:p>
            <a:r>
              <a:rPr lang="en-US" dirty="0" smtClean="0"/>
              <a:t>Optional, but necessary to fully support functionality of certain parts.</a:t>
            </a:r>
          </a:p>
          <a:p>
            <a:r>
              <a:rPr lang="en-US" dirty="0" smtClean="0"/>
              <a:t>Alarms and interrupts require additional Master intelligence, not needed for most applications </a:t>
            </a:r>
            <a:r>
              <a:rPr lang="en-US" dirty="0" smtClean="0">
                <a:solidFill>
                  <a:srgbClr val="0000FF"/>
                </a:solidFill>
              </a:rPr>
              <a:t>(and not usually supported)</a:t>
            </a:r>
            <a:r>
              <a:rPr lang="en-US" dirty="0" smtClean="0"/>
              <a:t>.</a:t>
            </a:r>
          </a:p>
          <a:p>
            <a:r>
              <a:rPr lang="en-US" dirty="0" smtClean="0"/>
              <a:t>Some parts support alarms.</a:t>
            </a:r>
          </a:p>
          <a:p>
            <a:pPr lvl="1"/>
            <a:r>
              <a:rPr lang="en-US" dirty="0" smtClean="0"/>
              <a:t>Handled as conditional MATCH ROM commands.</a:t>
            </a:r>
          </a:p>
          <a:p>
            <a:r>
              <a:rPr lang="en-US" dirty="0" smtClean="0"/>
              <a:t>Some parts support bus interrupts.</a:t>
            </a:r>
          </a:p>
          <a:p>
            <a:pPr lvl="1"/>
            <a:r>
              <a:rPr lang="en-US" b="1" dirty="0" smtClean="0"/>
              <a:t>Type 1 </a:t>
            </a:r>
            <a:r>
              <a:rPr lang="en-US" dirty="0" smtClean="0"/>
              <a:t>Spontaneous Interrupts: Slave immediately pulls the bus low for 64 periods (960-3840 </a:t>
            </a:r>
            <a:r>
              <a:rPr lang="en-US" dirty="0" err="1" smtClean="0"/>
              <a:t>uS</a:t>
            </a:r>
            <a:r>
              <a:rPr lang="en-US" dirty="0" smtClean="0"/>
              <a:t>). </a:t>
            </a:r>
            <a:r>
              <a:rPr lang="en-US" u="sng" dirty="0" smtClean="0"/>
              <a:t>Master must be able to detect this condition.</a:t>
            </a:r>
            <a:endParaRPr lang="en-US" dirty="0" smtClean="0"/>
          </a:p>
          <a:p>
            <a:pPr lvl="1"/>
            <a:r>
              <a:rPr lang="en-US" b="1" dirty="0" smtClean="0"/>
              <a:t>Type 2</a:t>
            </a:r>
            <a:r>
              <a:rPr lang="en-US" dirty="0" smtClean="0"/>
              <a:t> Delayed Interrupts: Slave extends the Master Reset pulse to 64 periods.</a:t>
            </a:r>
            <a:r>
              <a:rPr lang="en-US" dirty="0"/>
              <a:t> </a:t>
            </a:r>
            <a:r>
              <a:rPr lang="en-US" u="sng" dirty="0"/>
              <a:t>Master must be able to detect this </a:t>
            </a:r>
            <a:r>
              <a:rPr lang="en-US" u="sng" dirty="0" smtClean="0"/>
              <a:t>condition.</a:t>
            </a:r>
            <a:endParaRPr lang="en-US" dirty="0" smtClean="0"/>
          </a:p>
          <a:p>
            <a:pPr lvl="1"/>
            <a:r>
              <a:rPr lang="en-US" dirty="0" smtClean="0"/>
              <a:t>Both types difficult for Master to handle and can lead to other problems, particularly for parasitic operations.</a:t>
            </a:r>
          </a:p>
        </p:txBody>
      </p:sp>
      <p:sp>
        <p:nvSpPr>
          <p:cNvPr id="21506" name="Rectangle 2"/>
          <p:cNvSpPr>
            <a:spLocks noGrp="1" noChangeArrowheads="1"/>
          </p:cNvSpPr>
          <p:nvPr>
            <p:ph type="title"/>
          </p:nvPr>
        </p:nvSpPr>
        <p:spPr/>
        <p:txBody>
          <a:bodyPr/>
          <a:lstStyle/>
          <a:p>
            <a:r>
              <a:rPr lang="en-US" dirty="0" smtClean="0"/>
              <a:t>OneWire Alarms &amp; Interrupts</a:t>
            </a:r>
          </a:p>
        </p:txBody>
      </p:sp>
    </p:spTree>
    <p:extLst>
      <p:ext uri="{BB962C8B-B14F-4D97-AF65-F5344CB8AC3E}">
        <p14:creationId xmlns:p14="http://schemas.microsoft.com/office/powerpoint/2010/main" val="1025825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My OneWire</a:t>
            </a:r>
            <a:endParaRPr lang="en-US" dirty="0"/>
          </a:p>
        </p:txBody>
      </p:sp>
      <p:sp>
        <p:nvSpPr>
          <p:cNvPr id="5" name="Subtitle 4"/>
          <p:cNvSpPr>
            <a:spLocks noGrp="1"/>
          </p:cNvSpPr>
          <p:nvPr>
            <p:ph type="subTitle" idx="1"/>
          </p:nvPr>
        </p:nvSpPr>
        <p:spPr/>
        <p:txBody>
          <a:bodyPr/>
          <a:lstStyle/>
          <a:p>
            <a:r>
              <a:rPr lang="en-US" dirty="0" smtClean="0"/>
              <a:t>My Hardware and Software Conventions </a:t>
            </a:r>
            <a:br>
              <a:rPr lang="en-US" dirty="0" smtClean="0"/>
            </a:br>
            <a:r>
              <a:rPr lang="en-US" dirty="0" smtClean="0"/>
              <a:t>(Personal Use and experience)</a:t>
            </a:r>
            <a:endParaRPr lang="en-US" dirty="0"/>
          </a:p>
        </p:txBody>
      </p:sp>
    </p:spTree>
    <p:extLst>
      <p:ext uri="{BB962C8B-B14F-4D97-AF65-F5344CB8AC3E}">
        <p14:creationId xmlns:p14="http://schemas.microsoft.com/office/powerpoint/2010/main" val="3436584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I’ve been using OneWire networks and devices for over 20 years.</a:t>
            </a:r>
          </a:p>
          <a:p>
            <a:r>
              <a:rPr lang="en-US" dirty="0" smtClean="0"/>
              <a:t>I’ve built multiple networks with dozens of devices; some have been running reliably for more than 15 years.</a:t>
            </a:r>
          </a:p>
          <a:p>
            <a:endParaRPr lang="en-US" dirty="0"/>
          </a:p>
        </p:txBody>
      </p:sp>
      <p:sp>
        <p:nvSpPr>
          <p:cNvPr id="3" name="Title 2"/>
          <p:cNvSpPr>
            <a:spLocks noGrp="1"/>
          </p:cNvSpPr>
          <p:nvPr>
            <p:ph type="title"/>
          </p:nvPr>
        </p:nvSpPr>
        <p:spPr/>
        <p:txBody>
          <a:bodyPr/>
          <a:lstStyle/>
          <a:p>
            <a:r>
              <a:rPr lang="en-US" dirty="0" smtClean="0"/>
              <a:t>My Experience</a:t>
            </a:r>
            <a:endParaRPr lang="en-US" dirty="0"/>
          </a:p>
        </p:txBody>
      </p:sp>
    </p:spTree>
    <p:extLst>
      <p:ext uri="{BB962C8B-B14F-4D97-AF65-F5344CB8AC3E}">
        <p14:creationId xmlns:p14="http://schemas.microsoft.com/office/powerpoint/2010/main" val="87240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Dallas Semiconductor demo weather station (c. 1997) </a:t>
            </a:r>
            <a:r>
              <a:rPr lang="en-US" dirty="0"/>
              <a:t>used </a:t>
            </a:r>
            <a:r>
              <a:rPr lang="en-US" dirty="0" smtClean="0"/>
              <a:t>standard phone system RJ14-6 (6P6C) connectors with 2-wire phone cabling for their weather station, which has become a de facto standard, but lacking a formal pin definition and ordering.</a:t>
            </a:r>
          </a:p>
          <a:p>
            <a:r>
              <a:rPr lang="en-US" dirty="0" smtClean="0"/>
              <a:t>I use 4-wire RJ14 (6P4C) and RJ11 (4P4C):</a:t>
            </a:r>
          </a:p>
          <a:p>
            <a:pPr lvl="1">
              <a:tabLst>
                <a:tab pos="1147763" algn="l"/>
                <a:tab pos="2286000" algn="l"/>
              </a:tabLst>
            </a:pPr>
            <a:r>
              <a:rPr lang="en-US" dirty="0" smtClean="0"/>
              <a:t>1:	V5 	+5V regulated </a:t>
            </a:r>
            <a:r>
              <a:rPr lang="en-US" dirty="0" smtClean="0"/>
              <a:t>power.</a:t>
            </a:r>
            <a:endParaRPr lang="en-US" dirty="0" smtClean="0"/>
          </a:p>
          <a:p>
            <a:pPr lvl="1">
              <a:tabLst>
                <a:tab pos="1147763" algn="l"/>
                <a:tab pos="2286000" algn="l"/>
              </a:tabLst>
            </a:pPr>
            <a:r>
              <a:rPr lang="en-US" dirty="0" smtClean="0"/>
              <a:t>2:	IO 	1 wire I/O pin. (de facto, 1-wire weather station)</a:t>
            </a:r>
          </a:p>
          <a:p>
            <a:pPr lvl="1">
              <a:tabLst>
                <a:tab pos="1147763" algn="l"/>
                <a:tab pos="2286000" algn="l"/>
              </a:tabLst>
            </a:pPr>
            <a:r>
              <a:rPr lang="en-US" dirty="0" smtClean="0"/>
              <a:t>3:	GND	Ground return. (de </a:t>
            </a:r>
            <a:r>
              <a:rPr lang="en-US" dirty="0"/>
              <a:t>facto, 1-wire weather station)</a:t>
            </a:r>
            <a:endParaRPr lang="en-US" dirty="0" smtClean="0"/>
          </a:p>
          <a:p>
            <a:pPr lvl="1">
              <a:tabLst>
                <a:tab pos="1147763" algn="l"/>
                <a:tab pos="2286000" algn="l"/>
              </a:tabLst>
            </a:pPr>
            <a:r>
              <a:rPr lang="en-US" dirty="0" smtClean="0"/>
              <a:t>4:	V12	Optional unregulated battery, generally 12V.</a:t>
            </a:r>
          </a:p>
          <a:p>
            <a:pPr marL="393192" lvl="1" indent="0">
              <a:buNone/>
              <a:tabLst>
                <a:tab pos="1147763" algn="l"/>
                <a:tab pos="2286000" algn="l"/>
              </a:tabLst>
            </a:pPr>
            <a:r>
              <a:rPr lang="en-US" dirty="0"/>
              <a:t>Notes</a:t>
            </a:r>
            <a:r>
              <a:rPr lang="en-US" dirty="0" smtClean="0"/>
              <a:t>:</a:t>
            </a:r>
            <a:endParaRPr lang="en-US" dirty="0"/>
          </a:p>
          <a:p>
            <a:pPr marL="849313" lvl="1" indent="-274638">
              <a:buFont typeface="+mj-lt"/>
              <a:buAutoNum type="arabicPeriod"/>
              <a:tabLst>
                <a:tab pos="1147763" algn="l"/>
                <a:tab pos="2286000" algn="l"/>
              </a:tabLst>
            </a:pPr>
            <a:r>
              <a:rPr lang="en-US" dirty="0" smtClean="0">
                <a:solidFill>
                  <a:srgbClr val="FF0000"/>
                </a:solidFill>
              </a:rPr>
              <a:t>CAUTION</a:t>
            </a:r>
            <a:r>
              <a:rPr lang="en-US" dirty="0">
                <a:solidFill>
                  <a:srgbClr val="FF0000"/>
                </a:solidFill>
              </a:rPr>
              <a:t>: Due to library discrepancies </a:t>
            </a:r>
            <a:r>
              <a:rPr lang="en-US" dirty="0" smtClean="0">
                <a:solidFill>
                  <a:srgbClr val="FF0000"/>
                </a:solidFill>
              </a:rPr>
              <a:t>for </a:t>
            </a:r>
            <a:r>
              <a:rPr lang="en-US" dirty="0">
                <a:solidFill>
                  <a:srgbClr val="FF0000"/>
                </a:solidFill>
              </a:rPr>
              <a:t>pin </a:t>
            </a:r>
            <a:r>
              <a:rPr lang="en-US" dirty="0" smtClean="0">
                <a:solidFill>
                  <a:srgbClr val="FF0000"/>
                </a:solidFill>
              </a:rPr>
              <a:t>ordering/numbering </a:t>
            </a:r>
            <a:r>
              <a:rPr lang="en-US" dirty="0">
                <a:solidFill>
                  <a:srgbClr val="FF0000"/>
                </a:solidFill>
              </a:rPr>
              <a:t>of </a:t>
            </a:r>
            <a:r>
              <a:rPr lang="en-US" dirty="0" smtClean="0">
                <a:solidFill>
                  <a:srgbClr val="FF0000"/>
                </a:solidFill>
              </a:rPr>
              <a:t>the RJ-14 </a:t>
            </a:r>
            <a:r>
              <a:rPr lang="en-US" dirty="0">
                <a:solidFill>
                  <a:srgbClr val="FF0000"/>
                </a:solidFill>
              </a:rPr>
              <a:t>connectors, some board layouts inadvertently flipped connector pinouts. This can be “fixed” with the use of a crossover </a:t>
            </a:r>
            <a:r>
              <a:rPr lang="en-US" dirty="0" smtClean="0">
                <a:solidFill>
                  <a:srgbClr val="FF0000"/>
                </a:solidFill>
              </a:rPr>
              <a:t>cable, but </a:t>
            </a:r>
            <a:r>
              <a:rPr lang="en-US" dirty="0" err="1" smtClean="0">
                <a:solidFill>
                  <a:srgbClr val="FF0000"/>
                </a:solidFill>
              </a:rPr>
              <a:t>mis</a:t>
            </a:r>
            <a:r>
              <a:rPr lang="en-US" dirty="0" smtClean="0">
                <a:solidFill>
                  <a:srgbClr val="FF0000"/>
                </a:solidFill>
              </a:rPr>
              <a:t>-wiring between the two </a:t>
            </a:r>
            <a:r>
              <a:rPr lang="en-US" dirty="0">
                <a:solidFill>
                  <a:srgbClr val="FF0000"/>
                </a:solidFill>
              </a:rPr>
              <a:t>definitions can lead to bus shorting and potential part damage</a:t>
            </a:r>
            <a:r>
              <a:rPr lang="en-US" dirty="0" smtClean="0">
                <a:solidFill>
                  <a:srgbClr val="FF0000"/>
                </a:solidFill>
              </a:rPr>
              <a:t>.</a:t>
            </a:r>
            <a:endParaRPr lang="en-US" dirty="0" smtClean="0"/>
          </a:p>
          <a:p>
            <a:pPr marL="849313" lvl="1" indent="-274638">
              <a:buFont typeface="+mj-lt"/>
              <a:buAutoNum type="arabicPeriod"/>
              <a:tabLst>
                <a:tab pos="1371600" algn="l"/>
              </a:tabLst>
            </a:pPr>
            <a:r>
              <a:rPr lang="en-US" dirty="0" smtClean="0"/>
              <a:t>Power routing for convenience and reference use. Current draw must be limited and low-noise to not interfere with 1-wire communications. </a:t>
            </a:r>
            <a:br>
              <a:rPr lang="en-US" dirty="0" smtClean="0"/>
            </a:br>
            <a:r>
              <a:rPr lang="en-US" dirty="0" smtClean="0"/>
              <a:t>Rule of thumb: &lt;&lt;10mA per node, with local bypass.</a:t>
            </a:r>
          </a:p>
          <a:p>
            <a:pPr marL="849313" lvl="1" indent="-274638">
              <a:buFont typeface="+mj-lt"/>
              <a:buAutoNum type="arabicPeriod"/>
              <a:tabLst>
                <a:tab pos="1371600" algn="l"/>
              </a:tabLst>
            </a:pPr>
            <a:r>
              <a:rPr lang="en-US" dirty="0" smtClean="0"/>
              <a:t>This definition allows use of 2-wire cable (pins 2 and 3) and same connectors for parasitic sensors not requiring external power.</a:t>
            </a:r>
          </a:p>
          <a:p>
            <a:pPr marL="849313" lvl="1" indent="-274638">
              <a:buFont typeface="+mj-lt"/>
              <a:buAutoNum type="arabicPeriod"/>
              <a:tabLst>
                <a:tab pos="1371600" algn="l"/>
              </a:tabLst>
            </a:pPr>
            <a:endParaRPr lang="en-US" dirty="0" smtClean="0"/>
          </a:p>
          <a:p>
            <a:pPr lvl="1"/>
            <a:endParaRPr lang="en-US" dirty="0"/>
          </a:p>
        </p:txBody>
      </p:sp>
      <p:sp>
        <p:nvSpPr>
          <p:cNvPr id="3" name="Title 2"/>
          <p:cNvSpPr>
            <a:spLocks noGrp="1"/>
          </p:cNvSpPr>
          <p:nvPr>
            <p:ph type="title"/>
          </p:nvPr>
        </p:nvSpPr>
        <p:spPr/>
        <p:txBody>
          <a:bodyPr/>
          <a:lstStyle/>
          <a:p>
            <a:r>
              <a:rPr lang="en-US" dirty="0" smtClean="0"/>
              <a:t>Cabling</a:t>
            </a:r>
            <a:endParaRPr lang="en-US" dirty="0"/>
          </a:p>
        </p:txBody>
      </p:sp>
    </p:spTree>
    <p:extLst>
      <p:ext uri="{BB962C8B-B14F-4D97-AF65-F5344CB8AC3E}">
        <p14:creationId xmlns:p14="http://schemas.microsoft.com/office/powerpoint/2010/main" val="4190989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minimize bus errors:</a:t>
            </a:r>
          </a:p>
          <a:p>
            <a:pPr lvl="1"/>
            <a:r>
              <a:rPr lang="en-US" dirty="0" smtClean="0"/>
              <a:t>Maximize recovery time.</a:t>
            </a:r>
          </a:p>
          <a:p>
            <a:pPr lvl="1"/>
            <a:r>
              <a:rPr lang="en-US" dirty="0" smtClean="0"/>
              <a:t>Extend write-1 low time to 3-5 </a:t>
            </a:r>
            <a:r>
              <a:rPr lang="en-US" dirty="0" err="1" smtClean="0"/>
              <a:t>uS</a:t>
            </a:r>
            <a:r>
              <a:rPr lang="en-US" dirty="0" smtClean="0"/>
              <a:t>.</a:t>
            </a:r>
          </a:p>
          <a:p>
            <a:pPr lvl="1"/>
            <a:endParaRPr lang="en-US" dirty="0" smtClean="0"/>
          </a:p>
          <a:p>
            <a:r>
              <a:rPr lang="en-US" dirty="0" smtClean="0"/>
              <a:t>Beware non-</a:t>
            </a:r>
            <a:r>
              <a:rPr lang="en-US" dirty="0" err="1" smtClean="0"/>
              <a:t>realtime</a:t>
            </a:r>
            <a:r>
              <a:rPr lang="en-US" dirty="0" smtClean="0"/>
              <a:t> OS (i.e. Windows, Linux) may lose data particularly after long delay between messages, for example, waiting for DS1820B temperature conversion. </a:t>
            </a:r>
          </a:p>
          <a:p>
            <a:pPr lvl="1"/>
            <a:r>
              <a:rPr lang="en-US" dirty="0" smtClean="0"/>
              <a:t>Data loss observed to be related to serial driver, not 1-wire bus.</a:t>
            </a:r>
          </a:p>
          <a:p>
            <a:pPr lvl="1"/>
            <a:r>
              <a:rPr lang="en-US" dirty="0" smtClean="0"/>
              <a:t>Requires extra data filtering.</a:t>
            </a:r>
            <a:endParaRPr lang="en-US" dirty="0"/>
          </a:p>
        </p:txBody>
      </p:sp>
      <p:sp>
        <p:nvSpPr>
          <p:cNvPr id="3" name="Title 2"/>
          <p:cNvSpPr>
            <a:spLocks noGrp="1"/>
          </p:cNvSpPr>
          <p:nvPr>
            <p:ph type="title"/>
          </p:nvPr>
        </p:nvSpPr>
        <p:spPr/>
        <p:txBody>
          <a:bodyPr>
            <a:normAutofit fontScale="90000"/>
          </a:bodyPr>
          <a:lstStyle/>
          <a:p>
            <a:r>
              <a:rPr lang="en-US" dirty="0" smtClean="0"/>
              <a:t>DS2480B – Serial to OneWire I/F</a:t>
            </a:r>
            <a:endParaRPr lang="en-US" dirty="0"/>
          </a:p>
        </p:txBody>
      </p:sp>
    </p:spTree>
    <p:extLst>
      <p:ext uri="{BB962C8B-B14F-4D97-AF65-F5344CB8AC3E}">
        <p14:creationId xmlns:p14="http://schemas.microsoft.com/office/powerpoint/2010/main" val="2144823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solidFill>
                  <a:srgbClr val="0000FF"/>
                </a:solidFill>
              </a:rPr>
              <a:t>I recommend NEVER directly exposing an IC pin to the bus. Use some form of filtering/isolation and ESD protection.</a:t>
            </a:r>
          </a:p>
          <a:p>
            <a:r>
              <a:rPr lang="en-US" dirty="0" smtClean="0"/>
              <a:t>Constant current drive offers improved performance over simple resistive pullup.</a:t>
            </a:r>
          </a:p>
          <a:p>
            <a:pPr lvl="1"/>
            <a:r>
              <a:rPr lang="en-US" dirty="0">
                <a:solidFill>
                  <a:srgbClr val="0000FF"/>
                </a:solidFill>
              </a:rPr>
              <a:t>Will support parasitic DS18B20 operation without strong I/O drive if pullup current exceeds 1mA. </a:t>
            </a:r>
            <a:r>
              <a:rPr lang="en-US" dirty="0" smtClean="0">
                <a:solidFill>
                  <a:srgbClr val="0000FF"/>
                </a:solidFill>
              </a:rPr>
              <a:t>(Note: may require &gt;2mA for some newer devices.)</a:t>
            </a:r>
            <a:endParaRPr lang="en-US" dirty="0">
              <a:solidFill>
                <a:srgbClr val="0000FF"/>
              </a:solidFill>
            </a:endParaRPr>
          </a:p>
          <a:p>
            <a:pPr lvl="1"/>
            <a:r>
              <a:rPr lang="en-US" dirty="0"/>
              <a:t>I recommend ~2mA current (&lt;4mA), which provides faster response for heavy capacitive loads.</a:t>
            </a:r>
          </a:p>
          <a:p>
            <a:r>
              <a:rPr lang="en-US" dirty="0" smtClean="0"/>
              <a:t>Local filtering (C~0.5-1nF) at Master provides more uniform bus operation across varying network lengths/loads.</a:t>
            </a:r>
          </a:p>
          <a:p>
            <a:pPr lvl="1"/>
            <a:r>
              <a:rPr lang="en-US" dirty="0" smtClean="0"/>
              <a:t>Also improves ESD tolerance.</a:t>
            </a:r>
          </a:p>
          <a:p>
            <a:r>
              <a:rPr lang="en-US" dirty="0" smtClean="0"/>
              <a:t>Small input impedance (~50</a:t>
            </a:r>
            <a:r>
              <a:rPr lang="el-GR" dirty="0"/>
              <a:t>Ω</a:t>
            </a:r>
            <a:r>
              <a:rPr lang="en-US" dirty="0"/>
              <a:t>) </a:t>
            </a:r>
            <a:r>
              <a:rPr lang="en-US" dirty="0" smtClean="0"/>
              <a:t>at Master output and Slave inputs helps control edges for non-slew controlled I/O.</a:t>
            </a:r>
          </a:p>
          <a:p>
            <a:pPr lvl="1"/>
            <a:r>
              <a:rPr lang="en-US" dirty="0" smtClean="0"/>
              <a:t>Also improves ESD tolerance.</a:t>
            </a:r>
          </a:p>
          <a:p>
            <a:r>
              <a:rPr lang="en-US" dirty="0" smtClean="0"/>
              <a:t>Level shifting using a series NMOS allows for 3V Master logic while the bus operates at more effective 5V level.</a:t>
            </a:r>
          </a:p>
          <a:p>
            <a:pPr lvl="1"/>
            <a:r>
              <a:rPr lang="en-US" dirty="0" smtClean="0"/>
              <a:t>Bidirectional operation; Note: source </a:t>
            </a:r>
            <a:r>
              <a:rPr lang="en-US" dirty="0"/>
              <a:t>connects to </a:t>
            </a:r>
            <a:r>
              <a:rPr lang="en-US" dirty="0" smtClean="0"/>
              <a:t>Master. </a:t>
            </a:r>
          </a:p>
          <a:p>
            <a:pPr lvl="1"/>
            <a:r>
              <a:rPr lang="en-US" dirty="0" smtClean="0"/>
              <a:t>Adds isolation and protection from direct logic pin exposure.</a:t>
            </a:r>
            <a:endParaRPr lang="en-US" dirty="0"/>
          </a:p>
        </p:txBody>
      </p:sp>
      <p:sp>
        <p:nvSpPr>
          <p:cNvPr id="3" name="Title 2"/>
          <p:cNvSpPr>
            <a:spLocks noGrp="1"/>
          </p:cNvSpPr>
          <p:nvPr>
            <p:ph type="title"/>
          </p:nvPr>
        </p:nvSpPr>
        <p:spPr/>
        <p:txBody>
          <a:bodyPr>
            <a:normAutofit/>
          </a:bodyPr>
          <a:lstStyle/>
          <a:p>
            <a:r>
              <a:rPr lang="en-US" dirty="0" smtClean="0"/>
              <a:t>Hardware Interface</a:t>
            </a:r>
            <a:endParaRPr lang="en-US" dirty="0"/>
          </a:p>
        </p:txBody>
      </p:sp>
    </p:spTree>
    <p:extLst>
      <p:ext uri="{BB962C8B-B14F-4D97-AF65-F5344CB8AC3E}">
        <p14:creationId xmlns:p14="http://schemas.microsoft.com/office/powerpoint/2010/main" val="318927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OneWire in a Nutshell</a:t>
            </a:r>
            <a:endParaRPr lang="en-US" dirty="0"/>
          </a:p>
        </p:txBody>
      </p:sp>
      <p:sp>
        <p:nvSpPr>
          <p:cNvPr id="6" name="Content Placeholder 5"/>
          <p:cNvSpPr>
            <a:spLocks noGrp="1"/>
          </p:cNvSpPr>
          <p:nvPr>
            <p:ph idx="1"/>
          </p:nvPr>
        </p:nvSpPr>
        <p:spPr>
          <a:xfrm>
            <a:off x="685800" y="2971800"/>
            <a:ext cx="7772400" cy="3810000"/>
          </a:xfrm>
        </p:spPr>
        <p:txBody>
          <a:bodyPr>
            <a:noAutofit/>
          </a:bodyPr>
          <a:lstStyle/>
          <a:p>
            <a:r>
              <a:rPr lang="en-US" sz="2000" dirty="0" smtClean="0"/>
              <a:t>Simple </a:t>
            </a:r>
            <a:r>
              <a:rPr lang="en-US" sz="2000" b="1" dirty="0" smtClean="0">
                <a:solidFill>
                  <a:schemeClr val="tx2"/>
                </a:solidFill>
              </a:rPr>
              <a:t>single Master, </a:t>
            </a:r>
            <a:r>
              <a:rPr lang="en-US" sz="2000" b="1" dirty="0">
                <a:solidFill>
                  <a:schemeClr val="tx2"/>
                </a:solidFill>
              </a:rPr>
              <a:t>multiple Slave </a:t>
            </a:r>
            <a:r>
              <a:rPr lang="en-US" sz="2000" dirty="0" smtClean="0"/>
              <a:t>OneWire (+ ground + optional power) low </a:t>
            </a:r>
            <a:r>
              <a:rPr lang="en-US" sz="2000" dirty="0"/>
              <a:t>speed (open drain, wired-OR) </a:t>
            </a:r>
            <a:r>
              <a:rPr lang="en-US" sz="2000" dirty="0" smtClean="0"/>
              <a:t>serial </a:t>
            </a:r>
            <a:r>
              <a:rPr lang="en-US" sz="2000" b="1" dirty="0" smtClean="0">
                <a:solidFill>
                  <a:schemeClr val="tx2"/>
                </a:solidFill>
              </a:rPr>
              <a:t>sensor/data network </a:t>
            </a:r>
            <a:r>
              <a:rPr lang="en-US" sz="2000" b="1" dirty="0">
                <a:solidFill>
                  <a:schemeClr val="tx2"/>
                </a:solidFill>
              </a:rPr>
              <a:t>protocol</a:t>
            </a:r>
            <a:r>
              <a:rPr lang="en-US" sz="2000" dirty="0">
                <a:solidFill>
                  <a:schemeClr val="accent2"/>
                </a:solidFill>
              </a:rPr>
              <a:t> </a:t>
            </a:r>
            <a:r>
              <a:rPr lang="en-US" sz="2000" dirty="0" smtClean="0"/>
              <a:t>defined by and proprietary to Dallas Semiconductor, now Maxim.</a:t>
            </a:r>
            <a:endParaRPr lang="en-US" sz="2000" dirty="0"/>
          </a:p>
          <a:p>
            <a:pPr lvl="1"/>
            <a:r>
              <a:rPr lang="en-US" sz="1800" dirty="0" smtClean="0"/>
              <a:t>Very tolerant </a:t>
            </a:r>
            <a:r>
              <a:rPr lang="en-US" sz="1800" dirty="0"/>
              <a:t>asynchronous PWM timing protocol </a:t>
            </a:r>
            <a:r>
              <a:rPr lang="en-US" sz="1800" dirty="0" smtClean="0"/>
              <a:t/>
            </a:r>
            <a:br>
              <a:rPr lang="en-US" sz="1800" dirty="0" smtClean="0"/>
            </a:br>
            <a:r>
              <a:rPr lang="en-US" sz="1800" dirty="0" smtClean="0"/>
              <a:t>(-</a:t>
            </a:r>
            <a:r>
              <a:rPr lang="en-US" sz="1800" dirty="0"/>
              <a:t>50</a:t>
            </a:r>
            <a:r>
              <a:rPr lang="en-US" sz="1800" dirty="0" smtClean="0"/>
              <a:t>% /+</a:t>
            </a:r>
            <a:r>
              <a:rPr lang="en-US" sz="1800" dirty="0"/>
              <a:t>100</a:t>
            </a:r>
            <a:r>
              <a:rPr lang="en-US" sz="1800" dirty="0" smtClean="0"/>
              <a:t>% </a:t>
            </a:r>
            <a:r>
              <a:rPr lang="en-US" sz="1800" dirty="0" smtClean="0">
                <a:sym typeface="Symbol"/>
              </a:rPr>
              <a:t> </a:t>
            </a:r>
            <a:r>
              <a:rPr lang="en-US" sz="1800" dirty="0" smtClean="0"/>
              <a:t>½</a:t>
            </a:r>
            <a:r>
              <a:rPr lang="en-US" sz="1800" dirty="0"/>
              <a:t>X </a:t>
            </a:r>
            <a:r>
              <a:rPr lang="en-US" sz="1800" dirty="0" smtClean="0"/>
              <a:t>/ 2X).</a:t>
            </a:r>
          </a:p>
          <a:p>
            <a:pPr lvl="1"/>
            <a:r>
              <a:rPr lang="en-US" sz="1800" dirty="0" smtClean="0"/>
              <a:t>Bus </a:t>
            </a:r>
            <a:r>
              <a:rPr lang="en-US" sz="1800" dirty="0"/>
              <a:t>initialized </a:t>
            </a:r>
            <a:r>
              <a:rPr lang="en-US" sz="1800" dirty="0" smtClean="0"/>
              <a:t>(reset) before </a:t>
            </a:r>
            <a:r>
              <a:rPr lang="en-US" sz="1800" dirty="0"/>
              <a:t>all messages </a:t>
            </a:r>
            <a:r>
              <a:rPr lang="en-US" sz="1800" dirty="0" smtClean="0"/>
              <a:t/>
            </a:r>
            <a:br>
              <a:rPr lang="en-US" sz="1800" dirty="0" smtClean="0"/>
            </a:br>
            <a:r>
              <a:rPr lang="en-US" sz="1800" dirty="0" smtClean="0"/>
              <a:t>(</a:t>
            </a:r>
            <a:r>
              <a:rPr lang="en-US" sz="1800" dirty="0"/>
              <a:t>No bus </a:t>
            </a:r>
            <a:r>
              <a:rPr lang="en-US" sz="1800" dirty="0" smtClean="0"/>
              <a:t>lockup like I2C).</a:t>
            </a:r>
          </a:p>
          <a:p>
            <a:pPr lvl="1"/>
            <a:r>
              <a:rPr lang="en-US" sz="1800" dirty="0" smtClean="0"/>
              <a:t>Very low power (1 </a:t>
            </a:r>
            <a:r>
              <a:rPr lang="en-US" sz="1800" dirty="0" err="1" smtClean="0"/>
              <a:t>uA</a:t>
            </a:r>
            <a:r>
              <a:rPr lang="en-US" sz="1800" dirty="0" smtClean="0"/>
              <a:t>) per slave allows  ~</a:t>
            </a:r>
            <a:r>
              <a:rPr lang="en-US" sz="1800" b="1" dirty="0" smtClean="0"/>
              <a:t>1000 devices/net</a:t>
            </a:r>
            <a:r>
              <a:rPr lang="en-US" sz="1800" dirty="0" smtClean="0"/>
              <a:t>.</a:t>
            </a:r>
          </a:p>
          <a:p>
            <a:pPr lvl="1"/>
            <a:r>
              <a:rPr lang="en-US" sz="1800" dirty="0"/>
              <a:t>Controlled edges means low EMI and use of bare wire up to 1000 </a:t>
            </a:r>
            <a:r>
              <a:rPr lang="en-US" sz="1800" dirty="0" err="1"/>
              <a:t>ft</a:t>
            </a:r>
            <a:r>
              <a:rPr lang="en-US" sz="1800" dirty="0"/>
              <a:t> — no transmission line</a:t>
            </a:r>
            <a:r>
              <a:rPr lang="en-US" sz="1800" dirty="0" smtClean="0"/>
              <a:t>.</a:t>
            </a:r>
            <a:endParaRPr lang="en-US" sz="1800" dirty="0"/>
          </a:p>
        </p:txBody>
      </p:sp>
      <p:graphicFrame>
        <p:nvGraphicFramePr>
          <p:cNvPr id="2" name="Object 1"/>
          <p:cNvGraphicFramePr>
            <a:graphicFrameLocks noChangeAspect="1"/>
          </p:cNvGraphicFramePr>
          <p:nvPr>
            <p:extLst>
              <p:ext uri="{D42A27DB-BD31-4B8C-83A1-F6EECF244321}">
                <p14:modId xmlns:p14="http://schemas.microsoft.com/office/powerpoint/2010/main" val="1052242144"/>
              </p:ext>
            </p:extLst>
          </p:nvPr>
        </p:nvGraphicFramePr>
        <p:xfrm>
          <a:off x="734142" y="1295400"/>
          <a:ext cx="7724058" cy="1676400"/>
        </p:xfrm>
        <a:graphic>
          <a:graphicData uri="http://schemas.openxmlformats.org/presentationml/2006/ole">
            <mc:AlternateContent xmlns:mc="http://schemas.openxmlformats.org/markup-compatibility/2006">
              <mc:Choice xmlns:v="urn:schemas-microsoft-com:vml" Requires="v">
                <p:oleObj spid="_x0000_s1069" name="Visio" r:id="rId3" imgW="5442164" imgH="1180699" progId="Visio.Drawing.11">
                  <p:embed/>
                </p:oleObj>
              </mc:Choice>
              <mc:Fallback>
                <p:oleObj name="Visio" r:id="rId3" imgW="5442164" imgH="1180699" progId="Visio.Drawing.11">
                  <p:embed/>
                  <p:pic>
                    <p:nvPicPr>
                      <p:cNvPr id="0" name=""/>
                      <p:cNvPicPr/>
                      <p:nvPr/>
                    </p:nvPicPr>
                    <p:blipFill>
                      <a:blip r:embed="rId4"/>
                      <a:stretch>
                        <a:fillRect/>
                      </a:stretch>
                    </p:blipFill>
                    <p:spPr>
                      <a:xfrm>
                        <a:off x="734142" y="1295400"/>
                        <a:ext cx="7724058" cy="1676400"/>
                      </a:xfrm>
                      <a:prstGeom prst="rect">
                        <a:avLst/>
                      </a:prstGeom>
                    </p:spPr>
                  </p:pic>
                </p:oleObj>
              </mc:Fallback>
            </mc:AlternateContent>
          </a:graphicData>
        </a:graphic>
      </p:graphicFrame>
    </p:spTree>
    <p:extLst>
      <p:ext uri="{BB962C8B-B14F-4D97-AF65-F5344CB8AC3E}">
        <p14:creationId xmlns:p14="http://schemas.microsoft.com/office/powerpoint/2010/main" val="3126239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4610100" y="1066800"/>
            <a:ext cx="3805237" cy="2500192"/>
          </a:xfrm>
          <a:prstGeom prst="rect">
            <a:avLst/>
          </a:prstGeom>
        </p:spPr>
      </p:pic>
      <p:sp>
        <p:nvSpPr>
          <p:cNvPr id="5" name="Title 4"/>
          <p:cNvSpPr>
            <a:spLocks noGrp="1"/>
          </p:cNvSpPr>
          <p:nvPr>
            <p:ph type="title"/>
          </p:nvPr>
        </p:nvSpPr>
        <p:spPr/>
        <p:txBody>
          <a:bodyPr/>
          <a:lstStyle/>
          <a:p>
            <a:r>
              <a:rPr lang="en-US" dirty="0" smtClean="0"/>
              <a:t>Improved Interface</a:t>
            </a:r>
            <a:endParaRPr lang="en-US" dirty="0"/>
          </a:p>
        </p:txBody>
      </p:sp>
      <p:sp>
        <p:nvSpPr>
          <p:cNvPr id="9" name="Content Placeholder 8"/>
          <p:cNvSpPr>
            <a:spLocks noGrp="1"/>
          </p:cNvSpPr>
          <p:nvPr>
            <p:ph idx="11"/>
          </p:nvPr>
        </p:nvSpPr>
        <p:spPr>
          <a:xfrm>
            <a:off x="685800" y="3651070"/>
            <a:ext cx="7772400" cy="2597330"/>
          </a:xfrm>
        </p:spPr>
        <p:txBody>
          <a:bodyPr>
            <a:normAutofit fontScale="92500" lnSpcReduction="20000"/>
          </a:bodyPr>
          <a:lstStyle/>
          <a:p>
            <a:r>
              <a:rPr lang="en-US" sz="2000" dirty="0" smtClean="0"/>
              <a:t>Using </a:t>
            </a:r>
            <a:r>
              <a:rPr lang="en-US" sz="2000" dirty="0"/>
              <a:t>V12 to terminate the OneWire bus offers a </a:t>
            </a:r>
            <a:r>
              <a:rPr lang="en-US" sz="2000" dirty="0" smtClean="0"/>
              <a:t>more </a:t>
            </a:r>
            <a:r>
              <a:rPr lang="en-US" sz="2000" dirty="0"/>
              <a:t>constant </a:t>
            </a:r>
            <a:r>
              <a:rPr lang="en-US" sz="2000" dirty="0" smtClean="0"/>
              <a:t>drive current (1.5-2.5ma) that </a:t>
            </a:r>
            <a:r>
              <a:rPr lang="en-US" sz="2000" dirty="0"/>
              <a:t>provides better </a:t>
            </a:r>
            <a:r>
              <a:rPr lang="en-US" sz="2000" dirty="0" smtClean="0"/>
              <a:t>rise time </a:t>
            </a:r>
            <a:r>
              <a:rPr lang="en-US" sz="2000" dirty="0" smtClean="0"/>
              <a:t>slope compared to simple 2.2K pullup to 5V.</a:t>
            </a:r>
            <a:endParaRPr lang="en-US" sz="2000" dirty="0"/>
          </a:p>
          <a:p>
            <a:pPr lvl="1"/>
            <a:r>
              <a:rPr lang="en-US" sz="1600" dirty="0"/>
              <a:t>Requires some form of </a:t>
            </a:r>
            <a:r>
              <a:rPr lang="en-US" sz="1600" dirty="0" smtClean="0"/>
              <a:t>clamping, which improves </a:t>
            </a:r>
            <a:r>
              <a:rPr lang="en-US" sz="1600" dirty="0"/>
              <a:t>ESD tolerance</a:t>
            </a:r>
            <a:r>
              <a:rPr lang="en-US" sz="1600" dirty="0" smtClean="0"/>
              <a:t>.</a:t>
            </a:r>
          </a:p>
          <a:p>
            <a:pPr lvl="1"/>
            <a:r>
              <a:rPr lang="en-US" sz="1600" dirty="0" smtClean="0"/>
              <a:t>NOTE: circuit always draws current; excess flows through D1A.</a:t>
            </a:r>
            <a:endParaRPr lang="en-US" sz="2200" dirty="0" smtClean="0"/>
          </a:p>
          <a:p>
            <a:r>
              <a:rPr lang="en-US" sz="2000" dirty="0" smtClean="0"/>
              <a:t>ESD hardened, which protects microcontroller I/O pin </a:t>
            </a:r>
            <a:r>
              <a:rPr lang="en-US" sz="2000" dirty="0" smtClean="0"/>
              <a:t>(i.e. Raspberry Pi) </a:t>
            </a:r>
            <a:r>
              <a:rPr lang="en-US" sz="2000" dirty="0" smtClean="0"/>
              <a:t>from </a:t>
            </a:r>
            <a:r>
              <a:rPr lang="en-US" sz="2000" dirty="0" smtClean="0"/>
              <a:t>damage.</a:t>
            </a:r>
          </a:p>
          <a:p>
            <a:r>
              <a:rPr lang="en-US" sz="2000" dirty="0" smtClean="0"/>
              <a:t>Long pullup tails for simple (2.2K) resistor pullup illustrate need for maximum recovery time between pulses.</a:t>
            </a:r>
          </a:p>
          <a:p>
            <a:r>
              <a:rPr lang="en-US" sz="2000" dirty="0" smtClean="0"/>
              <a:t>Interface can support dozens of devices on single bus.</a:t>
            </a:r>
          </a:p>
        </p:txBody>
      </p:sp>
      <p:graphicFrame>
        <p:nvGraphicFramePr>
          <p:cNvPr id="10" name="Object 9"/>
          <p:cNvGraphicFramePr>
            <a:graphicFrameLocks noChangeAspect="1"/>
          </p:cNvGraphicFramePr>
          <p:nvPr>
            <p:extLst>
              <p:ext uri="{D42A27DB-BD31-4B8C-83A1-F6EECF244321}">
                <p14:modId xmlns:p14="http://schemas.microsoft.com/office/powerpoint/2010/main" val="1626454602"/>
              </p:ext>
            </p:extLst>
          </p:nvPr>
        </p:nvGraphicFramePr>
        <p:xfrm>
          <a:off x="685800" y="1600200"/>
          <a:ext cx="3924300" cy="1541463"/>
        </p:xfrm>
        <a:graphic>
          <a:graphicData uri="http://schemas.openxmlformats.org/presentationml/2006/ole">
            <mc:AlternateContent xmlns:mc="http://schemas.openxmlformats.org/markup-compatibility/2006">
              <mc:Choice xmlns:v="urn:schemas-microsoft-com:vml" Requires="v">
                <p:oleObj spid="_x0000_s8217" name="Visio" r:id="rId4" imgW="3924580" imgH="1541213" progId="Visio.Drawing.11">
                  <p:embed/>
                </p:oleObj>
              </mc:Choice>
              <mc:Fallback>
                <p:oleObj name="Visio" r:id="rId4" imgW="3924580" imgH="1541213" progId="Visio.Drawing.11">
                  <p:embed/>
                  <p:pic>
                    <p:nvPicPr>
                      <p:cNvPr id="0" name=""/>
                      <p:cNvPicPr/>
                      <p:nvPr/>
                    </p:nvPicPr>
                    <p:blipFill>
                      <a:blip r:embed="rId5"/>
                      <a:stretch>
                        <a:fillRect/>
                      </a:stretch>
                    </p:blipFill>
                    <p:spPr>
                      <a:xfrm>
                        <a:off x="685800" y="1600200"/>
                        <a:ext cx="3924300" cy="1541463"/>
                      </a:xfrm>
                      <a:prstGeom prst="rect">
                        <a:avLst/>
                      </a:prstGeom>
                    </p:spPr>
                  </p:pic>
                </p:oleObj>
              </mc:Fallback>
            </mc:AlternateContent>
          </a:graphicData>
        </a:graphic>
      </p:graphicFrame>
      <p:pic>
        <p:nvPicPr>
          <p:cNvPr id="12" name="Picture 11"/>
          <p:cNvPicPr>
            <a:picLocks noChangeAspect="1"/>
          </p:cNvPicPr>
          <p:nvPr/>
        </p:nvPicPr>
        <p:blipFill>
          <a:blip r:embed="rId3"/>
          <a:stretch>
            <a:fillRect/>
          </a:stretch>
        </p:blipFill>
        <p:spPr>
          <a:xfrm>
            <a:off x="4652963" y="1066800"/>
            <a:ext cx="3805237" cy="2500192"/>
          </a:xfrm>
          <a:prstGeom prst="rect">
            <a:avLst/>
          </a:prstGeom>
        </p:spPr>
      </p:pic>
      <p:sp>
        <p:nvSpPr>
          <p:cNvPr id="13" name="Rectangle 12"/>
          <p:cNvSpPr/>
          <p:nvPr/>
        </p:nvSpPr>
        <p:spPr>
          <a:xfrm>
            <a:off x="4800600" y="2864664"/>
            <a:ext cx="3581400" cy="461665"/>
          </a:xfrm>
          <a:prstGeom prst="rect">
            <a:avLst/>
          </a:prstGeom>
        </p:spPr>
        <p:txBody>
          <a:bodyPr wrap="square">
            <a:spAutoFit/>
          </a:bodyPr>
          <a:lstStyle/>
          <a:p>
            <a:r>
              <a:rPr lang="en-US" sz="1200" dirty="0" smtClean="0">
                <a:solidFill>
                  <a:schemeClr val="bg1"/>
                </a:solidFill>
              </a:rPr>
              <a:t>Sims for 10p, 1500p, and 5000p bus loads</a:t>
            </a:r>
            <a:br>
              <a:rPr lang="en-US" sz="1200" dirty="0" smtClean="0">
                <a:solidFill>
                  <a:schemeClr val="bg1"/>
                </a:solidFill>
              </a:rPr>
            </a:br>
            <a:r>
              <a:rPr lang="en-US" sz="1200" dirty="0" smtClean="0">
                <a:solidFill>
                  <a:schemeClr val="bg1"/>
                </a:solidFill>
              </a:rPr>
              <a:t>(in addition to C1).</a:t>
            </a:r>
            <a:endParaRPr lang="en-US" sz="1200" dirty="0">
              <a:solidFill>
                <a:schemeClr val="bg1"/>
              </a:solidFill>
            </a:endParaRPr>
          </a:p>
        </p:txBody>
      </p:sp>
      <p:sp>
        <p:nvSpPr>
          <p:cNvPr id="14" name="Rectangle 13"/>
          <p:cNvSpPr/>
          <p:nvPr/>
        </p:nvSpPr>
        <p:spPr>
          <a:xfrm>
            <a:off x="6781800" y="2445912"/>
            <a:ext cx="1600200" cy="276999"/>
          </a:xfrm>
          <a:prstGeom prst="rect">
            <a:avLst/>
          </a:prstGeom>
        </p:spPr>
        <p:txBody>
          <a:bodyPr wrap="square">
            <a:spAutoFit/>
          </a:bodyPr>
          <a:lstStyle/>
          <a:p>
            <a:r>
              <a:rPr lang="en-US" sz="1200" dirty="0" smtClean="0">
                <a:solidFill>
                  <a:schemeClr val="bg1"/>
                </a:solidFill>
              </a:rPr>
              <a:t>SIMPLE 2.2K 5V PU</a:t>
            </a:r>
            <a:endParaRPr lang="en-US" sz="1200" dirty="0">
              <a:solidFill>
                <a:schemeClr val="bg1"/>
              </a:solidFill>
            </a:endParaRPr>
          </a:p>
        </p:txBody>
      </p:sp>
      <p:cxnSp>
        <p:nvCxnSpPr>
          <p:cNvPr id="16" name="Straight Arrow Connector 15"/>
          <p:cNvCxnSpPr/>
          <p:nvPr/>
        </p:nvCxnSpPr>
        <p:spPr>
          <a:xfrm flipH="1" flipV="1">
            <a:off x="7086600" y="2286000"/>
            <a:ext cx="381000" cy="152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029200" y="1600200"/>
            <a:ext cx="838200" cy="276999"/>
          </a:xfrm>
          <a:prstGeom prst="rect">
            <a:avLst/>
          </a:prstGeom>
        </p:spPr>
        <p:txBody>
          <a:bodyPr wrap="square">
            <a:spAutoFit/>
          </a:bodyPr>
          <a:lstStyle/>
          <a:p>
            <a:r>
              <a:rPr lang="en-US" sz="1200" dirty="0" smtClean="0">
                <a:solidFill>
                  <a:schemeClr val="bg1"/>
                </a:solidFill>
              </a:rPr>
              <a:t>I/O PIN</a:t>
            </a:r>
            <a:endParaRPr lang="en-US" sz="1200" dirty="0">
              <a:solidFill>
                <a:schemeClr val="bg1"/>
              </a:solidFill>
            </a:endParaRPr>
          </a:p>
        </p:txBody>
      </p:sp>
      <p:cxnSp>
        <p:nvCxnSpPr>
          <p:cNvPr id="20" name="Straight Arrow Connector 19"/>
          <p:cNvCxnSpPr/>
          <p:nvPr/>
        </p:nvCxnSpPr>
        <p:spPr>
          <a:xfrm>
            <a:off x="5448300" y="1836177"/>
            <a:ext cx="1064418" cy="2235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582841" y="1378697"/>
            <a:ext cx="510777" cy="1846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86047" y="1239123"/>
            <a:ext cx="838200" cy="276999"/>
          </a:xfrm>
          <a:prstGeom prst="rect">
            <a:avLst/>
          </a:prstGeom>
        </p:spPr>
        <p:txBody>
          <a:bodyPr wrap="square">
            <a:spAutoFit/>
          </a:bodyPr>
          <a:lstStyle/>
          <a:p>
            <a:r>
              <a:rPr lang="en-US" sz="1200" dirty="0" smtClean="0">
                <a:solidFill>
                  <a:schemeClr val="bg1"/>
                </a:solidFill>
              </a:rPr>
              <a:t>BUS IO</a:t>
            </a:r>
            <a:endParaRPr lang="en-US" sz="1200" dirty="0">
              <a:solidFill>
                <a:schemeClr val="bg1"/>
              </a:solidFill>
            </a:endParaRPr>
          </a:p>
        </p:txBody>
      </p:sp>
    </p:spTree>
    <p:extLst>
      <p:ext uri="{BB962C8B-B14F-4D97-AF65-F5344CB8AC3E}">
        <p14:creationId xmlns:p14="http://schemas.microsoft.com/office/powerpoint/2010/main" val="3511114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481328"/>
            <a:ext cx="5181600" cy="4919472"/>
          </a:xfrm>
        </p:spPr>
        <p:txBody>
          <a:bodyPr>
            <a:normAutofit fontScale="77500" lnSpcReduction="20000"/>
          </a:bodyPr>
          <a:lstStyle/>
          <a:p>
            <a:r>
              <a:rPr lang="en-US" sz="2000" dirty="0" smtClean="0"/>
              <a:t>Circuit A </a:t>
            </a:r>
          </a:p>
          <a:p>
            <a:pPr lvl="1"/>
            <a:r>
              <a:rPr lang="en-US" sz="1600" dirty="0" smtClean="0"/>
              <a:t>Uses a PNP to both clamp the output, at ~5.6V and set a constant pullup current. The optional LED clamps the output at ~3.3+1.7 = 5V. In the high state, the LED sinks excess current and turns on; in the low state it turns off thus indicating a shorted or stuck low bus.</a:t>
            </a:r>
          </a:p>
          <a:p>
            <a:pPr lvl="1"/>
            <a:r>
              <a:rPr lang="en-US" sz="1600" dirty="0" smtClean="0"/>
              <a:t>Sinks excess current into 5V without LED or into 3.3V supply with LED.</a:t>
            </a:r>
          </a:p>
          <a:p>
            <a:pPr lvl="1"/>
            <a:r>
              <a:rPr lang="en-US" sz="1600" dirty="0" smtClean="0"/>
              <a:t>Note: Uses a red LED as other colors may have different voltage drops.</a:t>
            </a:r>
          </a:p>
          <a:p>
            <a:r>
              <a:rPr lang="en-US" sz="2000" dirty="0" smtClean="0"/>
              <a:t>Circuit B</a:t>
            </a:r>
          </a:p>
          <a:p>
            <a:pPr lvl="1"/>
            <a:r>
              <a:rPr lang="en-US" sz="1600" dirty="0" smtClean="0"/>
              <a:t>Uses a PNP pair to make a low dropout current </a:t>
            </a:r>
            <a:r>
              <a:rPr lang="en-US" sz="1600" dirty="0"/>
              <a:t>(</a:t>
            </a:r>
            <a:r>
              <a:rPr lang="en-US" sz="1600" dirty="0" smtClean="0"/>
              <a:t>mirror) source that can operate from a 5V supply and maintain ~4.8V bus level. </a:t>
            </a:r>
          </a:p>
          <a:p>
            <a:pPr lvl="1"/>
            <a:r>
              <a:rPr lang="en-US" sz="1600" dirty="0" smtClean="0"/>
              <a:t>Works from a 5V supply, such as directly from USB.</a:t>
            </a:r>
          </a:p>
          <a:p>
            <a:pPr lvl="1"/>
            <a:r>
              <a:rPr lang="en-US" sz="1600" dirty="0" smtClean="0"/>
              <a:t>Note, resistors R1A and R1B compensate for base voltage differences and allow for a smaller input leg current. They could be omitted when using a matched pair, such as BC857 with R3=2.2K.</a:t>
            </a:r>
          </a:p>
          <a:p>
            <a:r>
              <a:rPr lang="en-US" sz="2000" dirty="0" smtClean="0"/>
              <a:t>Both circuits draw current continuously. The optional enable switch shown in circuit B can be used to disable the current source for lower standby power. Circuit A requires a high-side switch to disable the current.</a:t>
            </a:r>
          </a:p>
          <a:p>
            <a:r>
              <a:rPr lang="en-US" sz="2000" dirty="0" smtClean="0"/>
              <a:t>Many options for constant current as shown.</a:t>
            </a:r>
          </a:p>
          <a:p>
            <a:endParaRPr lang="en-US" sz="2000" dirty="0" smtClean="0"/>
          </a:p>
          <a:p>
            <a:endParaRPr lang="en-US" sz="2000" dirty="0" smtClean="0"/>
          </a:p>
        </p:txBody>
      </p:sp>
      <p:sp>
        <p:nvSpPr>
          <p:cNvPr id="5" name="Title 4"/>
          <p:cNvSpPr>
            <a:spLocks noGrp="1"/>
          </p:cNvSpPr>
          <p:nvPr>
            <p:ph type="title"/>
          </p:nvPr>
        </p:nvSpPr>
        <p:spPr/>
        <p:txBody>
          <a:bodyPr/>
          <a:lstStyle/>
          <a:p>
            <a:r>
              <a:rPr lang="en-US" dirty="0" smtClean="0"/>
              <a:t>Alternate Interfaces</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490334805"/>
              </p:ext>
            </p:extLst>
          </p:nvPr>
        </p:nvGraphicFramePr>
        <p:xfrm>
          <a:off x="5531069" y="1066800"/>
          <a:ext cx="3231931" cy="5465111"/>
        </p:xfrm>
        <a:graphic>
          <a:graphicData uri="http://schemas.openxmlformats.org/presentationml/2006/ole">
            <mc:AlternateContent xmlns:mc="http://schemas.openxmlformats.org/markup-compatibility/2006">
              <mc:Choice xmlns:v="urn:schemas-microsoft-com:vml" Requires="v">
                <p:oleObj spid="_x0000_s9236" name="Visio" r:id="rId3" imgW="4026724" imgH="6810239" progId="Visio.Drawing.11">
                  <p:embed/>
                </p:oleObj>
              </mc:Choice>
              <mc:Fallback>
                <p:oleObj name="Visio" r:id="rId3" imgW="4026724" imgH="6810239" progId="Visio.Drawing.11">
                  <p:embed/>
                  <p:pic>
                    <p:nvPicPr>
                      <p:cNvPr id="0" name=""/>
                      <p:cNvPicPr/>
                      <p:nvPr/>
                    </p:nvPicPr>
                    <p:blipFill>
                      <a:blip r:embed="rId4"/>
                      <a:stretch>
                        <a:fillRect/>
                      </a:stretch>
                    </p:blipFill>
                    <p:spPr>
                      <a:xfrm>
                        <a:off x="5531069" y="1066800"/>
                        <a:ext cx="3231931" cy="5465111"/>
                      </a:xfrm>
                      <a:prstGeom prst="rect">
                        <a:avLst/>
                      </a:prstGeom>
                    </p:spPr>
                  </p:pic>
                </p:oleObj>
              </mc:Fallback>
            </mc:AlternateContent>
          </a:graphicData>
        </a:graphic>
      </p:graphicFrame>
    </p:spTree>
    <p:extLst>
      <p:ext uri="{BB962C8B-B14F-4D97-AF65-F5344CB8AC3E}">
        <p14:creationId xmlns:p14="http://schemas.microsoft.com/office/powerpoint/2010/main" val="1829111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20000"/>
          </a:bodyPr>
          <a:lstStyle/>
          <a:p>
            <a:r>
              <a:rPr lang="en-US" dirty="0" smtClean="0"/>
              <a:t>These parts can basically function as remote I/O pins for your design.</a:t>
            </a:r>
          </a:p>
          <a:p>
            <a:pPr lvl="1"/>
            <a:r>
              <a:rPr lang="en-US" dirty="0" smtClean="0"/>
              <a:t>Can be located 1000’ from controller!</a:t>
            </a:r>
          </a:p>
          <a:p>
            <a:pPr lvl="1"/>
            <a:r>
              <a:rPr lang="en-US" dirty="0" smtClean="0"/>
              <a:t>Parasitic powered.</a:t>
            </a:r>
          </a:p>
          <a:p>
            <a:pPr lvl="1"/>
            <a:r>
              <a:rPr lang="en-US" dirty="0" smtClean="0"/>
              <a:t>High voltage (28V) open drain outputs.</a:t>
            </a:r>
          </a:p>
          <a:p>
            <a:r>
              <a:rPr lang="en-US" dirty="0" smtClean="0"/>
              <a:t>Software models treats as a 2/8 bit port.</a:t>
            </a:r>
          </a:p>
          <a:p>
            <a:pPr lvl="1"/>
            <a:r>
              <a:rPr lang="en-US" dirty="0" err="1" smtClean="0"/>
              <a:t>reg</a:t>
            </a:r>
            <a:r>
              <a:rPr lang="en-US" dirty="0" smtClean="0"/>
              <a:t>(): Read/write output register.</a:t>
            </a:r>
          </a:p>
          <a:p>
            <a:pPr lvl="1"/>
            <a:r>
              <a:rPr lang="en-US" dirty="0" smtClean="0"/>
              <a:t>port(): Read from port pins / write to register.</a:t>
            </a:r>
            <a:endParaRPr lang="en-US" dirty="0"/>
          </a:p>
          <a:p>
            <a:r>
              <a:rPr lang="en-US" dirty="0" smtClean="0"/>
              <a:t>Special switch (state) model as well.</a:t>
            </a:r>
          </a:p>
          <a:p>
            <a:pPr lvl="1"/>
            <a:r>
              <a:rPr lang="en-US" dirty="0" smtClean="0"/>
              <a:t>Operates DS2413 as a 1-bit remote I/O pin actuator (switch) with sensor feedback.</a:t>
            </a:r>
          </a:p>
          <a:p>
            <a:pPr lvl="1">
              <a:tabLst>
                <a:tab pos="2168525" algn="l"/>
              </a:tabLst>
            </a:pPr>
            <a:r>
              <a:rPr lang="en-US" dirty="0" smtClean="0"/>
              <a:t>state(bool):	Write sets port bit A to state – OFF/ON.</a:t>
            </a:r>
            <a:br>
              <a:rPr lang="en-US" dirty="0" smtClean="0"/>
            </a:br>
            <a:r>
              <a:rPr lang="en-US" dirty="0" smtClean="0"/>
              <a:t>	Read gets port pin B for verified feedback.</a:t>
            </a:r>
          </a:p>
          <a:p>
            <a:pPr lvl="1">
              <a:tabLst>
                <a:tab pos="2168525" algn="l"/>
              </a:tabLst>
            </a:pPr>
            <a:r>
              <a:rPr lang="en-US" dirty="0" smtClean="0"/>
              <a:t>DS2408 functions as a 4-pin switch.</a:t>
            </a:r>
          </a:p>
          <a:p>
            <a:pPr lvl="1">
              <a:tabLst>
                <a:tab pos="2168525" algn="l"/>
              </a:tabLst>
            </a:pPr>
            <a:r>
              <a:rPr lang="en-US" dirty="0" smtClean="0"/>
              <a:t>Works for contact sensing too (i.e. read only).</a:t>
            </a:r>
          </a:p>
          <a:p>
            <a:pPr lvl="1"/>
            <a:endParaRPr lang="en-US" dirty="0" smtClean="0"/>
          </a:p>
        </p:txBody>
      </p:sp>
      <p:sp>
        <p:nvSpPr>
          <p:cNvPr id="5" name="Title 4"/>
          <p:cNvSpPr>
            <a:spLocks noGrp="1"/>
          </p:cNvSpPr>
          <p:nvPr>
            <p:ph type="title"/>
          </p:nvPr>
        </p:nvSpPr>
        <p:spPr/>
        <p:txBody>
          <a:bodyPr>
            <a:normAutofit fontScale="90000"/>
          </a:bodyPr>
          <a:lstStyle/>
          <a:p>
            <a:r>
              <a:rPr lang="en-US" dirty="0" smtClean="0"/>
              <a:t>DS2413 – 2-bit GPIO</a:t>
            </a:r>
            <a:br>
              <a:rPr lang="en-US" dirty="0" smtClean="0"/>
            </a:br>
            <a:r>
              <a:rPr lang="en-US" dirty="0" smtClean="0"/>
              <a:t>DS2408 – 8-bit GPIO</a:t>
            </a:r>
            <a:endParaRPr lang="en-US" dirty="0"/>
          </a:p>
        </p:txBody>
      </p:sp>
    </p:spTree>
    <p:extLst>
      <p:ext uri="{BB962C8B-B14F-4D97-AF65-F5344CB8AC3E}">
        <p14:creationId xmlns:p14="http://schemas.microsoft.com/office/powerpoint/2010/main" val="4186413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When switching remote loads, such as may be attached to a DS2413 at the end of a long bus, some form of isolation (i.e. optical, line receivers, …) must be employed to prevent ground loops which result in the load current returning on the OneWire ground and disrupting bus communications or potentially damaging the controller hardware. </a:t>
            </a:r>
          </a:p>
          <a:p>
            <a:r>
              <a:rPr lang="en-US" dirty="0" smtClean="0"/>
              <a:t>Power and ground must be routed to the loads independently and not sourced from the OneWire bus. </a:t>
            </a:r>
            <a:endParaRPr lang="en-US" dirty="0"/>
          </a:p>
        </p:txBody>
      </p:sp>
      <p:sp>
        <p:nvSpPr>
          <p:cNvPr id="3" name="Title 2"/>
          <p:cNvSpPr>
            <a:spLocks noGrp="1"/>
          </p:cNvSpPr>
          <p:nvPr>
            <p:ph type="title"/>
          </p:nvPr>
        </p:nvSpPr>
        <p:spPr/>
        <p:txBody>
          <a:bodyPr/>
          <a:lstStyle/>
          <a:p>
            <a:r>
              <a:rPr lang="en-US" dirty="0" smtClean="0"/>
              <a:t>Ground Loops</a:t>
            </a:r>
            <a:endParaRPr lang="en-US" dirty="0"/>
          </a:p>
        </p:txBody>
      </p:sp>
    </p:spTree>
    <p:extLst>
      <p:ext uri="{BB962C8B-B14F-4D97-AF65-F5344CB8AC3E}">
        <p14:creationId xmlns:p14="http://schemas.microsoft.com/office/powerpoint/2010/main" val="3949123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62500" lnSpcReduction="20000"/>
          </a:bodyPr>
          <a:lstStyle/>
          <a:p>
            <a:r>
              <a:rPr lang="en-US" dirty="0" smtClean="0"/>
              <a:t>Originally used a personally built Perl library that ran under windows.</a:t>
            </a:r>
          </a:p>
          <a:p>
            <a:pPr lvl="1"/>
            <a:r>
              <a:rPr lang="en-US" dirty="0" smtClean="0"/>
              <a:t>Assumed a DS9097 (DS2480B serial port) interface.</a:t>
            </a:r>
          </a:p>
          <a:p>
            <a:pPr lvl="1"/>
            <a:r>
              <a:rPr lang="en-US" dirty="0" smtClean="0"/>
              <a:t>Hard to maintain with constant Perl core charges and Win32 serial support.</a:t>
            </a:r>
          </a:p>
          <a:p>
            <a:pPr lvl="1"/>
            <a:r>
              <a:rPr lang="en-US" dirty="0" smtClean="0"/>
              <a:t>Problems with bus read failures under Windows (serial driver, not Perl) sporadically dropping bytes of data, particularly for operations such as DS18B20 parasitic temperature measurements where bus remains idle for up to a second.</a:t>
            </a:r>
          </a:p>
          <a:p>
            <a:r>
              <a:rPr lang="en-US" dirty="0" smtClean="0"/>
              <a:t>Ported Perl library to Python.</a:t>
            </a:r>
          </a:p>
          <a:p>
            <a:pPr lvl="1"/>
            <a:r>
              <a:rPr lang="en-US" dirty="0" smtClean="0"/>
              <a:t>Used for 10+ years.</a:t>
            </a:r>
          </a:p>
          <a:p>
            <a:pPr lvl="1"/>
            <a:r>
              <a:rPr lang="en-US" dirty="0" smtClean="0"/>
              <a:t>Used under both Linux and Windows – fewer issues than with Perl, but data problems still persistent, particularly with Windows.</a:t>
            </a:r>
          </a:p>
          <a:p>
            <a:r>
              <a:rPr lang="en-US" dirty="0" smtClean="0"/>
              <a:t>OneWire File System</a:t>
            </a:r>
          </a:p>
          <a:p>
            <a:pPr lvl="1"/>
            <a:r>
              <a:rPr lang="en-US" dirty="0" smtClean="0"/>
              <a:t>Dabbled with it, but awkward to use in process control.</a:t>
            </a:r>
          </a:p>
          <a:p>
            <a:pPr lvl="1"/>
            <a:r>
              <a:rPr lang="en-US" dirty="0" smtClean="0"/>
              <a:t>Lot of overhead.</a:t>
            </a:r>
          </a:p>
          <a:p>
            <a:pPr lvl="1"/>
            <a:r>
              <a:rPr lang="en-US" dirty="0" smtClean="0"/>
              <a:t>Sporadic support.</a:t>
            </a:r>
          </a:p>
          <a:p>
            <a:r>
              <a:rPr lang="en-US" dirty="0" smtClean="0"/>
              <a:t>Arduino.</a:t>
            </a:r>
          </a:p>
          <a:p>
            <a:pPr lvl="1"/>
            <a:r>
              <a:rPr lang="en-US" dirty="0" smtClean="0"/>
              <a:t>Poorly defined library really based on the notion that users connect a single DS18B20 sensor to an I/O pin, not at all what OneWire designed for and not well supported for large networks and other device types.</a:t>
            </a:r>
          </a:p>
          <a:p>
            <a:pPr lvl="1"/>
            <a:r>
              <a:rPr lang="en-US" dirty="0" smtClean="0"/>
              <a:t>Unfortunately, most other board developers have copied Arduino design!</a:t>
            </a:r>
          </a:p>
          <a:p>
            <a:pPr lvl="1"/>
            <a:endParaRPr lang="en-US" dirty="0"/>
          </a:p>
        </p:txBody>
      </p:sp>
      <p:sp>
        <p:nvSpPr>
          <p:cNvPr id="5" name="Title 4"/>
          <p:cNvSpPr>
            <a:spLocks noGrp="1"/>
          </p:cNvSpPr>
          <p:nvPr>
            <p:ph type="title"/>
          </p:nvPr>
        </p:nvSpPr>
        <p:spPr>
          <a:xfrm>
            <a:off x="478971" y="317427"/>
            <a:ext cx="8229600" cy="1143000"/>
          </a:xfrm>
        </p:spPr>
        <p:txBody>
          <a:bodyPr/>
          <a:lstStyle/>
          <a:p>
            <a:r>
              <a:rPr lang="en-US" dirty="0" smtClean="0"/>
              <a:t>Old Libraries</a:t>
            </a:r>
            <a:endParaRPr lang="en-US" dirty="0"/>
          </a:p>
        </p:txBody>
      </p:sp>
    </p:spTree>
    <p:extLst>
      <p:ext uri="{BB962C8B-B14F-4D97-AF65-F5344CB8AC3E}">
        <p14:creationId xmlns:p14="http://schemas.microsoft.com/office/powerpoint/2010/main" val="3383018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Difficult to use, but it does </a:t>
            </a:r>
            <a:r>
              <a:rPr lang="en-US" dirty="0" smtClean="0"/>
              <a:t>work – simply put, it’s a mess! </a:t>
            </a:r>
            <a:endParaRPr lang="en-US" dirty="0" smtClean="0"/>
          </a:p>
          <a:p>
            <a:pPr lvl="1"/>
            <a:r>
              <a:rPr lang="en-US" dirty="0" smtClean="0"/>
              <a:t>Raspberry </a:t>
            </a:r>
            <a:r>
              <a:rPr lang="en-US" dirty="0"/>
              <a:t>Pi support</a:t>
            </a:r>
            <a:r>
              <a:rPr lang="en-US" dirty="0" smtClean="0"/>
              <a:t>.</a:t>
            </a:r>
          </a:p>
          <a:p>
            <a:pPr lvl="1"/>
            <a:r>
              <a:rPr lang="en-US" dirty="0" smtClean="0"/>
              <a:t>Poor documentation, particularly for those without kernel experience</a:t>
            </a:r>
            <a:r>
              <a:rPr lang="en-US" dirty="0" smtClean="0"/>
              <a:t>.</a:t>
            </a:r>
            <a:endParaRPr lang="en-US" dirty="0"/>
          </a:p>
          <a:p>
            <a:r>
              <a:rPr lang="en-US" dirty="0" smtClean="0"/>
              <a:t>Different inconsistent driver/module for each device type.</a:t>
            </a:r>
          </a:p>
          <a:p>
            <a:pPr lvl="1"/>
            <a:r>
              <a:rPr lang="en-US" dirty="0" smtClean="0"/>
              <a:t>Some devices require root permissions, while other don’t.</a:t>
            </a:r>
            <a:r>
              <a:rPr lang="en-US" dirty="0"/>
              <a:t> </a:t>
            </a:r>
            <a:endParaRPr lang="en-US" dirty="0" smtClean="0"/>
          </a:p>
          <a:p>
            <a:pPr lvl="1"/>
            <a:r>
              <a:rPr lang="en-US" dirty="0" smtClean="0"/>
              <a:t>Some types included </a:t>
            </a:r>
            <a:r>
              <a:rPr lang="en-US" dirty="0"/>
              <a:t>by default, others not</a:t>
            </a:r>
            <a:r>
              <a:rPr lang="en-US" dirty="0" smtClean="0"/>
              <a:t>.</a:t>
            </a:r>
          </a:p>
          <a:p>
            <a:pPr lvl="1"/>
            <a:r>
              <a:rPr lang="en-US" dirty="0" smtClean="0"/>
              <a:t>Differences in input/output model across devices.</a:t>
            </a:r>
          </a:p>
          <a:p>
            <a:pPr lvl="1"/>
            <a:r>
              <a:rPr lang="en-US" dirty="0" smtClean="0"/>
              <a:t>Requires understanding complex kernel driver development to add a custom/unsupported device.</a:t>
            </a:r>
          </a:p>
          <a:p>
            <a:pPr lvl="1"/>
            <a:r>
              <a:rPr lang="en-US" dirty="0" smtClean="0"/>
              <a:t>Linux one-off serial number format vs following de facto notation. </a:t>
            </a:r>
          </a:p>
          <a:p>
            <a:r>
              <a:rPr lang="en-US" dirty="0" smtClean="0"/>
              <a:t>Modelled as a </a:t>
            </a:r>
            <a:r>
              <a:rPr lang="en-US" u="sng" dirty="0" smtClean="0"/>
              <a:t>file system</a:t>
            </a:r>
            <a:r>
              <a:rPr lang="en-US" dirty="0" smtClean="0"/>
              <a:t> not as a </a:t>
            </a:r>
            <a:r>
              <a:rPr lang="en-US" dirty="0" smtClean="0"/>
              <a:t>data agnostic bus </a:t>
            </a:r>
            <a:r>
              <a:rPr lang="en-US" dirty="0" smtClean="0"/>
              <a:t>like </a:t>
            </a:r>
            <a:r>
              <a:rPr lang="en-US" dirty="0" smtClean="0"/>
              <a:t>I2C (i.e. simple character device). (Not </a:t>
            </a:r>
            <a:r>
              <a:rPr lang="en-US" dirty="0" smtClean="0"/>
              <a:t>the most friendly of interfaces for scripts or other </a:t>
            </a:r>
            <a:r>
              <a:rPr lang="en-US" dirty="0" smtClean="0"/>
              <a:t>tools </a:t>
            </a:r>
            <a:r>
              <a:rPr lang="en-US" dirty="0" smtClean="0"/>
              <a:t>such as node-red.)</a:t>
            </a:r>
          </a:p>
          <a:p>
            <a:r>
              <a:rPr lang="en-US" dirty="0" smtClean="0">
                <a:solidFill>
                  <a:srgbClr val="0000FF"/>
                </a:solidFill>
              </a:rPr>
              <a:t>Much better if kernel driver simply supported </a:t>
            </a:r>
            <a:r>
              <a:rPr lang="en-US" u="sng" dirty="0" smtClean="0">
                <a:solidFill>
                  <a:srgbClr val="0000FF"/>
                </a:solidFill>
              </a:rPr>
              <a:t>data agnostic</a:t>
            </a:r>
            <a:r>
              <a:rPr lang="en-US" dirty="0" smtClean="0">
                <a:solidFill>
                  <a:srgbClr val="0000FF"/>
                </a:solidFill>
              </a:rPr>
              <a:t> core </a:t>
            </a:r>
            <a:r>
              <a:rPr lang="en-US" dirty="0" smtClean="0">
                <a:solidFill>
                  <a:srgbClr val="0000FF"/>
                </a:solidFill>
              </a:rPr>
              <a:t>routines – </a:t>
            </a:r>
            <a:r>
              <a:rPr lang="en-US" dirty="0" smtClean="0">
                <a:solidFill>
                  <a:srgbClr val="0000FF"/>
                </a:solidFill>
              </a:rPr>
              <a:t>bus </a:t>
            </a:r>
            <a:r>
              <a:rPr lang="en-US" dirty="0" smtClean="0">
                <a:solidFill>
                  <a:srgbClr val="0000FF"/>
                </a:solidFill>
              </a:rPr>
              <a:t>reset and bit </a:t>
            </a:r>
            <a:r>
              <a:rPr lang="en-US" dirty="0" smtClean="0">
                <a:solidFill>
                  <a:srgbClr val="0000FF"/>
                </a:solidFill>
              </a:rPr>
              <a:t>read/write </a:t>
            </a:r>
            <a:r>
              <a:rPr lang="en-US" dirty="0">
                <a:solidFill>
                  <a:srgbClr val="0000FF"/>
                </a:solidFill>
              </a:rPr>
              <a:t>(</a:t>
            </a:r>
            <a:r>
              <a:rPr lang="en-US" dirty="0" smtClean="0">
                <a:solidFill>
                  <a:srgbClr val="0000FF"/>
                </a:solidFill>
              </a:rPr>
              <a:t>and for efficiency byte/</a:t>
            </a:r>
            <a:r>
              <a:rPr lang="en-US" dirty="0" err="1" smtClean="0">
                <a:solidFill>
                  <a:srgbClr val="0000FF"/>
                </a:solidFill>
              </a:rPr>
              <a:t>bytearray</a:t>
            </a:r>
            <a:r>
              <a:rPr lang="en-US" dirty="0" smtClean="0">
                <a:solidFill>
                  <a:srgbClr val="0000FF"/>
                </a:solidFill>
              </a:rPr>
              <a:t> operations) – </a:t>
            </a:r>
            <a:r>
              <a:rPr lang="en-US" dirty="0" smtClean="0">
                <a:solidFill>
                  <a:srgbClr val="0000FF"/>
                </a:solidFill>
              </a:rPr>
              <a:t>then use higher level code such as Python or JavaScript to implement the </a:t>
            </a:r>
            <a:r>
              <a:rPr lang="en-US" dirty="0" smtClean="0">
                <a:solidFill>
                  <a:srgbClr val="0000FF"/>
                </a:solidFill>
              </a:rPr>
              <a:t>bus and device specifics.</a:t>
            </a:r>
            <a:endParaRPr lang="en-US" dirty="0" smtClean="0">
              <a:solidFill>
                <a:srgbClr val="0000FF"/>
              </a:solidFill>
            </a:endParaRPr>
          </a:p>
          <a:p>
            <a:pPr lvl="1"/>
            <a:r>
              <a:rPr lang="en-US" dirty="0" smtClean="0">
                <a:solidFill>
                  <a:srgbClr val="0000FF"/>
                </a:solidFill>
              </a:rPr>
              <a:t>Planned rewrite using </a:t>
            </a:r>
            <a:r>
              <a:rPr lang="en-US" dirty="0" err="1" smtClean="0">
                <a:solidFill>
                  <a:srgbClr val="0000FF"/>
                </a:solidFill>
              </a:rPr>
              <a:t>lgpio</a:t>
            </a:r>
            <a:r>
              <a:rPr lang="en-US" dirty="0" smtClean="0">
                <a:solidFill>
                  <a:srgbClr val="0000FF"/>
                </a:solidFill>
              </a:rPr>
              <a:t> library for direct </a:t>
            </a:r>
            <a:r>
              <a:rPr lang="en-US" dirty="0" err="1" smtClean="0">
                <a:solidFill>
                  <a:srgbClr val="0000FF"/>
                </a:solidFill>
              </a:rPr>
              <a:t>bitbang</a:t>
            </a:r>
            <a:r>
              <a:rPr lang="en-US" dirty="0" smtClean="0">
                <a:solidFill>
                  <a:srgbClr val="0000FF"/>
                </a:solidFill>
              </a:rPr>
              <a:t> of I/O pin</a:t>
            </a:r>
            <a:r>
              <a:rPr lang="en-US" dirty="0" smtClean="0">
                <a:solidFill>
                  <a:srgbClr val="0000FF"/>
                </a:solidFill>
              </a:rPr>
              <a:t>.</a:t>
            </a:r>
          </a:p>
          <a:p>
            <a:pPr lvl="1"/>
            <a:r>
              <a:rPr lang="en-US" dirty="0" smtClean="0">
                <a:solidFill>
                  <a:srgbClr val="FF0000"/>
                </a:solidFill>
              </a:rPr>
              <a:t>Beyond my expertise as I don’t program in C.</a:t>
            </a:r>
            <a:endParaRPr lang="en-US" dirty="0" smtClean="0">
              <a:solidFill>
                <a:srgbClr val="FF0000"/>
              </a:solidFill>
            </a:endParaRPr>
          </a:p>
          <a:p>
            <a:endParaRPr lang="en-US" dirty="0" smtClean="0"/>
          </a:p>
        </p:txBody>
      </p:sp>
      <p:sp>
        <p:nvSpPr>
          <p:cNvPr id="3" name="Title 2"/>
          <p:cNvSpPr>
            <a:spLocks noGrp="1"/>
          </p:cNvSpPr>
          <p:nvPr>
            <p:ph type="title"/>
          </p:nvPr>
        </p:nvSpPr>
        <p:spPr/>
        <p:txBody>
          <a:bodyPr/>
          <a:lstStyle/>
          <a:p>
            <a:r>
              <a:rPr lang="en-US" dirty="0" smtClean="0"/>
              <a:t>Linux OneWire Kernel Driver</a:t>
            </a:r>
            <a:endParaRPr lang="en-US" dirty="0"/>
          </a:p>
        </p:txBody>
      </p:sp>
    </p:spTree>
    <p:extLst>
      <p:ext uri="{BB962C8B-B14F-4D97-AF65-F5344CB8AC3E}">
        <p14:creationId xmlns:p14="http://schemas.microsoft.com/office/powerpoint/2010/main" val="483734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My most recent system deployments.</a:t>
            </a:r>
          </a:p>
          <a:p>
            <a:pPr lvl="1"/>
            <a:r>
              <a:rPr lang="en-US" dirty="0" smtClean="0"/>
              <a:t>Greenhouse automation.</a:t>
            </a:r>
          </a:p>
          <a:p>
            <a:pPr lvl="1"/>
            <a:r>
              <a:rPr lang="en-US" dirty="0" smtClean="0"/>
              <a:t>Solar hot water system 15 year upgrade.</a:t>
            </a:r>
          </a:p>
          <a:p>
            <a:r>
              <a:rPr lang="pl-PL" dirty="0"/>
              <a:t>Raspberry Pi Zero W hardware.</a:t>
            </a:r>
          </a:p>
          <a:p>
            <a:r>
              <a:rPr lang="en-US" dirty="0" smtClean="0"/>
              <a:t>Based on interfacing to Linux kernel driver.</a:t>
            </a:r>
          </a:p>
          <a:p>
            <a:r>
              <a:rPr lang="en-US" dirty="0" smtClean="0"/>
              <a:t>Again limited concept of OneWire.</a:t>
            </a:r>
          </a:p>
          <a:p>
            <a:pPr lvl="1"/>
            <a:r>
              <a:rPr lang="en-US" dirty="0" smtClean="0"/>
              <a:t>OneWire node is really just a DS18B20 interface.</a:t>
            </a:r>
          </a:p>
          <a:p>
            <a:pPr lvl="1"/>
            <a:r>
              <a:rPr lang="en-US" dirty="0" smtClean="0"/>
              <a:t>Rewrite to support DS2413 and DS2408 port interfaces.</a:t>
            </a:r>
          </a:p>
          <a:p>
            <a:pPr lvl="2"/>
            <a:r>
              <a:rPr lang="en-US" dirty="0" smtClean="0"/>
              <a:t>Needs work to release.</a:t>
            </a:r>
          </a:p>
          <a:p>
            <a:pPr lvl="2"/>
            <a:r>
              <a:rPr lang="en-US" dirty="0" smtClean="0"/>
              <a:t>Workaround for root permission.</a:t>
            </a:r>
          </a:p>
          <a:p>
            <a:pPr lvl="2"/>
            <a:r>
              <a:rPr lang="en-US" dirty="0" smtClean="0"/>
              <a:t>More/custom devices </a:t>
            </a:r>
            <a:r>
              <a:rPr lang="en-US" dirty="0" smtClean="0"/>
              <a:t>needed.</a:t>
            </a:r>
            <a:endParaRPr lang="en-US" dirty="0" smtClean="0"/>
          </a:p>
          <a:p>
            <a:endParaRPr lang="en-US" dirty="0" smtClean="0"/>
          </a:p>
        </p:txBody>
      </p:sp>
      <p:sp>
        <p:nvSpPr>
          <p:cNvPr id="3" name="Title 2"/>
          <p:cNvSpPr>
            <a:spLocks noGrp="1"/>
          </p:cNvSpPr>
          <p:nvPr>
            <p:ph type="title"/>
          </p:nvPr>
        </p:nvSpPr>
        <p:spPr/>
        <p:txBody>
          <a:bodyPr/>
          <a:lstStyle/>
          <a:p>
            <a:r>
              <a:rPr lang="en-US" dirty="0" smtClean="0"/>
              <a:t>Node-red</a:t>
            </a:r>
            <a:endParaRPr lang="en-US" dirty="0"/>
          </a:p>
        </p:txBody>
      </p:sp>
    </p:spTree>
    <p:extLst>
      <p:ext uri="{BB962C8B-B14F-4D97-AF65-F5344CB8AC3E}">
        <p14:creationId xmlns:p14="http://schemas.microsoft.com/office/powerpoint/2010/main" val="298687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i="1" dirty="0" err="1" smtClean="0"/>
              <a:t>onewireio</a:t>
            </a:r>
            <a:r>
              <a:rPr lang="en-US" dirty="0" smtClean="0"/>
              <a:t> core library well done!</a:t>
            </a:r>
          </a:p>
          <a:p>
            <a:r>
              <a:rPr lang="en-US" dirty="0" err="1" smtClean="0"/>
              <a:t>OneWireBus</a:t>
            </a:r>
            <a:r>
              <a:rPr lang="en-US" dirty="0" smtClean="0"/>
              <a:t>/</a:t>
            </a:r>
            <a:r>
              <a:rPr lang="en-US" dirty="0" err="1" smtClean="0"/>
              <a:t>OneWireDevice</a:t>
            </a:r>
            <a:r>
              <a:rPr lang="en-US" dirty="0" smtClean="0"/>
              <a:t> libraries, not so much.</a:t>
            </a:r>
          </a:p>
          <a:p>
            <a:pPr lvl="1"/>
            <a:r>
              <a:rPr lang="en-US" dirty="0" smtClean="0"/>
              <a:t>Again limited concept of OneWire functionality.</a:t>
            </a:r>
          </a:p>
          <a:p>
            <a:pPr lvl="1"/>
            <a:r>
              <a:rPr lang="en-US" dirty="0" smtClean="0"/>
              <a:t>Limited device set: only DS18X20 and DS2413.</a:t>
            </a:r>
          </a:p>
          <a:p>
            <a:pPr lvl="2"/>
            <a:r>
              <a:rPr lang="en-US" dirty="0" smtClean="0"/>
              <a:t>DS18X20 does not support parasitic operation and blocks (750ms) while converting temp.</a:t>
            </a:r>
          </a:p>
          <a:p>
            <a:r>
              <a:rPr lang="en-US" dirty="0" smtClean="0"/>
              <a:t>My rewrite of OneWire libraries supports </a:t>
            </a:r>
            <a:r>
              <a:rPr lang="en-US" dirty="0" err="1" smtClean="0"/>
              <a:t>Adafruit</a:t>
            </a:r>
            <a:r>
              <a:rPr lang="en-US" dirty="0" smtClean="0"/>
              <a:t> devices and more.</a:t>
            </a:r>
          </a:p>
          <a:p>
            <a:pPr lvl="1"/>
            <a:r>
              <a:rPr lang="en-US" dirty="0" smtClean="0"/>
              <a:t>Non-blocking temperature reads by default.</a:t>
            </a:r>
          </a:p>
          <a:p>
            <a:pPr lvl="1"/>
            <a:r>
              <a:rPr lang="en-US" dirty="0" smtClean="0"/>
              <a:t>DS18B20 parasitic operation works.</a:t>
            </a:r>
          </a:p>
          <a:p>
            <a:pPr lvl="1"/>
            <a:r>
              <a:rPr lang="en-US" dirty="0" smtClean="0"/>
              <a:t>More device types and </a:t>
            </a:r>
            <a:r>
              <a:rPr lang="en-US" dirty="0" smtClean="0"/>
              <a:t>easy </a:t>
            </a:r>
            <a:r>
              <a:rPr lang="en-US" dirty="0" smtClean="0"/>
              <a:t>custom device extensions</a:t>
            </a:r>
            <a:r>
              <a:rPr lang="en-US" dirty="0" smtClean="0"/>
              <a:t>.</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err="1" smtClean="0"/>
              <a:t>CircuitPython</a:t>
            </a:r>
            <a:endParaRPr lang="en-US" dirty="0"/>
          </a:p>
        </p:txBody>
      </p:sp>
    </p:spTree>
    <p:extLst>
      <p:ext uri="{BB962C8B-B14F-4D97-AF65-F5344CB8AC3E}">
        <p14:creationId xmlns:p14="http://schemas.microsoft.com/office/powerpoint/2010/main" val="1160713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i="1" dirty="0" smtClean="0"/>
              <a:t>Project to interface a number of sensor types (including OneWire I2C, SPI, and more) to Node-red via the USB interface of the </a:t>
            </a:r>
            <a:r>
              <a:rPr lang="en-US" i="1" dirty="0" err="1" smtClean="0"/>
              <a:t>Adafruit</a:t>
            </a:r>
            <a:r>
              <a:rPr lang="en-US" i="1" dirty="0" smtClean="0"/>
              <a:t> </a:t>
            </a:r>
            <a:r>
              <a:rPr lang="en-US" i="1" dirty="0" err="1" smtClean="0"/>
              <a:t>QTPy</a:t>
            </a:r>
            <a:r>
              <a:rPr lang="en-US" i="1" dirty="0" smtClean="0"/>
              <a:t> RP2040.</a:t>
            </a:r>
          </a:p>
          <a:p>
            <a:r>
              <a:rPr lang="en-US" dirty="0" smtClean="0"/>
              <a:t>Broker …</a:t>
            </a:r>
          </a:p>
          <a:p>
            <a:pPr lvl="1"/>
            <a:r>
              <a:rPr lang="en-US" dirty="0" smtClean="0"/>
              <a:t>Receives JSON formatted requests from Node-red and (asynchronously) returns JSON formatted responses.</a:t>
            </a:r>
          </a:p>
          <a:p>
            <a:pPr lvl="1"/>
            <a:r>
              <a:rPr lang="en-US" dirty="0" smtClean="0"/>
              <a:t>Relieves </a:t>
            </a:r>
            <a:r>
              <a:rPr lang="en-US" dirty="0" err="1" smtClean="0"/>
              <a:t>RPi</a:t>
            </a:r>
            <a:r>
              <a:rPr lang="en-US" dirty="0" smtClean="0"/>
              <a:t> or equivalent of the bit management details.</a:t>
            </a:r>
          </a:p>
          <a:p>
            <a:pPr lvl="1"/>
            <a:r>
              <a:rPr lang="en-US" dirty="0" smtClean="0"/>
              <a:t>Makes adding new sensors much easier.</a:t>
            </a:r>
          </a:p>
          <a:p>
            <a:r>
              <a:rPr lang="en-US" dirty="0" smtClean="0"/>
              <a:t>Interface board designed to wrap </a:t>
            </a:r>
            <a:r>
              <a:rPr lang="en-US" dirty="0" err="1" smtClean="0"/>
              <a:t>QTPy</a:t>
            </a:r>
            <a:r>
              <a:rPr lang="en-US" dirty="0" smtClean="0"/>
              <a:t> with robust interfaces.</a:t>
            </a:r>
            <a:endParaRPr lang="en-US" dirty="0"/>
          </a:p>
        </p:txBody>
      </p:sp>
      <p:sp>
        <p:nvSpPr>
          <p:cNvPr id="3" name="Title 2"/>
          <p:cNvSpPr>
            <a:spLocks noGrp="1"/>
          </p:cNvSpPr>
          <p:nvPr>
            <p:ph type="title"/>
          </p:nvPr>
        </p:nvSpPr>
        <p:spPr/>
        <p:txBody>
          <a:bodyPr/>
          <a:lstStyle/>
          <a:p>
            <a:r>
              <a:rPr lang="en-US" dirty="0" err="1" smtClean="0"/>
              <a:t>QTPy</a:t>
            </a:r>
            <a:r>
              <a:rPr lang="en-US" dirty="0" smtClean="0"/>
              <a:t> RP2040 Broker</a:t>
            </a:r>
            <a:endParaRPr lang="en-US" dirty="0"/>
          </a:p>
        </p:txBody>
      </p:sp>
    </p:spTree>
    <p:extLst>
      <p:ext uri="{BB962C8B-B14F-4D97-AF65-F5344CB8AC3E}">
        <p14:creationId xmlns:p14="http://schemas.microsoft.com/office/powerpoint/2010/main" val="269686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lnSpcReduction="10000"/>
          </a:bodyPr>
          <a:lstStyle/>
          <a:p>
            <a:r>
              <a:rPr lang="en-US" dirty="0" smtClean="0"/>
              <a:t>Many implementations…</a:t>
            </a:r>
          </a:p>
          <a:p>
            <a:pPr lvl="1"/>
            <a:r>
              <a:rPr lang="en-US" dirty="0" smtClean="0"/>
              <a:t>DS2480 RS232 (USB) to OneWire interface.</a:t>
            </a:r>
          </a:p>
          <a:p>
            <a:pPr lvl="1"/>
            <a:r>
              <a:rPr lang="en-US" dirty="0" smtClean="0"/>
              <a:t>Other devices for I2C.</a:t>
            </a:r>
          </a:p>
          <a:p>
            <a:r>
              <a:rPr lang="en-US" dirty="0" smtClean="0"/>
              <a:t>Maxim offers </a:t>
            </a:r>
            <a:r>
              <a:rPr lang="en-US" dirty="0"/>
              <a:t>a </a:t>
            </a:r>
            <a:r>
              <a:rPr lang="en-US" dirty="0" smtClean="0"/>
              <a:t>VHDL/Verilog synthesizable OneWire Master for free.</a:t>
            </a:r>
          </a:p>
          <a:p>
            <a:pPr lvl="1"/>
            <a:r>
              <a:rPr lang="en-US" dirty="0" smtClean="0"/>
              <a:t>Verilog and VHDL.</a:t>
            </a:r>
          </a:p>
          <a:p>
            <a:r>
              <a:rPr lang="en-US" dirty="0"/>
              <a:t>Easily implemented by port pin of microprocessor or FPGA</a:t>
            </a:r>
            <a:r>
              <a:rPr lang="en-US" dirty="0" smtClean="0"/>
              <a:t>.</a:t>
            </a:r>
          </a:p>
          <a:p>
            <a:pPr lvl="1"/>
            <a:r>
              <a:rPr lang="en-US" dirty="0" smtClean="0"/>
              <a:t>Royalty free Master.</a:t>
            </a:r>
            <a:endParaRPr lang="en-US" dirty="0"/>
          </a:p>
          <a:p>
            <a:r>
              <a:rPr lang="en-US" dirty="0" smtClean="0"/>
              <a:t>Trades between software and hardware complexity.</a:t>
            </a:r>
          </a:p>
        </p:txBody>
      </p:sp>
      <p:sp>
        <p:nvSpPr>
          <p:cNvPr id="22530" name="Rectangle 2"/>
          <p:cNvSpPr>
            <a:spLocks noGrp="1" noChangeArrowheads="1"/>
          </p:cNvSpPr>
          <p:nvPr>
            <p:ph type="title"/>
          </p:nvPr>
        </p:nvSpPr>
        <p:spPr/>
        <p:txBody>
          <a:bodyPr/>
          <a:lstStyle/>
          <a:p>
            <a:r>
              <a:rPr lang="en-US" dirty="0" smtClean="0"/>
              <a:t>OneWire Master</a:t>
            </a:r>
          </a:p>
        </p:txBody>
      </p:sp>
    </p:spTree>
    <p:extLst>
      <p:ext uri="{BB962C8B-B14F-4D97-AF65-F5344CB8AC3E}">
        <p14:creationId xmlns:p14="http://schemas.microsoft.com/office/powerpoint/2010/main" val="637974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481328"/>
            <a:ext cx="8229600" cy="5148072"/>
          </a:xfrm>
        </p:spPr>
        <p:txBody>
          <a:bodyPr>
            <a:normAutofit/>
          </a:bodyPr>
          <a:lstStyle/>
          <a:p>
            <a:r>
              <a:rPr lang="en-US" dirty="0" smtClean="0"/>
              <a:t>Unique 64-bit ID for all devices: family code [8 bit], serial number [48 bits], and CRC [8 bits].</a:t>
            </a:r>
          </a:p>
          <a:p>
            <a:r>
              <a:rPr lang="en-US" dirty="0" smtClean="0"/>
              <a:t>Powerful dynamic self-discovery protocol </a:t>
            </a:r>
            <a:br>
              <a:rPr lang="en-US" dirty="0" smtClean="0"/>
            </a:br>
            <a:r>
              <a:rPr lang="en-US" dirty="0" smtClean="0"/>
              <a:t>(b-tree) for all Slave devices.</a:t>
            </a:r>
          </a:p>
          <a:p>
            <a:r>
              <a:rPr lang="en-US" dirty="0" smtClean="0"/>
              <a:t>Parasitic bus-powered devices (5V, optional independent supply).</a:t>
            </a:r>
          </a:p>
          <a:p>
            <a:r>
              <a:rPr lang="en-US" dirty="0" smtClean="0"/>
              <a:t>Embedded functions, such as keyless entry systems, marketed as </a:t>
            </a:r>
            <a:r>
              <a:rPr lang="en-US" dirty="0" err="1" smtClean="0"/>
              <a:t>iButtons</a:t>
            </a:r>
            <a:r>
              <a:rPr lang="en-US" dirty="0" smtClean="0"/>
              <a:t> (long before iPhones, iPods, iPads, </a:t>
            </a:r>
            <a:r>
              <a:rPr lang="en-US" dirty="0" err="1" smtClean="0"/>
              <a:t>etc</a:t>
            </a:r>
            <a:r>
              <a:rPr lang="en-US" dirty="0" smtClean="0"/>
              <a:t>) </a:t>
            </a:r>
          </a:p>
        </p:txBody>
      </p:sp>
      <p:sp>
        <p:nvSpPr>
          <p:cNvPr id="23554" name="Rectangle 2"/>
          <p:cNvSpPr>
            <a:spLocks noGrp="1" noChangeArrowheads="1"/>
          </p:cNvSpPr>
          <p:nvPr>
            <p:ph type="title"/>
          </p:nvPr>
        </p:nvSpPr>
        <p:spPr/>
        <p:txBody>
          <a:bodyPr/>
          <a:lstStyle/>
          <a:p>
            <a:r>
              <a:rPr lang="en-US" dirty="0" smtClean="0"/>
              <a:t>OneWire Slave Devices</a:t>
            </a:r>
          </a:p>
        </p:txBody>
      </p:sp>
    </p:spTree>
    <p:extLst>
      <p:ext uri="{BB962C8B-B14F-4D97-AF65-F5344CB8AC3E}">
        <p14:creationId xmlns:p14="http://schemas.microsoft.com/office/powerpoint/2010/main" val="1170220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481328"/>
            <a:ext cx="8229600" cy="5148072"/>
          </a:xfrm>
        </p:spPr>
        <p:txBody>
          <a:bodyPr>
            <a:normAutofit lnSpcReduction="10000"/>
          </a:bodyPr>
          <a:lstStyle/>
          <a:p>
            <a:r>
              <a:rPr lang="en-US" dirty="0" smtClean="0"/>
              <a:t>Commercial devices encompass a large number of functions including …</a:t>
            </a:r>
          </a:p>
          <a:p>
            <a:pPr lvl="1"/>
            <a:r>
              <a:rPr lang="en-US" dirty="0" smtClean="0"/>
              <a:t>Temperature sensing (DS18B20, DS28EA00).</a:t>
            </a:r>
          </a:p>
          <a:p>
            <a:pPr lvl="1"/>
            <a:r>
              <a:rPr lang="en-US" dirty="0" smtClean="0"/>
              <a:t>Thermostat control (i.e. temperature sensing with limit detection and discrete output such as DS2422).</a:t>
            </a:r>
          </a:p>
          <a:p>
            <a:pPr lvl="1"/>
            <a:r>
              <a:rPr lang="en-US" dirty="0" smtClean="0"/>
              <a:t>Discrete switches (DS2408, DS2413).</a:t>
            </a:r>
          </a:p>
          <a:p>
            <a:pPr lvl="1"/>
            <a:r>
              <a:rPr lang="en-US" dirty="0" smtClean="0"/>
              <a:t>Real Time Clock and calendar timekeeping.</a:t>
            </a:r>
          </a:p>
          <a:p>
            <a:pPr lvl="1"/>
            <a:r>
              <a:rPr lang="en-US" dirty="0" smtClean="0"/>
              <a:t>Battery monitoring (DS2438).</a:t>
            </a:r>
          </a:p>
          <a:p>
            <a:pPr lvl="1"/>
            <a:r>
              <a:rPr lang="en-US" dirty="0" smtClean="0"/>
              <a:t>A/D conversion (DS2450).</a:t>
            </a:r>
          </a:p>
          <a:p>
            <a:pPr lvl="1"/>
            <a:r>
              <a:rPr lang="en-US" dirty="0" smtClean="0"/>
              <a:t>Counting (DS2423).</a:t>
            </a:r>
          </a:p>
          <a:p>
            <a:pPr lvl="1"/>
            <a:r>
              <a:rPr lang="en-US" dirty="0" smtClean="0"/>
              <a:t>ID serial numbers (DS2401, DS2411).</a:t>
            </a:r>
          </a:p>
          <a:p>
            <a:pPr lvl="1"/>
            <a:r>
              <a:rPr lang="en-US" dirty="0" smtClean="0"/>
              <a:t>EEPROM and RAM, with and without encryption (DS28E01-100).</a:t>
            </a:r>
          </a:p>
        </p:txBody>
      </p:sp>
      <p:sp>
        <p:nvSpPr>
          <p:cNvPr id="23554" name="Rectangle 2"/>
          <p:cNvSpPr>
            <a:spLocks noGrp="1" noChangeArrowheads="1"/>
          </p:cNvSpPr>
          <p:nvPr>
            <p:ph type="title"/>
          </p:nvPr>
        </p:nvSpPr>
        <p:spPr/>
        <p:txBody>
          <a:bodyPr/>
          <a:lstStyle/>
          <a:p>
            <a:r>
              <a:rPr lang="en-US" dirty="0" err="1" smtClean="0"/>
              <a:t>Commerical</a:t>
            </a:r>
            <a:r>
              <a:rPr lang="en-US" dirty="0" smtClean="0"/>
              <a:t> Slave Devices</a:t>
            </a:r>
          </a:p>
        </p:txBody>
      </p:sp>
    </p:spTree>
    <p:extLst>
      <p:ext uri="{BB962C8B-B14F-4D97-AF65-F5344CB8AC3E}">
        <p14:creationId xmlns:p14="http://schemas.microsoft.com/office/powerpoint/2010/main" val="95040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481328"/>
            <a:ext cx="8229600" cy="5148072"/>
          </a:xfrm>
        </p:spPr>
        <p:txBody>
          <a:bodyPr>
            <a:normAutofit/>
          </a:bodyPr>
          <a:lstStyle/>
          <a:p>
            <a:r>
              <a:rPr lang="en-US" dirty="0" smtClean="0"/>
              <a:t>User can emulated slave devices by both software and hardware means.</a:t>
            </a:r>
          </a:p>
          <a:p>
            <a:pPr lvl="1"/>
            <a:r>
              <a:rPr lang="en-US" dirty="0" smtClean="0"/>
              <a:t>Although </a:t>
            </a:r>
            <a:r>
              <a:rPr lang="en-US" dirty="0"/>
              <a:t>p</a:t>
            </a:r>
            <a:r>
              <a:rPr lang="en-US" dirty="0" smtClean="0"/>
              <a:t>atents have expired, Maxim has sued others introducing products to market.</a:t>
            </a:r>
          </a:p>
          <a:p>
            <a:pPr lvl="1"/>
            <a:r>
              <a:rPr lang="en-US" dirty="0" smtClean="0"/>
              <a:t>Patent law allows anyone to use patented designs for personal use, as long as it does not impair the patent holders earnings.</a:t>
            </a:r>
          </a:p>
          <a:p>
            <a:r>
              <a:rPr lang="en-US" dirty="0" smtClean="0"/>
              <a:t>Bus timing places very tight restrictions on software responses</a:t>
            </a:r>
            <a:r>
              <a:rPr lang="en-US" dirty="0"/>
              <a:t>.</a:t>
            </a:r>
            <a:endParaRPr lang="en-US" dirty="0" smtClean="0"/>
          </a:p>
        </p:txBody>
      </p:sp>
      <p:sp>
        <p:nvSpPr>
          <p:cNvPr id="23554" name="Rectangle 2"/>
          <p:cNvSpPr>
            <a:spLocks noGrp="1" noChangeArrowheads="1"/>
          </p:cNvSpPr>
          <p:nvPr>
            <p:ph type="title"/>
          </p:nvPr>
        </p:nvSpPr>
        <p:spPr/>
        <p:txBody>
          <a:bodyPr/>
          <a:lstStyle/>
          <a:p>
            <a:r>
              <a:rPr lang="en-US" dirty="0" smtClean="0"/>
              <a:t>OneWire Slave Emulation</a:t>
            </a:r>
          </a:p>
        </p:txBody>
      </p:sp>
    </p:spTree>
    <p:extLst>
      <p:ext uri="{BB962C8B-B14F-4D97-AF65-F5344CB8AC3E}">
        <p14:creationId xmlns:p14="http://schemas.microsoft.com/office/powerpoint/2010/main" val="3733849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524000"/>
            <a:ext cx="8229600" cy="5029200"/>
          </a:xfrm>
        </p:spPr>
        <p:txBody>
          <a:bodyPr>
            <a:noAutofit/>
          </a:bodyPr>
          <a:lstStyle/>
          <a:p>
            <a:r>
              <a:rPr lang="en-US" sz="1800" dirty="0" smtClean="0"/>
              <a:t>Communication by pulse width modulation of “bus slots”.</a:t>
            </a:r>
          </a:p>
          <a:p>
            <a:r>
              <a:rPr lang="en-US" sz="1800" dirty="0" smtClean="0"/>
              <a:t>All “bits” initiated by Master, relieving Slave of global time keeping and allowing control of all edges* by Master only. </a:t>
            </a:r>
          </a:p>
          <a:p>
            <a:pPr lvl="1"/>
            <a:r>
              <a:rPr lang="en-US" sz="1600" dirty="0" smtClean="0"/>
              <a:t>Slaves require no special driver requirements; must sink &gt; 2 mA.</a:t>
            </a:r>
          </a:p>
          <a:p>
            <a:pPr lvl="1"/>
            <a:r>
              <a:rPr lang="en-US" sz="1600" dirty="0" smtClean="0"/>
              <a:t>Only Master requires slew rate control for high-to-low transition.</a:t>
            </a:r>
          </a:p>
          <a:p>
            <a:pPr lvl="1"/>
            <a:r>
              <a:rPr lang="en-US" sz="1600" dirty="0" smtClean="0"/>
              <a:t>Normally, low-to-high transition controlled by pull up and bus load capacitance. </a:t>
            </a:r>
          </a:p>
          <a:p>
            <a:pPr lvl="1"/>
            <a:r>
              <a:rPr lang="en-US" sz="1600" dirty="0" smtClean="0"/>
              <a:t>Tolerant to long rise and fall times (&gt;1 </a:t>
            </a:r>
            <a:r>
              <a:rPr lang="en-US" sz="1600" dirty="0" err="1" smtClean="0"/>
              <a:t>uS</a:t>
            </a:r>
            <a:r>
              <a:rPr lang="en-US" sz="1600" dirty="0" smtClean="0"/>
              <a:t>) for low EMI.</a:t>
            </a:r>
          </a:p>
          <a:p>
            <a:pPr marL="457200" lvl="1" indent="0">
              <a:buNone/>
            </a:pPr>
            <a:r>
              <a:rPr lang="en-US" sz="1400" b="0" i="1" dirty="0" smtClean="0"/>
              <a:t>*Exception is the presence pulse initiated by slave. Workaround s exists to override the Slave initiated Presence Pulse by simply having the Master issue a preemptive presence pulse before any slave (think of the Master as being the fastest Slave) or to add slew control to Slaves as in newer devices or add parasitic slave series R (&lt;100</a:t>
            </a:r>
            <a:r>
              <a:rPr lang="en-US" sz="1400" b="0" i="1" dirty="0" smtClean="0">
                <a:sym typeface="Symbol"/>
              </a:rPr>
              <a:t></a:t>
            </a:r>
            <a:r>
              <a:rPr lang="en-US" sz="1400" b="0" i="1" dirty="0" smtClean="0"/>
              <a:t>) and bus shunt C. However, presence pulse generally never causes issues as protocol </a:t>
            </a:r>
            <a:r>
              <a:rPr lang="en-US" sz="1400" i="1" dirty="0" smtClean="0"/>
              <a:t>specifies a long recovery time following presence pulse.</a:t>
            </a:r>
            <a:endParaRPr lang="en-US" sz="1600" dirty="0" smtClean="0"/>
          </a:p>
          <a:p>
            <a:r>
              <a:rPr lang="en-US" sz="1800" dirty="0" smtClean="0"/>
              <a:t>Bus Levels</a:t>
            </a:r>
          </a:p>
          <a:p>
            <a:pPr lvl="1"/>
            <a:r>
              <a:rPr lang="en-US" sz="1600" dirty="0" smtClean="0"/>
              <a:t>Defined originally as 5V </a:t>
            </a:r>
            <a:r>
              <a:rPr lang="en-US" sz="1600" dirty="0"/>
              <a:t>bus </a:t>
            </a:r>
            <a:r>
              <a:rPr lang="en-US" sz="1600" dirty="0" smtClean="0"/>
              <a:t>voltage, but most devices work to 3V.</a:t>
            </a:r>
          </a:p>
          <a:p>
            <a:pPr lvl="1"/>
            <a:r>
              <a:rPr lang="en-US" sz="1600" dirty="0" smtClean="0"/>
              <a:t>TTL logic levels (with hysteresis, V</a:t>
            </a:r>
            <a:r>
              <a:rPr lang="en-US" sz="1600" baseline="-25000" dirty="0" smtClean="0"/>
              <a:t>IL</a:t>
            </a:r>
            <a:r>
              <a:rPr lang="en-US" sz="1600" dirty="0" smtClean="0"/>
              <a:t>~0.8V, V</a:t>
            </a:r>
            <a:r>
              <a:rPr lang="en-US" sz="1600" baseline="-25000" dirty="0" smtClean="0"/>
              <a:t>IH</a:t>
            </a:r>
            <a:r>
              <a:rPr lang="en-US" sz="1600" dirty="0" smtClean="0"/>
              <a:t>~2.4V).</a:t>
            </a:r>
          </a:p>
          <a:p>
            <a:pPr lvl="1"/>
            <a:r>
              <a:rPr lang="en-US" sz="1600" dirty="0" smtClean="0"/>
              <a:t>Some older memories require 12V programming voltage, but external to bus.</a:t>
            </a:r>
          </a:p>
        </p:txBody>
      </p:sp>
      <p:sp>
        <p:nvSpPr>
          <p:cNvPr id="16386" name="Rectangle 2"/>
          <p:cNvSpPr>
            <a:spLocks noGrp="1" noChangeArrowheads="1"/>
          </p:cNvSpPr>
          <p:nvPr>
            <p:ph type="title"/>
          </p:nvPr>
        </p:nvSpPr>
        <p:spPr/>
        <p:txBody>
          <a:bodyPr/>
          <a:lstStyle/>
          <a:p>
            <a:r>
              <a:rPr lang="en-US" smtClean="0"/>
              <a:t>Bus Bit Protocol and Levels</a:t>
            </a:r>
          </a:p>
        </p:txBody>
      </p:sp>
    </p:spTree>
    <p:extLst>
      <p:ext uri="{BB962C8B-B14F-4D97-AF65-F5344CB8AC3E}">
        <p14:creationId xmlns:p14="http://schemas.microsoft.com/office/powerpoint/2010/main" val="2487083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85800" y="1524000"/>
            <a:ext cx="7772400" cy="4800600"/>
          </a:xfrm>
        </p:spPr>
        <p:txBody>
          <a:bodyPr>
            <a:normAutofit fontScale="92500"/>
          </a:bodyPr>
          <a:lstStyle/>
          <a:p>
            <a:pPr eaLnBrk="1" hangingPunct="1">
              <a:lnSpc>
                <a:spcPct val="80000"/>
              </a:lnSpc>
            </a:pPr>
            <a:r>
              <a:rPr lang="en-US" sz="2000" dirty="0" smtClean="0"/>
              <a:t>Philosophically speaking, the OneWire protocol allocates maximum tolerance to the Slave devices and forces a flexible Master implementation to compensate. This makes Slaves cheap and assures a high degree of operability without difficult specs. (Realize OneWire development began when processes had much greater tolerances than today.)</a:t>
            </a:r>
          </a:p>
          <a:p>
            <a:pPr eaLnBrk="1" hangingPunct="1">
              <a:lnSpc>
                <a:spcPct val="80000"/>
              </a:lnSpc>
            </a:pPr>
            <a:r>
              <a:rPr lang="en-US" sz="2000" dirty="0" smtClean="0"/>
              <a:t>Dallas Semiconductor (DS), original developer, defines all timing in terms of a nominal Master bus time slot of 60uS, maximum 120 </a:t>
            </a:r>
            <a:r>
              <a:rPr lang="en-US" sz="2000" dirty="0" err="1" smtClean="0"/>
              <a:t>uS</a:t>
            </a:r>
            <a:r>
              <a:rPr lang="en-US" sz="2000" dirty="0" smtClean="0"/>
              <a:t>, minimum 30uS. This leads to some confusion scaling other timing.</a:t>
            </a:r>
          </a:p>
          <a:p>
            <a:pPr>
              <a:lnSpc>
                <a:spcPct val="80000"/>
              </a:lnSpc>
            </a:pPr>
            <a:r>
              <a:rPr lang="en-US" sz="2100" dirty="0">
                <a:solidFill>
                  <a:srgbClr val="0000FF"/>
                </a:solidFill>
              </a:rPr>
              <a:t>Easier to consider all timing relative to </a:t>
            </a:r>
            <a:r>
              <a:rPr lang="en-US" sz="2100" dirty="0" smtClean="0">
                <a:solidFill>
                  <a:srgbClr val="0000FF"/>
                </a:solidFill>
              </a:rPr>
              <a:t>a </a:t>
            </a:r>
            <a:r>
              <a:rPr lang="en-US" sz="2100" b="1" dirty="0" smtClean="0">
                <a:solidFill>
                  <a:srgbClr val="0000FF"/>
                </a:solidFill>
              </a:rPr>
              <a:t>nominal </a:t>
            </a:r>
            <a:r>
              <a:rPr lang="en-US" sz="2100" b="1" dirty="0">
                <a:solidFill>
                  <a:srgbClr val="0000FF"/>
                </a:solidFill>
              </a:rPr>
              <a:t>Slave </a:t>
            </a:r>
            <a:r>
              <a:rPr lang="en-US" sz="2100" b="1" dirty="0" smtClean="0">
                <a:solidFill>
                  <a:srgbClr val="0000FF"/>
                </a:solidFill>
              </a:rPr>
              <a:t>period, </a:t>
            </a:r>
            <a:r>
              <a:rPr lang="en-US" sz="2100" b="1" dirty="0" err="1" smtClean="0">
                <a:solidFill>
                  <a:srgbClr val="0000FF"/>
                </a:solidFill>
              </a:rPr>
              <a:t>t</a:t>
            </a:r>
            <a:r>
              <a:rPr lang="en-US" sz="2100" b="1" baseline="-25000" dirty="0" err="1" smtClean="0">
                <a:solidFill>
                  <a:srgbClr val="0000FF"/>
                </a:solidFill>
              </a:rPr>
              <a:t>p</a:t>
            </a:r>
            <a:r>
              <a:rPr lang="en-US" sz="2100" b="1" dirty="0" smtClean="0">
                <a:solidFill>
                  <a:srgbClr val="0000FF"/>
                </a:solidFill>
              </a:rPr>
              <a:t>, </a:t>
            </a:r>
            <a:r>
              <a:rPr lang="en-US" sz="2100" b="1" dirty="0">
                <a:solidFill>
                  <a:srgbClr val="0000FF"/>
                </a:solidFill>
              </a:rPr>
              <a:t>of 30uS</a:t>
            </a:r>
            <a:r>
              <a:rPr lang="en-US" sz="2100" dirty="0">
                <a:solidFill>
                  <a:srgbClr val="0000FF"/>
                </a:solidFill>
              </a:rPr>
              <a:t>, the point in time that the Slave strobes the bus state (i.e. Slave read) and the </a:t>
            </a:r>
            <a:r>
              <a:rPr lang="en-US" sz="2100" dirty="0" smtClean="0">
                <a:solidFill>
                  <a:srgbClr val="0000FF"/>
                </a:solidFill>
              </a:rPr>
              <a:t>minimum amount </a:t>
            </a:r>
            <a:r>
              <a:rPr lang="en-US" sz="2100" dirty="0">
                <a:solidFill>
                  <a:srgbClr val="0000FF"/>
                </a:solidFill>
              </a:rPr>
              <a:t>of time that the Slave guarantees its response to the Master (i.e. Slave write</a:t>
            </a:r>
            <a:r>
              <a:rPr lang="en-US" sz="2100" dirty="0" smtClean="0">
                <a:solidFill>
                  <a:srgbClr val="0000FF"/>
                </a:solidFill>
              </a:rPr>
              <a:t>), as </a:t>
            </a:r>
            <a:r>
              <a:rPr lang="en-US" sz="2100" dirty="0">
                <a:solidFill>
                  <a:srgbClr val="0000FF"/>
                </a:solidFill>
              </a:rPr>
              <a:t>assumed in following </a:t>
            </a:r>
            <a:r>
              <a:rPr lang="en-US" sz="2100" dirty="0" smtClean="0">
                <a:solidFill>
                  <a:srgbClr val="0000FF"/>
                </a:solidFill>
              </a:rPr>
              <a:t>diagrams.</a:t>
            </a:r>
          </a:p>
          <a:p>
            <a:pPr lvl="1">
              <a:lnSpc>
                <a:spcPct val="80000"/>
              </a:lnSpc>
            </a:pPr>
            <a:r>
              <a:rPr lang="en-US" sz="1700" dirty="0" smtClean="0">
                <a:solidFill>
                  <a:srgbClr val="0000FF"/>
                </a:solidFill>
              </a:rPr>
              <a:t>Then </a:t>
            </a:r>
            <a:r>
              <a:rPr lang="en-US" sz="1700" dirty="0">
                <a:solidFill>
                  <a:srgbClr val="0000FF"/>
                </a:solidFill>
              </a:rPr>
              <a:t>consider specs apply for </a:t>
            </a:r>
            <a:r>
              <a:rPr lang="en-US" sz="1700" b="1" dirty="0" smtClean="0">
                <a:solidFill>
                  <a:srgbClr val="0000FF"/>
                </a:solidFill>
              </a:rPr>
              <a:t>15uS&lt;</a:t>
            </a:r>
            <a:r>
              <a:rPr lang="en-US" sz="1700" b="1" dirty="0" err="1" smtClean="0">
                <a:solidFill>
                  <a:srgbClr val="0000FF"/>
                </a:solidFill>
              </a:rPr>
              <a:t>t</a:t>
            </a:r>
            <a:r>
              <a:rPr lang="en-US" sz="1700" b="1" baseline="-25000" dirty="0" err="1" smtClean="0">
                <a:solidFill>
                  <a:srgbClr val="0000FF"/>
                </a:solidFill>
              </a:rPr>
              <a:t>p</a:t>
            </a:r>
            <a:r>
              <a:rPr lang="en-US" sz="1700" b="1" dirty="0" smtClean="0">
                <a:solidFill>
                  <a:srgbClr val="0000FF"/>
                </a:solidFill>
              </a:rPr>
              <a:t>&lt;60uS</a:t>
            </a:r>
            <a:r>
              <a:rPr lang="en-US" sz="1700" dirty="0" smtClean="0">
                <a:solidFill>
                  <a:srgbClr val="0000FF"/>
                </a:solidFill>
              </a:rPr>
              <a:t> </a:t>
            </a:r>
            <a:r>
              <a:rPr lang="en-US" sz="1700" dirty="0">
                <a:solidFill>
                  <a:srgbClr val="0000FF"/>
                </a:solidFill>
              </a:rPr>
              <a:t>(1/2X to 2X tolerance</a:t>
            </a:r>
            <a:r>
              <a:rPr lang="en-US" sz="1700" dirty="0" smtClean="0">
                <a:solidFill>
                  <a:srgbClr val="0000FF"/>
                </a:solidFill>
              </a:rPr>
              <a:t>).</a:t>
            </a:r>
          </a:p>
          <a:p>
            <a:pPr lvl="1">
              <a:lnSpc>
                <a:spcPct val="80000"/>
              </a:lnSpc>
            </a:pPr>
            <a:r>
              <a:rPr lang="en-US" sz="1700" b="1" dirty="0" smtClean="0">
                <a:solidFill>
                  <a:schemeClr val="accent2"/>
                </a:solidFill>
              </a:rPr>
              <a:t>All DS timing specs are line-to-line having no margin and do not account for rise and fall times. If Slaves encompassed the full tolerance, there would be bus errors.</a:t>
            </a:r>
          </a:p>
          <a:p>
            <a:pPr lvl="1">
              <a:lnSpc>
                <a:spcPct val="80000"/>
              </a:lnSpc>
            </a:pPr>
            <a:r>
              <a:rPr lang="en-US" sz="1800" b="1" dirty="0" smtClean="0">
                <a:solidFill>
                  <a:srgbClr val="0000FF"/>
                </a:solidFill>
              </a:rPr>
              <a:t>In practice, Slaves tend to be much more nominal +/-15%.</a:t>
            </a:r>
          </a:p>
        </p:txBody>
      </p:sp>
      <p:sp>
        <p:nvSpPr>
          <p:cNvPr id="17410" name="Rectangle 2"/>
          <p:cNvSpPr>
            <a:spLocks noGrp="1" noChangeArrowheads="1"/>
          </p:cNvSpPr>
          <p:nvPr>
            <p:ph type="title"/>
          </p:nvPr>
        </p:nvSpPr>
        <p:spPr/>
        <p:txBody>
          <a:bodyPr/>
          <a:lstStyle/>
          <a:p>
            <a:pPr eaLnBrk="1" hangingPunct="1"/>
            <a:r>
              <a:rPr lang="en-US" dirty="0" smtClean="0"/>
              <a:t>Bus Timing Definitions </a:t>
            </a:r>
          </a:p>
        </p:txBody>
      </p:sp>
    </p:spTree>
    <p:extLst>
      <p:ext uri="{BB962C8B-B14F-4D97-AF65-F5344CB8AC3E}">
        <p14:creationId xmlns:p14="http://schemas.microsoft.com/office/powerpoint/2010/main" val="1738767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5750</TotalTime>
  <Words>3601</Words>
  <Application>Microsoft Office PowerPoint</Application>
  <PresentationFormat>On-screen Show (4:3)</PresentationFormat>
  <Paragraphs>340</Paragraphs>
  <Slides>38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Lucida Sans Unicode</vt:lpstr>
      <vt:lpstr>Symbol</vt:lpstr>
      <vt:lpstr>Verdana</vt:lpstr>
      <vt:lpstr>Wingdings 2</vt:lpstr>
      <vt:lpstr>Wingdings 3</vt:lpstr>
      <vt:lpstr>Concourse</vt:lpstr>
      <vt:lpstr>Visio</vt:lpstr>
      <vt:lpstr>OneWire Brief</vt:lpstr>
      <vt:lpstr>Scope</vt:lpstr>
      <vt:lpstr>OneWire in a Nutshell</vt:lpstr>
      <vt:lpstr>OneWire Master</vt:lpstr>
      <vt:lpstr>OneWire Slave Devices</vt:lpstr>
      <vt:lpstr>Commerical Slave Devices</vt:lpstr>
      <vt:lpstr>OneWire Slave Emulation</vt:lpstr>
      <vt:lpstr>Bus Bit Protocol and Levels</vt:lpstr>
      <vt:lpstr>Bus Timing Definitions </vt:lpstr>
      <vt:lpstr>Bus Master Timing Rules</vt:lpstr>
      <vt:lpstr>Bus Slave Timing Rules</vt:lpstr>
      <vt:lpstr>Bus Timing Specs</vt:lpstr>
      <vt:lpstr>Bus Reset Timing</vt:lpstr>
      <vt:lpstr>Bus Presence Pulse Timing</vt:lpstr>
      <vt:lpstr>Bus Reset and Presence Timing</vt:lpstr>
      <vt:lpstr>Basic Message Protocol</vt:lpstr>
      <vt:lpstr>Required ROM Functions</vt:lpstr>
      <vt:lpstr>Bit Ordering Gotchas</vt:lpstr>
      <vt:lpstr>CRC Functions</vt:lpstr>
      <vt:lpstr>Search Algorithm (Self-discovery)</vt:lpstr>
      <vt:lpstr>(Truncated) Search Example</vt:lpstr>
      <vt:lpstr>Search Issues</vt:lpstr>
      <vt:lpstr>OneWire Overdrive</vt:lpstr>
      <vt:lpstr>OneWire Alarms &amp; Interrupts</vt:lpstr>
      <vt:lpstr>My OneWire</vt:lpstr>
      <vt:lpstr>My Experience</vt:lpstr>
      <vt:lpstr>Cabling</vt:lpstr>
      <vt:lpstr>DS2480B – Serial to OneWire I/F</vt:lpstr>
      <vt:lpstr>Hardware Interface</vt:lpstr>
      <vt:lpstr>Improved Interface</vt:lpstr>
      <vt:lpstr>Alternate Interfaces</vt:lpstr>
      <vt:lpstr>DS2413 – 2-bit GPIO DS2408 – 8-bit GPIO</vt:lpstr>
      <vt:lpstr>Ground Loops</vt:lpstr>
      <vt:lpstr>Old Libraries</vt:lpstr>
      <vt:lpstr>Linux OneWire Kernel Driver</vt:lpstr>
      <vt:lpstr>Node-red</vt:lpstr>
      <vt:lpstr>CircuitPython</vt:lpstr>
      <vt:lpstr>QTPy RP2040 Broker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1-wire Brief</dc:title>
  <dc:creator>dvc</dc:creator>
  <cp:lastModifiedBy>dvc</cp:lastModifiedBy>
  <cp:revision>103</cp:revision>
  <dcterms:created xsi:type="dcterms:W3CDTF">2012-11-03T15:23:58Z</dcterms:created>
  <dcterms:modified xsi:type="dcterms:W3CDTF">2022-11-06T17:57:55Z</dcterms:modified>
</cp:coreProperties>
</file>