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0692000" cx="7560000"/>
  <p:notesSz cx="7560000" cy="10692000"/>
  <p:embeddedFontLst>
    <p:embeddedFont>
      <p:font typeface="Quicksand"/>
      <p:regular r:id="rId13"/>
      <p:bold r:id="rId14"/>
    </p:embeddedFont>
    <p:embeddedFont>
      <p:font typeface="Roboto Mono"/>
      <p:regular r:id="rId15"/>
      <p:bold r:id="rId16"/>
      <p:italic r:id="rId17"/>
      <p:boldItalic r:id="rId18"/>
    </p:embeddedFont>
    <p:embeddedFont>
      <p:font typeface="Quicksand Medium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414">
          <p15:clr>
            <a:srgbClr val="A4A3A4"/>
          </p15:clr>
        </p15:guide>
        <p15:guide id="2" pos="680">
          <p15:clr>
            <a:srgbClr val="A4A3A4"/>
          </p15:clr>
        </p15:guide>
        <p15:guide id="3" pos="160">
          <p15:clr>
            <a:srgbClr val="9AA0A6"/>
          </p15:clr>
        </p15:guide>
        <p15:guide id="4" pos="4562">
          <p15:clr>
            <a:srgbClr val="9AA0A6"/>
          </p15:clr>
        </p15:guide>
        <p15:guide id="5" pos="2726">
          <p15:clr>
            <a:srgbClr val="9AA0A6"/>
          </p15:clr>
        </p15:guide>
        <p15:guide id="6" orient="horz" pos="142">
          <p15:clr>
            <a:srgbClr val="9AA0A6"/>
          </p15:clr>
        </p15:guide>
        <p15:guide id="7" pos="258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0085A2-949D-49F6-A21F-86734A0366A6}">
  <a:tblStyle styleId="{060085A2-949D-49F6-A21F-86734A0366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414" orient="horz"/>
        <p:guide pos="680"/>
        <p:guide pos="160"/>
        <p:guide pos="4562"/>
        <p:guide pos="2726"/>
        <p:guide pos="142" orient="horz"/>
        <p:guide pos="258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Quicksand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-regular.fntdata"/><Relationship Id="rId14" Type="http://schemas.openxmlformats.org/officeDocument/2006/relationships/font" Target="fonts/Quicksand-bold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QuicksandMedium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102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he-cc.io/curriculum" TargetMode="External"/><Relationship Id="rId3" Type="http://schemas.openxmlformats.org/officeDocument/2006/relationships/hyperlink" Target="https://www.raspberrypi.org/" TargetMode="External"/><Relationship Id="rId4" Type="http://schemas.openxmlformats.org/officeDocument/2006/relationships/hyperlink" Target="https://www.raspberrypi.org/" TargetMode="External"/><Relationship Id="rId5" Type="http://schemas.openxmlformats.org/officeDocument/2006/relationships/hyperlink" Target="https://creativecommons.org/licenses/by-nc-sa/4.0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f188853d0_0_0:notes"/>
          <p:cNvSpPr/>
          <p:nvPr>
            <p:ph idx="2" type="sldImg"/>
          </p:nvPr>
        </p:nvSpPr>
        <p:spPr>
          <a:xfrm>
            <a:off x="2217102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f188853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Last updated: 12-05-2021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- the latest version is available at: </a:t>
            </a:r>
            <a:r>
              <a:rPr lang="en-GB" sz="10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the-cc.io/curriculum</a:t>
            </a: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by the</a:t>
            </a:r>
            <a:r>
              <a:rPr lang="en-GB" sz="1000">
                <a:solidFill>
                  <a:srgbClr val="666666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0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Raspberry Pi Foundation</a:t>
            </a: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 under a Creative Commons Attribution-NonCommercial-ShareAlike 4.0 International license. To view a copy of this license, visit, see </a:t>
            </a:r>
            <a:r>
              <a:rPr lang="en-GB" sz="10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creativecommons.org/licenses/by-nc-sa/4.0/</a:t>
            </a: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eecc5ce72_1_2:notes"/>
          <p:cNvSpPr/>
          <p:nvPr>
            <p:ph idx="2" type="sldImg"/>
          </p:nvPr>
        </p:nvSpPr>
        <p:spPr>
          <a:xfrm>
            <a:off x="2217102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eecc5ce7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ecc5ce72_1_14:notes"/>
          <p:cNvSpPr/>
          <p:nvPr>
            <p:ph idx="2" type="sldImg"/>
          </p:nvPr>
        </p:nvSpPr>
        <p:spPr>
          <a:xfrm>
            <a:off x="2217102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eecc5ce7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eecc5ce72_1_23:notes"/>
          <p:cNvSpPr/>
          <p:nvPr>
            <p:ph idx="2" type="sldImg"/>
          </p:nvPr>
        </p:nvSpPr>
        <p:spPr>
          <a:xfrm>
            <a:off x="2217102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eecc5ce7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eecc5ce72_1_62:notes"/>
          <p:cNvSpPr/>
          <p:nvPr>
            <p:ph idx="2" type="sldImg"/>
          </p:nvPr>
        </p:nvSpPr>
        <p:spPr>
          <a:xfrm>
            <a:off x="2217102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eecc5ce7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eecc5ce72_1_82:notes"/>
          <p:cNvSpPr/>
          <p:nvPr>
            <p:ph idx="2" type="sldImg"/>
          </p:nvPr>
        </p:nvSpPr>
        <p:spPr>
          <a:xfrm>
            <a:off x="2217102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eecc5ce72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655118" y="0"/>
            <a:ext cx="1621500" cy="6531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435605" y="1198965"/>
            <a:ext cx="6693300" cy="42300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440442" y="5540674"/>
            <a:ext cx="6693300" cy="1519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63996" y="9336661"/>
            <a:ext cx="1163329" cy="35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257043" y="664365"/>
            <a:ext cx="7045200" cy="9371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4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7302213" y="10038860"/>
            <a:ext cx="257700" cy="65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5655118" y="0"/>
            <a:ext cx="1622400" cy="6531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257712" y="1547778"/>
            <a:ext cx="7044600" cy="4266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57043" y="2115586"/>
            <a:ext cx="7045800" cy="79230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257043" y="646280"/>
            <a:ext cx="7045800" cy="1469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7302213" y="10038860"/>
            <a:ext cx="257700" cy="65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idx="2" type="subTitle"/>
          </p:nvPr>
        </p:nvSpPr>
        <p:spPr>
          <a:xfrm>
            <a:off x="5655118" y="0"/>
            <a:ext cx="1621500" cy="6531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257043" y="2115586"/>
            <a:ext cx="7045200" cy="64380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257043" y="8559419"/>
            <a:ext cx="7045200" cy="1451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257043" y="651710"/>
            <a:ext cx="7045200" cy="1451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7302213" y="10038860"/>
            <a:ext cx="257700" cy="65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3" type="subTitle"/>
          </p:nvPr>
        </p:nvSpPr>
        <p:spPr>
          <a:xfrm>
            <a:off x="5655118" y="0"/>
            <a:ext cx="1620900" cy="6531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257043" y="981165"/>
            <a:ext cx="7045200" cy="78897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257043" y="8901529"/>
            <a:ext cx="7045200" cy="113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 algn="ctr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7302213" y="10038860"/>
            <a:ext cx="257700" cy="65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5655118" y="0"/>
            <a:ext cx="1620900" cy="6531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57043" y="2115586"/>
            <a:ext cx="7045200" cy="79230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7302213" y="10038860"/>
            <a:ext cx="257700" cy="65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257043" y="639055"/>
            <a:ext cx="7045200" cy="1473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subTitle"/>
          </p:nvPr>
        </p:nvSpPr>
        <p:spPr>
          <a:xfrm>
            <a:off x="5655118" y="0"/>
            <a:ext cx="1620900" cy="6531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body"/>
          </p:nvPr>
        </p:nvSpPr>
        <p:spPr>
          <a:xfrm>
            <a:off x="257043" y="2115584"/>
            <a:ext cx="3387000" cy="76062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7302213" y="10038860"/>
            <a:ext cx="257700" cy="65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916087" y="2115534"/>
            <a:ext cx="3387000" cy="76062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5655118" y="0"/>
            <a:ext cx="1620300" cy="6531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57043" y="651710"/>
            <a:ext cx="7045200" cy="1451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2:1">
  <p:cSld name="TITLE_4_1_1_1_3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257043" y="2115584"/>
            <a:ext cx="4613400" cy="76062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257043" y="651710"/>
            <a:ext cx="7045200" cy="1451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302213" y="10038860"/>
            <a:ext cx="257700" cy="65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4995003" y="2115534"/>
            <a:ext cx="2308200" cy="76062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subTitle"/>
          </p:nvPr>
        </p:nvSpPr>
        <p:spPr>
          <a:xfrm>
            <a:off x="5655118" y="0"/>
            <a:ext cx="1620300" cy="6531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1:2">
  <p:cSld name="TITLE_4_1_1_1_3_1_1_1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257043" y="2115584"/>
            <a:ext cx="2306700" cy="76062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57043" y="651710"/>
            <a:ext cx="7045200" cy="1451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7302213" y="10038860"/>
            <a:ext cx="257700" cy="65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2689881" y="2115534"/>
            <a:ext cx="4612800" cy="76062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3" type="subTitle"/>
          </p:nvPr>
        </p:nvSpPr>
        <p:spPr>
          <a:xfrm>
            <a:off x="5655118" y="0"/>
            <a:ext cx="1620300" cy="6531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1:1:1">
  <p:cSld name="TITLE_4_1_1_1_3_1_1_1_1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257043" y="2115584"/>
            <a:ext cx="2232300" cy="76062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257043" y="651710"/>
            <a:ext cx="7045200" cy="1451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7302213" y="10038860"/>
            <a:ext cx="257700" cy="65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2689881" y="2115534"/>
            <a:ext cx="2232300" cy="76062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3" type="subTitle"/>
          </p:nvPr>
        </p:nvSpPr>
        <p:spPr>
          <a:xfrm>
            <a:off x="5655118" y="0"/>
            <a:ext cx="1620300" cy="6531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4" type="body"/>
          </p:nvPr>
        </p:nvSpPr>
        <p:spPr>
          <a:xfrm>
            <a:off x="5083881" y="2115534"/>
            <a:ext cx="2232300" cy="76062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043" y="646280"/>
            <a:ext cx="70455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Quicksand"/>
              <a:buNone/>
              <a:defRPr b="1" sz="3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043" y="2115586"/>
            <a:ext cx="7045500" cy="79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Quicksand"/>
              <a:buChar char="●"/>
              <a:defRPr sz="2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42900" lvl="1" marL="914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○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42900" lvl="2" marL="1371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■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○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■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○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Font typeface="Quicksand"/>
              <a:buChar char="■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02213" y="10038860"/>
            <a:ext cx="257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62">
          <p15:clr>
            <a:srgbClr val="EA4335"/>
          </p15:clr>
        </p15:guide>
        <p15:guide id="2" orient="horz" pos="407">
          <p15:clr>
            <a:srgbClr val="EA4335"/>
          </p15:clr>
        </p15:guide>
        <p15:guide id="3" orient="horz" pos="1333">
          <p15:clr>
            <a:srgbClr val="EA4335"/>
          </p15:clr>
        </p15:guide>
        <p15:guide id="4" pos="2295">
          <p15:clr>
            <a:srgbClr val="EA4335"/>
          </p15:clr>
        </p15:guide>
        <p15:guide id="5" orient="horz" pos="1688">
          <p15:clr>
            <a:srgbClr val="EA4335"/>
          </p15:clr>
        </p15:guide>
        <p15:guide id="6" pos="2467">
          <p15:clr>
            <a:srgbClr val="EA4335"/>
          </p15:clr>
        </p15:guide>
        <p15:guide id="7" pos="4600">
          <p15:clr>
            <a:srgbClr val="EA4335"/>
          </p15:clr>
        </p15:guide>
        <p15:guide id="8" orient="horz" pos="5388">
          <p15:clr>
            <a:srgbClr val="EA4335"/>
          </p15:clr>
        </p15:guide>
        <p15:guide id="9" pos="2024">
          <p15:clr>
            <a:srgbClr val="EA4335"/>
          </p15:clr>
        </p15:guide>
        <p15:guide id="10" pos="2738">
          <p15:clr>
            <a:srgbClr val="EA4335"/>
          </p15:clr>
        </p15:guide>
        <p15:guide id="11" orient="horz" pos="632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he-cc.io/curriculum" TargetMode="External"/><Relationship Id="rId4" Type="http://schemas.openxmlformats.org/officeDocument/2006/relationships/hyperlink" Target="https://www.raspberrypi.org/" TargetMode="External"/><Relationship Id="rId5" Type="http://schemas.openxmlformats.org/officeDocument/2006/relationships/hyperlink" Target="https://www.raspberrypi.org/" TargetMode="External"/><Relationship Id="rId6" Type="http://schemas.openxmlformats.org/officeDocument/2006/relationships/hyperlink" Target="https://creativecommons.org/licenses/by-nc-sa/4.0/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862061" y="9375866"/>
            <a:ext cx="60846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- the latest version is available at: </a:t>
            </a:r>
            <a:r>
              <a:rPr lang="en-GB" sz="10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the-cc.io/curriculum</a:t>
            </a: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by the</a:t>
            </a:r>
            <a:r>
              <a:rPr lang="en-GB" sz="1000">
                <a:solidFill>
                  <a:srgbClr val="666666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0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Raspberry Pi Foundation</a:t>
            </a: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 under a Creative Commons Attribution-NonCommercial-ShareAlike 4.0 International license. To view a copy of this license, visit, see </a:t>
            </a:r>
            <a:r>
              <a:rPr lang="en-GB" sz="10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creativecommons.org/licenses/by-nc-sa/4.0/</a:t>
            </a: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922232" y="1508225"/>
            <a:ext cx="6024300" cy="55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Handout</a:t>
            </a: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: Python cheat sheets</a:t>
            </a:r>
            <a:endParaRPr b="1"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Introduction</a:t>
            </a:r>
            <a:endParaRPr sz="16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This is a reference for the Python elements covered in this unit. The sheets include short explanations, brief notes, syntax, and selected examples.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content has been grouped into categories: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Quicksand"/>
              <a:buChar char="●"/>
            </a:pPr>
            <a:r>
              <a:rPr lang="en-GB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Lists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Quicksand"/>
              <a:buChar char="●"/>
            </a:pPr>
            <a:r>
              <a:rPr lang="en-GB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List methods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Quicksand"/>
              <a:buChar char="●"/>
            </a:pPr>
            <a:r>
              <a:rPr lang="en-GB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List functions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Quicksand"/>
              <a:buChar char="●"/>
            </a:pPr>
            <a:r>
              <a:rPr lang="en-GB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List operators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Quicksand"/>
              <a:buChar char="●"/>
            </a:pPr>
            <a:r>
              <a:rPr lang="en-GB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Strings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Quicksand"/>
              <a:buChar char="●"/>
            </a:pPr>
            <a:r>
              <a:rPr lang="en-GB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String functions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Quicksand"/>
              <a:buChar char="●"/>
            </a:pPr>
            <a:r>
              <a:rPr lang="en-GB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String operators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Quicksand"/>
              <a:buChar char="●"/>
            </a:pPr>
            <a:r>
              <a:rPr lang="en-GB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Iterating over sequences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latin typeface="Quicksand"/>
                <a:ea typeface="Quicksand"/>
                <a:cs typeface="Quicksand"/>
                <a:sym typeface="Quicksand"/>
              </a:rPr>
              <a:t>There is also </a:t>
            </a:r>
            <a:r>
              <a:rPr lang="en-GB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additional information that is not covered in the unit but may be useful in solving relevant problems</a:t>
            </a:r>
            <a:r>
              <a:rPr lang="en-GB" sz="1100">
                <a:latin typeface="Quicksand"/>
                <a:ea typeface="Quicksand"/>
                <a:cs typeface="Quicksand"/>
                <a:sym typeface="Quicksand"/>
              </a:rPr>
              <a:t>. It is </a:t>
            </a:r>
            <a:r>
              <a:rPr lang="en-GB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signposted with the Explorer icon:  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5326" y="6233075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3800" y="270000"/>
            <a:ext cx="165451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2537675" y="270000"/>
            <a:ext cx="452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Quicksand"/>
                <a:ea typeface="Quicksand"/>
                <a:cs typeface="Quicksand"/>
                <a:sym typeface="Quicksand"/>
              </a:rPr>
              <a:t> Year 9 - Python programming with sequences of data</a:t>
            </a:r>
            <a:endParaRPr sz="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Quicksand"/>
                <a:ea typeface="Quicksand"/>
                <a:cs typeface="Quicksand"/>
                <a:sym typeface="Quicksand"/>
              </a:rPr>
              <a:t>Lesson 1 – Warm up</a:t>
            </a:r>
            <a:endParaRPr sz="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Quicksand"/>
                <a:ea typeface="Quicksand"/>
                <a:cs typeface="Quicksand"/>
                <a:sym typeface="Quicksand"/>
              </a:rPr>
              <a:t>Learner activity sheet</a:t>
            </a:r>
            <a:endParaRPr sz="8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00" y="270000"/>
            <a:ext cx="1654510" cy="50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" name="Google Shape;84;p15"/>
          <p:cNvGraphicFramePr/>
          <p:nvPr/>
        </p:nvGraphicFramePr>
        <p:xfrm>
          <a:off x="360000" y="226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5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Create a list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comma-separated list of items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summer = ["June", "July", "August"]</a:t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Lists are usually </a:t>
                      </a:r>
                      <a:r>
                        <a:rPr b="1" lang="en-GB" sz="9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assigned</a:t>
                      </a:r>
                      <a:r>
                        <a:rPr lang="en-GB" sz="9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when they are created (so they can be referred to and modified later on).</a:t>
                      </a:r>
                      <a:endParaRPr sz="9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[]</a:t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 list can be </a:t>
                      </a:r>
                      <a:r>
                        <a:rPr b="1"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empty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.</a:t>
                      </a:r>
                      <a:endParaRPr sz="9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[8, True, "Hello", 3.14]</a:t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Lists can feature items of different data types.</a:t>
                      </a:r>
                      <a:endParaRPr sz="9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" name="Google Shape;85;p15"/>
          <p:cNvGraphicFramePr/>
          <p:nvPr/>
        </p:nvGraphicFramePr>
        <p:xfrm>
          <a:off x="360000" y="47214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Access individual list items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index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items in a list can be accessed through an </a:t>
                      </a:r>
                      <a:r>
                        <a:rPr b="1"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index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, i.e. their current position in the list, with numbering starting at zero.</a:t>
                      </a:r>
                      <a:endParaRPr sz="1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month = summer[0]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Retrieve the value of the </a:t>
                      </a:r>
                      <a:r>
                        <a:rPr b="1"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first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item (zero-based index 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) in a list.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data[1] = False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Assign a new value to the </a:t>
                      </a:r>
                      <a:r>
                        <a:rPr b="1"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second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item (zero-based index 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) in a list.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previous = planets[position-1]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sum = numbers[i] + numbers[i+1]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index can be the value of an </a:t>
                      </a:r>
                      <a:r>
                        <a:rPr b="1"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expression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6" name="Google Shape;86;p15"/>
          <p:cNvCxnSpPr/>
          <p:nvPr/>
        </p:nvCxnSpPr>
        <p:spPr>
          <a:xfrm>
            <a:off x="1904325" y="1004775"/>
            <a:ext cx="494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7329" y="828388"/>
            <a:ext cx="294490" cy="35816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1162888" y="735371"/>
            <a:ext cx="866700" cy="44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Lists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89" name="Google Shape;89;p15"/>
          <p:cNvGraphicFramePr/>
          <p:nvPr/>
        </p:nvGraphicFramePr>
        <p:xfrm>
          <a:off x="360000" y="104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5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Lists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are a type of data structure that involve individual items organised in a sequence.</a:t>
                      </a:r>
                      <a:endParaRPr sz="12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Lists are dynamic data structures: items can be modified, added, or removed during program execution.</a:t>
                      </a:r>
                      <a:endParaRPr b="1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oogle Shape;90;p15"/>
          <p:cNvGraphicFramePr/>
          <p:nvPr/>
        </p:nvGraphicFramePr>
        <p:xfrm>
          <a:off x="360000" y="7709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21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 slices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start index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end index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step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 slice of a list is a new list that includes list items from a start index up to (but not including) an end index. Specifying a step skips over items.</a:t>
                      </a:r>
                      <a:endParaRPr sz="1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summer = months[5:8]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new list is a slice containing items 6 to 8. 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head = data[:100] 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You can omit the start index (start from the first item) and the end index (stop at the last item).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skipped = values[::2]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Skip every other item.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5426" y="7807102"/>
            <a:ext cx="180000" cy="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6"/>
          <p:cNvGraphicFramePr/>
          <p:nvPr/>
        </p:nvGraphicFramePr>
        <p:xfrm>
          <a:off x="360000" y="20325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2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Add or remove items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.append(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item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Add an item to the end of the list.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numbers.append(42)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.insert(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index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item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Insert an item at a given (zero-based) index.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cities.insert(2, "Oslo")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Insert a new item at the third position (zero-based index 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) in the list.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.pop(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index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Remove the item at the given (zero-based) index in the list, and return it. If no index is specified, remove and return the last item in the list.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tasks.pop()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last = values.pop()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value removed from the list and returned by 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can be assigned to a variable.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queue.pop(0)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Remove the first item (zero-based index 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) from the list.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.remove(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item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Remove the first item from the list with a particular value. Raises a 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ValueError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if there is no such item.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countries.remove("Japan")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7" name="Google Shape;97;p16"/>
          <p:cNvCxnSpPr/>
          <p:nvPr/>
        </p:nvCxnSpPr>
        <p:spPr>
          <a:xfrm>
            <a:off x="2918550" y="928575"/>
            <a:ext cx="392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329" y="752188"/>
            <a:ext cx="294490" cy="35816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1162898" y="659175"/>
            <a:ext cx="1886400" cy="44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List</a:t>
            </a: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methods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00" name="Google Shape;100;p16"/>
          <p:cNvGraphicFramePr/>
          <p:nvPr/>
        </p:nvGraphicFramePr>
        <p:xfrm>
          <a:off x="360000" y="105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5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You can think of </a:t>
                      </a:r>
                      <a:r>
                        <a:rPr b="1" lang="en-GB" sz="12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 methods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as special functions that are applied to lists. To call a list method, you need to use </a:t>
                      </a:r>
                      <a:r>
                        <a:rPr b="1" lang="en-GB" sz="12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dot notation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(as shown in the examples that follow).  </a:t>
                      </a:r>
                      <a:endParaRPr b="1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00" y="270000"/>
            <a:ext cx="1654510" cy="5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7"/>
          <p:cNvCxnSpPr/>
          <p:nvPr/>
        </p:nvCxnSpPr>
        <p:spPr>
          <a:xfrm>
            <a:off x="2918550" y="1004775"/>
            <a:ext cx="392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329" y="828388"/>
            <a:ext cx="294490" cy="35816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1162898" y="735375"/>
            <a:ext cx="1886400" cy="44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List</a:t>
            </a: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methods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09" name="Google Shape;109;p17"/>
          <p:cNvGraphicFramePr/>
          <p:nvPr/>
        </p:nvGraphicFramePr>
        <p:xfrm>
          <a:off x="360000" y="2027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10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Find and count items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.index(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item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Search for the first occurrence of an item in the list and return its (zero-based) index. Raises a 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ValueError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if there is no such item.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 = planets.index("Mars")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.count(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item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Return the number of times an item appears in the list.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nb_the = words.count("the")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Google Shape;110;p17"/>
          <p:cNvGraphicFramePr/>
          <p:nvPr/>
        </p:nvGraphicFramePr>
        <p:xfrm>
          <a:off x="360000" y="5334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2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Other list operations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.reverse()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Reverse the items of the list.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values.reverse()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.sort()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Sort the items in the list in ascending order.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names.sort()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items can be strings (and sorting arranges them in alphabetical order).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numbers.sort(reverse=True)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Use the 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reverse=True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argument to sort in descending order.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" name="Google Shape;111;p17"/>
          <p:cNvGraphicFramePr/>
          <p:nvPr/>
        </p:nvGraphicFramePr>
        <p:xfrm>
          <a:off x="360000" y="1135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5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You can think of </a:t>
                      </a:r>
                      <a:r>
                        <a:rPr b="1" lang="en-GB" sz="12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 methods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as special functions that are applied to lists. To call a list method, you need to use </a:t>
                      </a:r>
                      <a:r>
                        <a:rPr b="1" lang="en-GB" sz="12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dot notation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(as shown in the examples that follow).  </a:t>
                      </a:r>
                      <a:endParaRPr b="1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00" y="270000"/>
            <a:ext cx="1654510" cy="5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8"/>
          <p:cNvCxnSpPr/>
          <p:nvPr/>
        </p:nvCxnSpPr>
        <p:spPr>
          <a:xfrm>
            <a:off x="3167400" y="1004775"/>
            <a:ext cx="367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329" y="828388"/>
            <a:ext cx="294490" cy="35816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1162900" y="735375"/>
            <a:ext cx="2043600" cy="44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String functions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20" name="Google Shape;120;p18"/>
          <p:cNvGraphicFramePr/>
          <p:nvPr/>
        </p:nvGraphicFramePr>
        <p:xfrm>
          <a:off x="360000" y="105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5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Some functions can accept strings as arguments, process them, and return a result.   </a:t>
                      </a:r>
                      <a:endParaRPr b="1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Google Shape;121;p18"/>
          <p:cNvGraphicFramePr/>
          <p:nvPr/>
        </p:nvGraphicFramePr>
        <p:xfrm>
          <a:off x="360000" y="1514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20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Length of a string: the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len</a:t>
                      </a:r>
                      <a:r>
                        <a:rPr b="1" lang="en-GB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function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len(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Return the length (number of characters) of a string.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len(password)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2" name="Google Shape;122;p18"/>
          <p:cNvGraphicFramePr/>
          <p:nvPr/>
        </p:nvGraphicFramePr>
        <p:xfrm>
          <a:off x="360000" y="40134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String membership: the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b="1" lang="en-GB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operator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substring 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string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Check if a string is contained within a larger string. 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expression evaluates to 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or 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"sub" in word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letter in "aeiou"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in text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3" name="Google Shape;123;p18"/>
          <p:cNvCxnSpPr/>
          <p:nvPr/>
        </p:nvCxnSpPr>
        <p:spPr>
          <a:xfrm>
            <a:off x="3272100" y="3366975"/>
            <a:ext cx="357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8"/>
          <p:cNvSpPr/>
          <p:nvPr/>
        </p:nvSpPr>
        <p:spPr>
          <a:xfrm>
            <a:off x="1162901" y="3021375"/>
            <a:ext cx="2528100" cy="44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String operators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25" name="Google Shape;125;p18"/>
          <p:cNvGraphicFramePr/>
          <p:nvPr/>
        </p:nvGraphicFramePr>
        <p:xfrm>
          <a:off x="360000" y="3421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5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String operators allow you to form expressions that involve strings and can be evaluated.</a:t>
                      </a:r>
                      <a:endParaRPr b="1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" name="Google Shape;126;p18"/>
          <p:cNvGraphicFramePr/>
          <p:nvPr/>
        </p:nvGraphicFramePr>
        <p:xfrm>
          <a:off x="360000" y="602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37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Adding strings together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string 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+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string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This expression evaluates to a new string that comprises the two strings joined together in sequence.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greeting = "Hello " + name + "!"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fullname = firstname + lastname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626" y="6121177"/>
            <a:ext cx="180000" cy="1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8"/>
          <p:cNvCxnSpPr/>
          <p:nvPr/>
        </p:nvCxnSpPr>
        <p:spPr>
          <a:xfrm>
            <a:off x="3114975" y="8167575"/>
            <a:ext cx="37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8"/>
          <p:cNvSpPr/>
          <p:nvPr/>
        </p:nvSpPr>
        <p:spPr>
          <a:xfrm>
            <a:off x="1162901" y="7898175"/>
            <a:ext cx="2528100" cy="44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Split and join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30" name="Google Shape;130;p18"/>
          <p:cNvGraphicFramePr/>
          <p:nvPr/>
        </p:nvGraphicFramePr>
        <p:xfrm>
          <a:off x="360000" y="8298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5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 is often convenient to split a string into a list, or join the items of a list into a string.</a:t>
                      </a:r>
                      <a:endParaRPr b="1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1" name="Google Shape;131;p18"/>
          <p:cNvGraphicFramePr/>
          <p:nvPr/>
        </p:nvGraphicFramePr>
        <p:xfrm>
          <a:off x="360000" y="88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21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string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.split(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separator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separator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.join(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Examples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names = line.split(", ")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"".join(letters)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551" y="8026177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00" y="270000"/>
            <a:ext cx="1654510" cy="5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19"/>
          <p:cNvCxnSpPr/>
          <p:nvPr/>
        </p:nvCxnSpPr>
        <p:spPr>
          <a:xfrm>
            <a:off x="4284150" y="928575"/>
            <a:ext cx="256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329" y="752188"/>
            <a:ext cx="294490" cy="35816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/>
          <p:nvPr/>
        </p:nvSpPr>
        <p:spPr>
          <a:xfrm>
            <a:off x="1162900" y="659175"/>
            <a:ext cx="3076500" cy="44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sequences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41" name="Google Shape;141;p19"/>
          <p:cNvGraphicFramePr/>
          <p:nvPr/>
        </p:nvGraphicFramePr>
        <p:xfrm>
          <a:off x="360000" y="105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5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-loop is a special type of control structure that can be used to iterate over the elements of a sequence.</a:t>
                      </a:r>
                      <a:endParaRPr b="1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Google Shape;142;p19"/>
          <p:cNvGraphicFramePr/>
          <p:nvPr/>
        </p:nvGraphicFramePr>
        <p:xfrm>
          <a:off x="360000" y="2885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20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Iterating over list items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item 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list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block of statements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Execute the block of statements for every item in the list.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name in guests: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print(name)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" name="Google Shape;143;p19"/>
          <p:cNvGraphicFramePr/>
          <p:nvPr/>
        </p:nvGraphicFramePr>
        <p:xfrm>
          <a:off x="360000" y="1742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20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element 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sequence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block of statements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For every element in the sequence, execute the block of statements. 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4" name="Google Shape;144;p19"/>
          <p:cNvGraphicFramePr/>
          <p:nvPr/>
        </p:nvGraphicFramePr>
        <p:xfrm>
          <a:off x="360000" y="4952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20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Iterating over string characters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Syntax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character 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string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block of statements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Execute the block of statements for every character in the string.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Example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character in password: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print(character)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5" name="Google Shape;145;p19"/>
          <p:cNvGraphicFramePr/>
          <p:nvPr/>
        </p:nvGraphicFramePr>
        <p:xfrm>
          <a:off x="360000" y="71528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{060085A2-949D-49F6-A21F-86734A0366A6}</a:tableStyleId>
              </a:tblPr>
              <a:tblGrid>
                <a:gridCol w="826675"/>
                <a:gridCol w="3424100"/>
                <a:gridCol w="2245225"/>
              </a:tblGrid>
              <a:tr h="20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Using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</a:t>
                      </a:r>
                      <a:r>
                        <a:rPr b="1" lang="en-GB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instead of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You can follow this pattern to use 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to achieve a similar effect as when using 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: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144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Pattern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index = 0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index &lt; len(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sequence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):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element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= 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sequence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[index]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block of statements</a:t>
                      </a:r>
                      <a:endParaRPr sz="11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index = index + 1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Iterate over all indices, retrieve the corresponding element in the sequence, and execute the block of statements.</a:t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72000" marB="72000" marR="72000" marL="180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376" y="7235602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00" y="270000"/>
            <a:ext cx="1654510" cy="5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PF Curriculum Slides">
  <a:themeElements>
    <a:clrScheme name="Simple Light">
      <a:dk1>
        <a:srgbClr val="000000"/>
      </a:dk1>
      <a:lt1>
        <a:srgbClr val="FFFFFF"/>
      </a:lt1>
      <a:dk2>
        <a:srgbClr val="F7F6FB"/>
      </a:dk2>
      <a:lt2>
        <a:srgbClr val="F2FCFC"/>
      </a:lt2>
      <a:accent1>
        <a:srgbClr val="F1FAFF"/>
      </a:accent1>
      <a:accent2>
        <a:srgbClr val="FFF8F3"/>
      </a:accent2>
      <a:accent3>
        <a:srgbClr val="FFFEF2"/>
      </a:accent3>
      <a:accent4>
        <a:srgbClr val="F5FBF5"/>
      </a:accent4>
      <a:accent5>
        <a:srgbClr val="F5FBF5"/>
      </a:accent5>
      <a:accent6>
        <a:srgbClr val="CD2355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