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5" r:id="rId17"/>
    <p:sldId id="277" r:id="rId18"/>
    <p:sldId id="279" r:id="rId19"/>
    <p:sldId id="280" r:id="rId20"/>
    <p:sldId id="281" r:id="rId21"/>
  </p:sldIdLst>
  <p:sldSz cx="9144000" cy="5143500" type="screen16x9"/>
  <p:notesSz cx="6858000" cy="9144000"/>
  <p:embeddedFontLst>
    <p:embeddedFont>
      <p:font typeface="Quicksand" panose="02010600030101010101" charset="0"/>
      <p:regular r:id="rId23"/>
      <p:bold r:id="rId24"/>
    </p:embeddedFont>
    <p:embeddedFont>
      <p:font typeface="Quicksand Medium" panose="0201060003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cc.io/curriculu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www.raspberrypi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Lord_Kitchener_Wants_You#/media/File:KitchenerWants.ti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atch_(programming_language)#/media/File:Scratch_Cat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.org/community/logos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Last updated 16-04-21</a:t>
            </a: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licence. To view a copy of this license, visit, see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8fb1ff7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8fb1ff7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Then why do we use text-based programming? Because the things that you can express are infinite, and there are only so many blocks.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8fb1ff7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8fb1ff7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Then why do we use text-based programming? Because the things that you can express are infinite, and there are only so many blocks.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9c6b86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9c6b86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https://commons.wikimedia.org/wiki/Category:Lord_Kitchener_Wants_You#/media/File:KitchenerWants.tif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aecee55ec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aecee55ec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9c6b86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9c6b86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9924a01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9924a01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8fb1ff7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8fb1ff7f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58fb1ff7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58fb1ff7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9c6b86e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9c6b86e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aecee55ec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aecee55ec_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ecee55ec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ecee55ec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016eeabf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016eeabf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9b719e4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9b719e41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944449e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944449e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sources: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https://en.wikipedia.org/wiki/Scratch_(programming_language)#/media/File:Scratch_Cat.png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https://www.python.org/community/logos/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4449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4449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8fb1ff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8fb1ff7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8fb1ff7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8fb1ff7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8fb1ff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8fb1ff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Then why do we use text-based programming? Because the things that you can express are infinite, and there are only so many blocks.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第一课：第一步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八年级</a:t>
            </a:r>
            <a:r>
              <a:rPr lang="en-GB" dirty="0">
                <a:latin typeface="Times New Roman" panose="02020603050405020304" pitchFamily="18" charset="0"/>
                <a:ea typeface="楷体" panose="02010609060101010101" pitchFamily="49" charset="-122"/>
              </a:rPr>
              <a:t>– Python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编程基础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语法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736600" y="2628586"/>
            <a:ext cx="4096500" cy="10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Scratch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中，不可能出现语法错误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规则是由块和它们组合在一起的方式强制执行的。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10900" y="1289300"/>
            <a:ext cx="40965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所有编程语言都有语法规则，即语句如何组装。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10900" y="23942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用编程语言编写的程序必须遵循其语法。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10900" y="31943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有语法错误的程序不能被翻译和执行。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l="1969" r="1969"/>
          <a:stretch/>
        </p:blipFill>
        <p:spPr>
          <a:xfrm>
            <a:off x="4808037" y="410009"/>
            <a:ext cx="442631" cy="5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4736600" y="3710153"/>
            <a:ext cx="4096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你仍然可以犯逻辑错误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!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这就是你的程序不能正常工作的时候。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r="32184" b="39932"/>
          <a:stretch/>
        </p:blipFill>
        <p:spPr>
          <a:xfrm>
            <a:off x="4830351" y="1289300"/>
            <a:ext cx="1693126" cy="12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语法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21" y="415992"/>
            <a:ext cx="449525" cy="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736600" y="2719545"/>
            <a:ext cx="4096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。在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中，你可以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也一定会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犯语法错误。您需要遵循语法规则。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10900" y="1289300"/>
            <a:ext cx="40965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所有编程语言都有语法规则，即语句如何组装。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10900" y="23942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用编程语言编写的程序必须遵循其语法。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10900" y="31943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有语法错误的程序不能被翻译和执行。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736600" y="3862545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当您开始学习基于文本的编程语言时，语法错误可能会令人沮丧。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726200" y="1289312"/>
            <a:ext cx="4096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if remaining &lt; 10: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  print("We are getting there")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else: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  print("Still some way to go")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语法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10900" y="1289300"/>
            <a:ext cx="4425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: invalid syntax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10900" y="1822700"/>
            <a:ext cx="4425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SyntaxError</a:t>
            </a:r>
            <a:r>
              <a:rPr lang="en-GB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: Missing parentheses in call to 'print'.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10900" y="2508500"/>
            <a:ext cx="4425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SyntaxError</a:t>
            </a:r>
            <a:r>
              <a:rPr lang="en-GB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: EOL while scanning string literal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300" y="1259718"/>
            <a:ext cx="2063095" cy="2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6313250" y="2841164"/>
            <a:ext cx="19215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Has this happened to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237050" y="3044970"/>
            <a:ext cx="1440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0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4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YOU</a:t>
            </a:r>
            <a:endParaRPr sz="4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531702" y="3366238"/>
            <a:ext cx="256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5B5BA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?</a:t>
            </a:r>
            <a:endParaRPr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10900" y="3422900"/>
            <a:ext cx="40965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不要被这些错误压垮。他们是来劝阻胆小的人的。你可以修好它们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!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你在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736600" y="1289300"/>
            <a:ext cx="40914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每次你学习一门新的编程语言，让你的第一个程序说“你好”是一个传统。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10900" y="1289300"/>
            <a:ext cx="4425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 world!")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4487810" y="3556637"/>
            <a:ext cx="180000" cy="18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4487810" y="2794637"/>
            <a:ext cx="180000" cy="18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4487810" y="1880237"/>
            <a:ext cx="180000" cy="18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10900" y="1289300"/>
            <a:ext cx="4425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 world!")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学习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注释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736600" y="3422900"/>
            <a:ext cx="4086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你是否在要显示的消息周围使用了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单引号或双引号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)?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736600" y="2660900"/>
            <a:ext cx="4086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你是否在要显示的消息周围使用了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开始和结束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圆括号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?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grpSp>
        <p:nvGrpSpPr>
          <p:cNvPr id="257" name="Google Shape;257;p28"/>
          <p:cNvGrpSpPr/>
          <p:nvPr/>
        </p:nvGrpSpPr>
        <p:grpSpPr>
          <a:xfrm>
            <a:off x="4736583" y="1289300"/>
            <a:ext cx="4086088" cy="1085400"/>
            <a:chOff x="5257800" y="1289300"/>
            <a:chExt cx="3564900" cy="1085400"/>
          </a:xfrm>
        </p:grpSpPr>
        <p:sp>
          <p:nvSpPr>
            <p:cNvPr id="258" name="Google Shape;258;p28"/>
            <p:cNvSpPr txBox="1"/>
            <p:nvPr/>
          </p:nvSpPr>
          <p:spPr>
            <a:xfrm>
              <a:off x="5257800" y="1289300"/>
              <a:ext cx="3564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检查表</a:t>
              </a:r>
              <a:r>
                <a:rPr lang="en-GB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: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5257800" y="1746500"/>
              <a:ext cx="3564900" cy="6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你拼对了吗</a:t>
              </a:r>
              <a:r>
                <a:rPr lang="en-US" altLang="zh-CN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?Python</a:t>
              </a:r>
              <a:r>
                <a: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是区分大小写的</a:t>
              </a:r>
              <a:r>
                <a:rPr lang="en-US" altLang="zh-CN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:</a:t>
              </a:r>
              <a:r>
                <a: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使用大写字母是有区别的。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</p:txBody>
        </p:sp>
      </p:grpSp>
      <p:sp>
        <p:nvSpPr>
          <p:cNvPr id="260" name="Google Shape;260;p28"/>
          <p:cNvSpPr txBox="1"/>
          <p:nvPr/>
        </p:nvSpPr>
        <p:spPr>
          <a:xfrm>
            <a:off x="4495184" y="1857595"/>
            <a:ext cx="18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✔</a:t>
            </a:r>
            <a:endParaRPr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4495184" y="2771995"/>
            <a:ext cx="18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✔</a:t>
            </a:r>
            <a:endParaRPr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495184" y="3533995"/>
            <a:ext cx="18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✔</a:t>
            </a:r>
            <a:endParaRPr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310900" y="1289300"/>
            <a:ext cx="4425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 world!")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学习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注释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 r="32450" b="57713"/>
          <a:stretch/>
        </p:blipFill>
        <p:spPr>
          <a:xfrm>
            <a:off x="387111" y="2052393"/>
            <a:ext cx="1772190" cy="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4572000" y="1289300"/>
            <a:ext cx="4261100" cy="70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你将需要打印函数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当程序必须显示文本、数字或变量和表达式的值时。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310900" y="1289300"/>
            <a:ext cx="44256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user = "Claude"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print("Hello", user)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学习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注释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736600" y="2432300"/>
            <a:ext cx="4086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User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是一个变量，即值的名称。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4736600" y="2846225"/>
            <a:ext cx="4086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变量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user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当前指向值“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Claude”。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4736600" y="3566675"/>
            <a:ext cx="4086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值周围的引号显示了值的类型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它是一个字符串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一段文本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r="32171" b="58073"/>
          <a:stretch/>
        </p:blipFill>
        <p:spPr>
          <a:xfrm>
            <a:off x="373725" y="2472200"/>
            <a:ext cx="1968700" cy="5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/>
        </p:nvSpPr>
        <p:spPr>
          <a:xfrm>
            <a:off x="4731350" y="1289300"/>
            <a:ext cx="4096500" cy="70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你需要一个赋值语句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当您的程序必须使用名称时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标识符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跟踪一个值。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/>
        </p:nvSpPr>
        <p:spPr>
          <a:xfrm>
            <a:off x="310900" y="1289300"/>
            <a:ext cx="44256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user = "Claude"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print("Hello", user)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lucky = 13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print("My lucky number is", lucky)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学习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注释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5257800" y="2051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5257800" y="2051300"/>
            <a:ext cx="3564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lucky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是另一个变量。</a:t>
            </a:r>
            <a:endParaRPr lang="en-US" altLang="zh-CN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它被赋一个整数值。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373725" y="2099625"/>
            <a:ext cx="1152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5257800" y="2813300"/>
            <a:ext cx="35649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当变量和它们对应的值在程序执行期间发生变化时，绘制它们的草图是很有用的。</a:t>
            </a:r>
            <a:endParaRPr dirty="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5257800" y="3824182"/>
            <a:ext cx="1920858" cy="361800"/>
            <a:chOff x="5257800" y="2390850"/>
            <a:chExt cx="1920858" cy="361800"/>
          </a:xfrm>
        </p:grpSpPr>
        <p:sp>
          <p:nvSpPr>
            <p:cNvPr id="318" name="Google Shape;318;p33"/>
            <p:cNvSpPr txBox="1"/>
            <p:nvPr/>
          </p:nvSpPr>
          <p:spPr>
            <a:xfrm>
              <a:off x="5257800" y="2390850"/>
              <a:ext cx="7320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 panose="02020603050405020304" pitchFamily="18" charset="0"/>
                  <a:ea typeface="楷体" panose="02010609060101010101" pitchFamily="49" charset="-122"/>
                  <a:cs typeface="Roboto Mono"/>
                  <a:sym typeface="Roboto Mono"/>
                </a:rPr>
                <a:t>user</a:t>
              </a:r>
              <a:endParaRPr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026058" y="2414700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 panose="02020603050405020304" pitchFamily="18" charset="0"/>
                  <a:ea typeface="楷体" panose="02010609060101010101" pitchFamily="49" charset="-122"/>
                  <a:cs typeface="Roboto Mono"/>
                  <a:sym typeface="Roboto Mono"/>
                </a:rPr>
                <a:t>"Claude"</a:t>
              </a:r>
              <a:endParaRPr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5257800" y="4205182"/>
            <a:ext cx="1920858" cy="361800"/>
            <a:chOff x="5257800" y="2771850"/>
            <a:chExt cx="1920858" cy="361800"/>
          </a:xfrm>
        </p:grpSpPr>
        <p:sp>
          <p:nvSpPr>
            <p:cNvPr id="321" name="Google Shape;321;p33"/>
            <p:cNvSpPr txBox="1"/>
            <p:nvPr/>
          </p:nvSpPr>
          <p:spPr>
            <a:xfrm>
              <a:off x="5257800" y="2771850"/>
              <a:ext cx="7320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 panose="02020603050405020304" pitchFamily="18" charset="0"/>
                  <a:ea typeface="楷体" panose="02010609060101010101" pitchFamily="49" charset="-122"/>
                  <a:cs typeface="Roboto Mono"/>
                  <a:sym typeface="Roboto Mono"/>
                </a:rPr>
                <a:t>lucky</a:t>
              </a:r>
              <a:endParaRPr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026058" y="2795700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Times New Roman" panose="02020603050405020304" pitchFamily="18" charset="0"/>
                  <a:ea typeface="楷体" panose="02010609060101010101" pitchFamily="49" charset="-122"/>
                  <a:cs typeface="Roboto Mono"/>
                  <a:sym typeface="Roboto Mono"/>
                </a:rPr>
                <a:t>13</a:t>
              </a:r>
              <a:endParaRPr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323" name="Google Shape;323;p33"/>
          <p:cNvSpPr/>
          <p:nvPr/>
        </p:nvSpPr>
        <p:spPr>
          <a:xfrm>
            <a:off x="373725" y="1352100"/>
            <a:ext cx="1625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5257800" y="1352100"/>
            <a:ext cx="3564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User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是一个变量。它被分配一个字符串值。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/>
        </p:nvSpPr>
        <p:spPr>
          <a:xfrm>
            <a:off x="310900" y="1289300"/>
            <a:ext cx="44256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print("What’s your name?")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user = input()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print("Hello", user)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学习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的第一步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注释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5257800" y="1289300"/>
            <a:ext cx="3564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r="32207" b="49402"/>
          <a:stretch/>
        </p:blipFill>
        <p:spPr>
          <a:xfrm>
            <a:off x="387100" y="3111225"/>
            <a:ext cx="2635299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4726200" y="2965702"/>
            <a:ext cx="4096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用户输入的文本被分配给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user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变量。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4726200" y="2356100"/>
            <a:ext cx="40965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当调用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input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时，程序暂停，等待键盘输入。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4726200" y="3582273"/>
            <a:ext cx="4096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我们可以在程序中引用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user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的值，不需要知道它是什么。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4736600" y="1289300"/>
            <a:ext cx="4096500" cy="64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您将需要输入函数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当你的程序必须接收来自用户的键盘输入时。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/>
        </p:nvSpPr>
        <p:spPr>
          <a:xfrm>
            <a:off x="310900" y="1289300"/>
            <a:ext cx="44256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print("Best film ever?")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film = input()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print(film, "is my favourite too!")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课堂回顾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4736600" y="1822700"/>
            <a:ext cx="4096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在屏幕上显示用户的消息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4736600" y="1289300"/>
            <a:ext cx="4096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找出下列代码片段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4736600" y="2643476"/>
            <a:ext cx="4096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457200" lvl="0" indent="-342900">
              <a:lnSpc>
                <a:spcPct val="114000"/>
              </a:lnSpc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检索用户在键盘上键入的内容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4736600" y="3464250"/>
            <a:ext cx="4096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457200" lvl="0" indent="-342900">
              <a:lnSpc>
                <a:spcPct val="114000"/>
              </a:lnSpc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给变量赋值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开始活动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你能按照这些指示去做吗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?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10900" y="2081495"/>
            <a:ext cx="1877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把两条带子的一端对齐。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522375" y="2099102"/>
            <a:ext cx="18774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在短条的末端剪长条。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733825" y="2099100"/>
            <a:ext cx="2211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丢弃你剪掉的与短条长度相同的部分。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945300" y="2081499"/>
            <a:ext cx="2211600" cy="138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重复        到        ，</a:t>
            </a:r>
            <a:endParaRPr lang="en-US" altLang="zh-CN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直到两条线的长度相等。</a:t>
            </a:r>
            <a:endParaRPr lang="en-US" altLang="zh-CN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测量长度并报告你的结果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81058" y="1827309"/>
            <a:ext cx="270000" cy="27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a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593883" y="1827309"/>
            <a:ext cx="270000" cy="27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b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806708" y="1827309"/>
            <a:ext cx="270000" cy="27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c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405661" y="2114528"/>
            <a:ext cx="270000" cy="27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a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7979180" y="2114528"/>
            <a:ext cx="270000" cy="27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c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77" y="3159900"/>
            <a:ext cx="442846" cy="1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284" y="3159900"/>
            <a:ext cx="388382" cy="158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173" y="3159900"/>
            <a:ext cx="273505" cy="158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10900" y="1289300"/>
            <a:ext cx="6442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你有两张纸。一个长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X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厘米，另一个长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厘米。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总结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在这节课，你</a:t>
            </a:r>
            <a:r>
              <a:rPr lang="en-GB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...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47366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在下一节课，你将</a:t>
            </a:r>
            <a:r>
              <a:rPr lang="en-GB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...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4736600" y="1319300"/>
            <a:ext cx="4096500" cy="2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使用算术表达式计算值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在程序执行时跟踪变量的值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编写从键盘接收数字输入的程序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310900" y="1322525"/>
            <a:ext cx="40965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定义了什么是算法和程序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编写并执行第一个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并清除语法错误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您的程序涉及到显示消息、给变量赋值以及从键盘接收输入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10900" y="24323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欧几里得在公元前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300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年左右记录了这个算法。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开始活动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欧几里得法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求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X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和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Y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LCF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0900" y="1289300"/>
            <a:ext cx="40965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遵循这些指令解决了一个问题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它计算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X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和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Y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的最大公因数。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4856100" y="1035139"/>
            <a:ext cx="3977100" cy="1967161"/>
            <a:chOff x="4856100" y="1035139"/>
            <a:chExt cx="3977100" cy="1967161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257800" y="1289300"/>
              <a:ext cx="3575400" cy="17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这是所有算法的鼻祖，因为它是现存最古老的非平凡算法。</a:t>
              </a:r>
              <a:endPara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Donald Knuth</a:t>
              </a: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1" dirty="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The Art of Computer Programming</a:t>
              </a:r>
              <a:endPara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4856100" y="1035139"/>
              <a:ext cx="3852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Quicksand"/>
                  <a:sym typeface="Quicksand"/>
                </a:rPr>
                <a:t>❠</a:t>
              </a:r>
              <a:endParaRPr sz="300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310900" y="3270500"/>
            <a:ext cx="40965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你听说过“算法”这个词吗？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单元目标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10900" y="1322525"/>
            <a:ext cx="4670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使用基于图形化的编程语言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(Scratch)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创建的程序，包括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 </a:t>
            </a: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914400" lvl="1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变量、操作符和表达式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914400" lvl="1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顺序、选择和迭代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914400" lvl="1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子例程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914400" lvl="1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列表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10900" y="4633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在前面的单元，你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…..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889000" y="4633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在本单元，你将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…..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89000" y="1319300"/>
            <a:ext cx="3994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使用基于文本的编程语言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(Python)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来构建和扩展这些概念</a:t>
            </a:r>
            <a:endParaRPr sz="1800" dirty="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298" y="3875257"/>
            <a:ext cx="589040" cy="7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270000" y="4017959"/>
            <a:ext cx="4096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print(</a:t>
            </a:r>
            <a:r>
              <a:rPr lang="en-GB">
                <a:solidFill>
                  <a:srgbClr val="0C343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"Hello Python!"</a:t>
            </a:r>
            <a:r>
              <a:rPr lang="en-GB">
                <a:latin typeface="Times New Roman" panose="02020603050405020304" pitchFamily="18" charset="0"/>
                <a:ea typeface="楷体" panose="02010609060101010101" pitchFamily="49" charset="-122"/>
                <a:cs typeface="Roboto Mono"/>
                <a:sym typeface="Roboto Mono"/>
              </a:rPr>
              <a:t>)</a:t>
            </a:r>
            <a:endParaRPr>
              <a:latin typeface="Times New Roman" panose="02020603050405020304" pitchFamily="18" charset="0"/>
              <a:ea typeface="楷体" panose="02010609060101010101" pitchFamily="49" charset="-122"/>
              <a:cs typeface="Roboto Mono"/>
              <a:sym typeface="Roboto Mon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r="32318" b="56743"/>
          <a:stretch/>
        </p:blipFill>
        <p:spPr>
          <a:xfrm>
            <a:off x="623988" y="3967034"/>
            <a:ext cx="1963575" cy="5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l="1969" r="1969"/>
          <a:stretch/>
        </p:blipFill>
        <p:spPr>
          <a:xfrm>
            <a:off x="2736898" y="3851948"/>
            <a:ext cx="589040" cy="7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目标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10900" y="1322525"/>
            <a:ext cx="8124300" cy="29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定义算法和程序并描述它们是如何执行的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编写并执行你的第一个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114300" lvl="5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它们将包括显示消息、为变量赋值以及从键盘接收输入。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解决你的语法错误</a:t>
            </a: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!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在这节课中，你将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……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算法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736600" y="4423625"/>
            <a:ext cx="4096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5B5BA5"/>
              </a:solidFill>
              <a:highlight>
                <a:srgbClr val="FFFF00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10900" y="1319300"/>
            <a:ext cx="40965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算法是一组精确的指令，用某种语言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(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如文本的、视觉的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)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来表达。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10900" y="2386100"/>
            <a:ext cx="40965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为了执行指令，理解语言是必要的。</a:t>
            </a:r>
            <a:endParaRPr sz="1800" dirty="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10900" y="3452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执行这些指令是为了解决一个问题。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96" y="1483000"/>
            <a:ext cx="2915559" cy="25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25" y="1225250"/>
            <a:ext cx="3495525" cy="310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179500" y="5506600"/>
            <a:ext cx="40965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 is a </a:t>
            </a:r>
            <a:r>
              <a:rPr lang="en-GB" sz="1800" b="1">
                <a:solidFill>
                  <a:srgbClr val="5B5BA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programming language</a:t>
            </a:r>
            <a:r>
              <a:rPr lang="en-GB" sz="1800">
                <a:solidFill>
                  <a:srgbClr val="5B5BA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.</a:t>
            </a:r>
            <a:endParaRPr sz="180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10900" y="1319300"/>
            <a:ext cx="40965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程序是用编程语言表达的一组精确指令。</a:t>
            </a:r>
            <a:endParaRPr sz="1800" dirty="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10900" y="2386100"/>
            <a:ext cx="40965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要使机器能够执行指令，翻译编程语言是必要的。</a:t>
            </a:r>
            <a:endParaRPr lang="en-US" sz="1800" dirty="0">
              <a:solidFill>
                <a:srgbClr val="5B5BA5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 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10900" y="1289300"/>
            <a:ext cx="4096500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要执行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程序，需要一个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解释器。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这是一个翻译和执行</a:t>
            </a: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程序的程序。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10900" y="30372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Python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解释器不一定在您的计算机上运行。</a:t>
            </a: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13" y="1225263"/>
            <a:ext cx="3495525" cy="310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语法</a:t>
            </a:r>
            <a:endParaRPr sz="24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736600" y="12893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所有语言都有句法规则，即句子如何组合。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736600" y="23942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语言中的言语或文本必须遵循其语法。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736600" y="3194300"/>
            <a:ext cx="4096500" cy="139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即使在违反语法规则的情况下，人类也可以推断出意思。</a:t>
            </a:r>
            <a:endParaRPr lang="en-US" altLang="zh-CN"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例如，“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tonight see you”，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而不是“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see you tonight”，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可能会被理解。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10900" y="1289300"/>
            <a:ext cx="40965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所有编程语言都有语法规则，即语句如何组装。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10900" y="23942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用编程语言编写的程序必须遵循其语法。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10900" y="3194300"/>
            <a:ext cx="4096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Quicksand"/>
                <a:sym typeface="Quicksand"/>
              </a:rPr>
              <a:t>有语法错误的程序不能被翻译和执行。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font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1436</Words>
  <Application>Microsoft Office PowerPoint</Application>
  <PresentationFormat>全屏显示(16:9)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Quicksand</vt:lpstr>
      <vt:lpstr>Times New Roman</vt:lpstr>
      <vt:lpstr>Quicksand Medium</vt:lpstr>
      <vt:lpstr>Arial</vt:lpstr>
      <vt:lpstr>RPF Curriculum Slides</vt:lpstr>
      <vt:lpstr>第一课：第一步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第一课：迈出第一步 </dc:title>
  <cp:lastModifiedBy>Canyu Liu</cp:lastModifiedBy>
  <cp:revision>7</cp:revision>
  <dcterms:modified xsi:type="dcterms:W3CDTF">2023-11-12T06:55:03Z</dcterms:modified>
</cp:coreProperties>
</file>