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692000" cx="7560000"/>
  <p:notesSz cx="7560000" cy="10692000"/>
  <p:embeddedFontLst>
    <p:embeddedFont>
      <p:font typeface="Quicksand"/>
      <p:regular r:id="rId13"/>
      <p:bold r:id="rId14"/>
    </p:embeddedFont>
    <p:embeddedFont>
      <p:font typeface="Roboto Mono"/>
      <p:regular r:id="rId15"/>
      <p:bold r:id="rId16"/>
      <p:italic r:id="rId17"/>
      <p:boldItalic r:id="rId18"/>
    </p:embeddedFont>
    <p:embeddedFont>
      <p:font typeface="Quicksand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14">
          <p15:clr>
            <a:srgbClr val="A4A3A4"/>
          </p15:clr>
        </p15:guide>
        <p15:guide id="2" pos="802">
          <p15:clr>
            <a:srgbClr val="A4A3A4"/>
          </p15:clr>
        </p15:guide>
        <p15:guide id="3" pos="160">
          <p15:clr>
            <a:srgbClr val="9AA0A6"/>
          </p15:clr>
        </p15:guide>
        <p15:guide id="4" pos="4562">
          <p15:clr>
            <a:srgbClr val="9AA0A6"/>
          </p15:clr>
        </p15:guide>
        <p15:guide id="5" pos="2886">
          <p15:clr>
            <a:srgbClr val="9AA0A6"/>
          </p15:clr>
        </p15:guide>
        <p15:guide id="6" pos="1042">
          <p15:clr>
            <a:srgbClr val="9AA0A6"/>
          </p15:clr>
        </p15:guide>
        <p15:guide id="7" orient="horz" pos="321">
          <p15:clr>
            <a:srgbClr val="9AA0A6"/>
          </p15:clr>
        </p15:guide>
        <p15:guide id="8" pos="272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14" orient="horz"/>
        <p:guide pos="802"/>
        <p:guide pos="160"/>
        <p:guide pos="4562"/>
        <p:guide pos="2886"/>
        <p:guide pos="1042"/>
        <p:guide pos="321" orient="horz"/>
        <p:guide pos="27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icksa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Quicksand-bold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Medium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76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188853d0_0_0:notes"/>
          <p:cNvSpPr/>
          <p:nvPr>
            <p:ph idx="2" type="sldImg"/>
          </p:nvPr>
        </p:nvSpPr>
        <p:spPr>
          <a:xfrm>
            <a:off x="2217076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18885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 01-07-20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d663dc32_0_0:notes"/>
          <p:cNvSpPr/>
          <p:nvPr>
            <p:ph idx="2" type="sldImg"/>
          </p:nvPr>
        </p:nvSpPr>
        <p:spPr>
          <a:xfrm>
            <a:off x="2217076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d663dc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d663dc32_0_51:notes"/>
          <p:cNvSpPr/>
          <p:nvPr>
            <p:ph idx="2" type="sldImg"/>
          </p:nvPr>
        </p:nvSpPr>
        <p:spPr>
          <a:xfrm>
            <a:off x="2217076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d663dc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d663dc32_0_108:notes"/>
          <p:cNvSpPr/>
          <p:nvPr>
            <p:ph idx="2" type="sldImg"/>
          </p:nvPr>
        </p:nvSpPr>
        <p:spPr>
          <a:xfrm>
            <a:off x="2217076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d663dc3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d663dc32_0_162:notes"/>
          <p:cNvSpPr/>
          <p:nvPr>
            <p:ph idx="2" type="sldImg"/>
          </p:nvPr>
        </p:nvSpPr>
        <p:spPr>
          <a:xfrm>
            <a:off x="2217076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d663dc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d663dc32_0_198:notes"/>
          <p:cNvSpPr/>
          <p:nvPr>
            <p:ph idx="2" type="sldImg"/>
          </p:nvPr>
        </p:nvSpPr>
        <p:spPr>
          <a:xfrm>
            <a:off x="2217076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d663dc3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d663dc32_0_225:notes"/>
          <p:cNvSpPr/>
          <p:nvPr>
            <p:ph idx="2" type="sldImg"/>
          </p:nvPr>
        </p:nvSpPr>
        <p:spPr>
          <a:xfrm>
            <a:off x="2217076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d663dc3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655118" y="0"/>
            <a:ext cx="16215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435605" y="1198965"/>
            <a:ext cx="66933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440442" y="5540674"/>
            <a:ext cx="6693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3996" y="9336661"/>
            <a:ext cx="1163330" cy="35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257043" y="664365"/>
            <a:ext cx="7045200" cy="9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5655118" y="0"/>
            <a:ext cx="16224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57043" y="2115586"/>
            <a:ext cx="7045800" cy="792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57043" y="646280"/>
            <a:ext cx="7045800" cy="14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5655118" y="0"/>
            <a:ext cx="16215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57043" y="2115586"/>
            <a:ext cx="7045200" cy="643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257043" y="8559419"/>
            <a:ext cx="70452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3" type="subTitle"/>
          </p:nvPr>
        </p:nvSpPr>
        <p:spPr>
          <a:xfrm>
            <a:off x="5655118" y="0"/>
            <a:ext cx="16212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257043" y="981165"/>
            <a:ext cx="7045200" cy="788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257043" y="8901529"/>
            <a:ext cx="70452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655118" y="0"/>
            <a:ext cx="16212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7043" y="2115586"/>
            <a:ext cx="7045200" cy="792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57043" y="639055"/>
            <a:ext cx="7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subTitle"/>
          </p:nvPr>
        </p:nvSpPr>
        <p:spPr>
          <a:xfrm>
            <a:off x="5655118" y="0"/>
            <a:ext cx="16209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257043" y="2115584"/>
            <a:ext cx="33870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916087" y="2115534"/>
            <a:ext cx="33870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5655118" y="0"/>
            <a:ext cx="16203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2:1">
  <p:cSld name="TITLE_4_1_1_1_3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57043" y="2115584"/>
            <a:ext cx="46134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995003" y="2115534"/>
            <a:ext cx="23082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subTitle"/>
          </p:nvPr>
        </p:nvSpPr>
        <p:spPr>
          <a:xfrm>
            <a:off x="5655118" y="0"/>
            <a:ext cx="16203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2">
  <p:cSld name="TITLE_4_1_1_1_3_1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57043" y="2115584"/>
            <a:ext cx="23067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2689881" y="2115534"/>
            <a:ext cx="46128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subTitle"/>
          </p:nvPr>
        </p:nvSpPr>
        <p:spPr>
          <a:xfrm>
            <a:off x="5655118" y="0"/>
            <a:ext cx="16203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1:1">
  <p:cSld name="TITLE_4_1_1_1_3_1_1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57043" y="2115584"/>
            <a:ext cx="22323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257043" y="651710"/>
            <a:ext cx="70452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689881" y="2115534"/>
            <a:ext cx="22323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5655118" y="0"/>
            <a:ext cx="1620300" cy="652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5083881" y="2115534"/>
            <a:ext cx="2232300" cy="76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043" y="646280"/>
            <a:ext cx="70452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icksand"/>
              <a:buNone/>
              <a:defRPr b="1" sz="28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043" y="2115586"/>
            <a:ext cx="7045200" cy="7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02213" y="10038860"/>
            <a:ext cx="257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62">
          <p15:clr>
            <a:srgbClr val="EA4335"/>
          </p15:clr>
        </p15:guide>
        <p15:guide id="2" orient="horz" pos="407">
          <p15:clr>
            <a:srgbClr val="EA4335"/>
          </p15:clr>
        </p15:guide>
        <p15:guide id="3" orient="horz" pos="1333">
          <p15:clr>
            <a:srgbClr val="EA4335"/>
          </p15:clr>
        </p15:guide>
        <p15:guide id="4" pos="2295">
          <p15:clr>
            <a:srgbClr val="EA4335"/>
          </p15:clr>
        </p15:guide>
        <p15:guide id="5" orient="horz" pos="1688">
          <p15:clr>
            <a:srgbClr val="EA4335"/>
          </p15:clr>
        </p15:guide>
        <p15:guide id="6" pos="2467">
          <p15:clr>
            <a:srgbClr val="EA4335"/>
          </p15:clr>
        </p15:guide>
        <p15:guide id="7" pos="4600">
          <p15:clr>
            <a:srgbClr val="EA4335"/>
          </p15:clr>
        </p15:guide>
        <p15:guide id="8" orient="horz" pos="5388">
          <p15:clr>
            <a:srgbClr val="EA4335"/>
          </p15:clr>
        </p15:guide>
        <p15:guide id="9" pos="2024">
          <p15:clr>
            <a:srgbClr val="EA4335"/>
          </p15:clr>
        </p15:guide>
        <p15:guide id="10" pos="2738">
          <p15:clr>
            <a:srgbClr val="EA4335"/>
          </p15:clr>
        </p15:guide>
        <p15:guide id="11" orient="horz" pos="63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the-cc.io/curriculum" TargetMode="External"/><Relationship Id="rId5" Type="http://schemas.openxmlformats.org/officeDocument/2006/relationships/hyperlink" Target="https://creativecommons.org/licenses/by-nc-sa/4.0/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python.org/3/library/random.html" TargetMode="External"/><Relationship Id="rId4" Type="http://schemas.openxmlformats.org/officeDocument/2006/relationships/hyperlink" Target="https://docs.python.org/3/library/time.html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922232" y="1203425"/>
            <a:ext cx="60243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Handout</a:t>
            </a: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: Python cheat sheets</a:t>
            </a:r>
            <a:endParaRPr b="1" sz="24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a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reference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handout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the Python elements covered in this unit. The sheets include short explanations, brief notes, syntax, and selected examples.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content has been grouped into categories: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Variables, assignments, operators, and expressions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and input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Libraries: randomness and time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Quicksand"/>
              <a:buChar char="●"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Iteration</a:t>
            </a:r>
            <a:endParaRPr b="1" sz="24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2537675" y="270000"/>
            <a:ext cx="44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 Year 8 - Intro to Python programming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Lesson 1 – First steps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Learner activity sheet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78125" y="9898350"/>
            <a:ext cx="602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the-cc.io/curriculum</a:t>
            </a: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Raspberry Pi Foundation under a Creative Commons Attribution-NonCommercial-ShareAlike 4.0 International licence. To view a copy of this license, visit, see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creativecommons.org/licenses/by-nc-sa/4.0/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550" y="10140950"/>
            <a:ext cx="941925" cy="32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985678" y="1757626"/>
            <a:ext cx="3960000" cy="3600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comma-separated literals, variables, expressions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62300" y="2705982"/>
            <a:ext cx="1980000" cy="441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Display the string literal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85678" y="1480684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985675" y="429125"/>
            <a:ext cx="3960000" cy="987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displays literals (e.g. numbers, text) and the values of variables and expressions.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985678" y="2378345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985678" y="2731487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print("Hello world")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985678" y="3282306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print("Hello", user)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985678" y="3833137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print(x,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"times two is”, 2*x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5062300" y="3243143"/>
            <a:ext cx="1980000" cy="441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Display a string literal and the value of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5062300" y="3791031"/>
            <a:ext cx="1980000" cy="441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Display, among others, the value of the expression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2*x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1952100" y="660725"/>
            <a:ext cx="488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/>
          <p:nvPr/>
        </p:nvSpPr>
        <p:spPr>
          <a:xfrm>
            <a:off x="981725" y="4543926"/>
            <a:ext cx="3960000" cy="987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reads a line of text from the keyboard and </a:t>
            </a:r>
            <a:r>
              <a:rPr b="1"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returns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981728" y="5902176"/>
            <a:ext cx="3960000" cy="3600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81728" y="5625234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981728" y="8199295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058350" y="8476225"/>
            <a:ext cx="1980000" cy="441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text from the keyboard and assign it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81728" y="8516875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input()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981728" y="9067706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 = int(input())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058350" y="8945787"/>
            <a:ext cx="1980000" cy="54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text from the keyboard, convert it to an integer, and assign it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years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81728" y="9618537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058350" y="9521293"/>
            <a:ext cx="1980000" cy="54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text from the keyboard and discard it (useful for pausing execution until Enter is pressed)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981725" y="6448926"/>
            <a:ext cx="3960000" cy="1598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Assign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value returned by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a variable, if you need to refer to that value later in your program.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convert the text returned by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an integer.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convert the text returned by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a floating-point number.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4"/>
          <p:cNvCxnSpPr/>
          <p:nvPr/>
        </p:nvCxnSpPr>
        <p:spPr>
          <a:xfrm>
            <a:off x="1774750" y="4775525"/>
            <a:ext cx="506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985675" y="428313"/>
            <a:ext cx="3960000" cy="987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Assignment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assignment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 evaluates an expression and associates its value with the name of a variable (an identifier).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85678" y="2015162"/>
            <a:ext cx="3960000" cy="3600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 n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ame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expression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985678" y="1738221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85678" y="4464682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062300" y="4741611"/>
            <a:ext cx="1980000" cy="441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Assign the string literal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"Ada"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the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85678" y="4782261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"Ada"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985678" y="5333092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365*years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062300" y="5211174"/>
            <a:ext cx="1980000" cy="54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Evaluate the expression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365*years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assign the value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days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985678" y="5883924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 = randint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(1,6)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062300" y="5786680"/>
            <a:ext cx="1980000" cy="54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Call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and assign the value it returns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985675" y="2561899"/>
            <a:ext cx="3960000" cy="1732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Do not interpret 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sign as an equation. Assignments are actions to be performed.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assignments from right to left, i.e. evaluate the expression and then assign the value to the variable.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variable name can only refer to a single value. A new assignment to a variable </a:t>
            </a:r>
            <a:r>
              <a:rPr b="1"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replaces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previous value of the variable.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985678" y="6446260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count+1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062300" y="6349016"/>
            <a:ext cx="1980000" cy="54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Evaluate the expression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count+1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assign the value to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i.e. increase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by 1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985678" y="7026924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2*a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062300" y="6929680"/>
            <a:ext cx="1980000" cy="54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Evaluate the expression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*a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assign the value to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i.e. double the value of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2520875" y="660725"/>
            <a:ext cx="431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985675" y="428328"/>
            <a:ext cx="3960000" cy="54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Operators and expressions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985678" y="5836282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062300" y="6128743"/>
            <a:ext cx="1980000" cy="36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arithmetic expression involving operators and literals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985678" y="6153861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+ 13 * 3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985678" y="6696922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2**8 - letters - numbers - symbols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985678" y="7788924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+ b == c - d  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985675" y="3857300"/>
            <a:ext cx="2880000" cy="1345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Logical expressions evaluate to either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‘Logical expression’ is a synonym for </a:t>
            </a:r>
            <a:r>
              <a:rPr b="1"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To evaluate a logical expression is to check a condition.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985678" y="8351260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 !=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"Ada" and logins &lt; 3 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062300" y="8254016"/>
            <a:ext cx="1980000" cy="54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logical expression, which is the conjunction of two simpler logical expressions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985675" y="1163345"/>
            <a:ext cx="2880000" cy="25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Arithmetic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Perform calculations with numbers. The result of these operations is also a number.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Addition: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Subtraction: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Multiplication: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Division: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Integer division: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Remainder: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Exponent: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109875" y="1163354"/>
            <a:ext cx="2880000" cy="42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Relational (comparisons)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values of expressions. The result of these operations is either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(so relational operators form logical expressions).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Equal to: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 equal to: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Less than: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Less than or equal to: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than: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 or equal to: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Logical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Negate or combine logical expressions. The result of these operations is either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Negation: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Conjunction: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Disjunction:			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985678" y="7238092"/>
            <a:ext cx="3960000" cy="360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applications &lt;= positions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062300" y="7200145"/>
            <a:ext cx="1980000" cy="418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logical expression, comparing the values of two variables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062300" y="6669913"/>
            <a:ext cx="1980000" cy="36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arithmetic expression involving operators, literals, and variables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062300" y="7686910"/>
            <a:ext cx="1980000" cy="506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logical expression, checking if the values of two expressions are equal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>
            <a:off x="4208700" y="660725"/>
            <a:ext cx="262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985675" y="5702521"/>
            <a:ext cx="3960000" cy="522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coin = randint(0,1)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062300" y="5617798"/>
            <a:ext cx="1980000" cy="670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Call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generate a random integer from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0 to 1 and assign the value that it returns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coin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85675" y="428325"/>
            <a:ext cx="3960000" cy="1454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Modules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Modules are libraries of existing code. 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extend the functionality of the language by offering components (such as functions) that can be imported and used in programs.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985678" y="2243762"/>
            <a:ext cx="3960000" cy="3600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component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985678" y="1966821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985678" y="3702682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985675" y="5016721"/>
            <a:ext cx="3960000" cy="522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 = randint(1,6)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985675" y="4085925"/>
            <a:ext cx="3960000" cy="822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module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docs.python.org/3/library/random.html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Provides functionality for generating random numbers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985675" y="2714300"/>
            <a:ext cx="3960000" cy="72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18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is standard practice that you place all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 at the beginning of the program.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5062300" y="4931998"/>
            <a:ext cx="1980000" cy="670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Call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generate a random integer from 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 to 6 and assign the value that it returns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985675" y="8064721"/>
            <a:ext cx="3960000" cy="522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time import localtime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 = locatime().tm_year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062300" y="8041751"/>
            <a:ext cx="1980000" cy="522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localtime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retrieve the current year and assign it to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985675" y="7378921"/>
            <a:ext cx="3960000" cy="5220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time import sleep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sleep(3)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985675" y="6448125"/>
            <a:ext cx="3960000" cy="822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module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https://docs.python.org/3/library/time.html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Provides functionality for time and date handling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5062300" y="7417702"/>
            <a:ext cx="1980000" cy="41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Call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function to pause program execution for 3 seconds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4" name="Google Shape;164;p17"/>
          <p:cNvCxnSpPr/>
          <p:nvPr/>
        </p:nvCxnSpPr>
        <p:spPr>
          <a:xfrm>
            <a:off x="2144200" y="660725"/>
            <a:ext cx="469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981725" y="429125"/>
            <a:ext cx="3960000" cy="1538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Selection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 creates </a:t>
            </a:r>
            <a:r>
              <a:rPr b="1"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branches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flow of program execution. 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 runtime,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</a:t>
            </a:r>
            <a:r>
              <a:rPr b="1"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 a sequence of conditions are checked, to </a:t>
            </a:r>
            <a:r>
              <a:rPr b="1"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select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which one of the possible branches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ill be followed.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981725" y="2396975"/>
            <a:ext cx="3960000" cy="2141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of statements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of statements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(an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 — optional, there may be many)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of statements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 — optional)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981728" y="2120034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981728" y="6218095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058350" y="6495025"/>
            <a:ext cx="1980000" cy="441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981725" y="9126475"/>
            <a:ext cx="3960000" cy="10344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 = x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y &gt; max: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max = y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z &gt; max: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max = z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981725" y="4696325"/>
            <a:ext cx="3960000" cy="1382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of the different blocks of statements contained in a selection structure, </a:t>
            </a:r>
            <a:r>
              <a:rPr b="1"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 most one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 will be executed at runtime.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blocks of statements can contain </a:t>
            </a:r>
            <a:r>
              <a:rPr b="1"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nested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>
            <a:off x="1312475" y="2732160"/>
            <a:ext cx="0" cy="381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1312475" y="3399322"/>
            <a:ext cx="0" cy="381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1312475" y="4049146"/>
            <a:ext cx="0" cy="381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0" name="Google Shape;180;p18"/>
          <p:cNvSpPr/>
          <p:nvPr/>
        </p:nvSpPr>
        <p:spPr>
          <a:xfrm>
            <a:off x="981725" y="7754875"/>
            <a:ext cx="3960000" cy="11904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temperature &lt; 4: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print("Freezing")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elif temperature &lt; 18: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print("Tolerable")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print("Nice and warm")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986100" y="7750199"/>
            <a:ext cx="1980000" cy="112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Check the range in which the value of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lies and print an appropriate message, depending on the outcome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There are three possible, mutually exclusive branches.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2" name="Google Shape;182;p18"/>
          <p:cNvCxnSpPr>
            <a:stCxn id="183" idx="2"/>
            <a:endCxn id="184" idx="6"/>
          </p:cNvCxnSpPr>
          <p:nvPr/>
        </p:nvCxnSpPr>
        <p:spPr>
          <a:xfrm rot="10800000">
            <a:off x="5422793" y="4451124"/>
            <a:ext cx="36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" name="Google Shape;184;p18"/>
          <p:cNvSpPr/>
          <p:nvPr/>
        </p:nvSpPr>
        <p:spPr>
          <a:xfrm>
            <a:off x="5386903" y="4433124"/>
            <a:ext cx="36000" cy="36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5788193" y="4449324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8"/>
          <p:cNvCxnSpPr>
            <a:stCxn id="186" idx="2"/>
            <a:endCxn id="183" idx="0"/>
          </p:cNvCxnSpPr>
          <p:nvPr/>
        </p:nvCxnSpPr>
        <p:spPr>
          <a:xfrm>
            <a:off x="5790003" y="4369359"/>
            <a:ext cx="0" cy="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>
            <a:stCxn id="188" idx="2"/>
            <a:endCxn id="189" idx="2"/>
          </p:cNvCxnSpPr>
          <p:nvPr/>
        </p:nvCxnSpPr>
        <p:spPr>
          <a:xfrm flipH="1" rot="-5400000">
            <a:off x="5917353" y="2913108"/>
            <a:ext cx="82500" cy="33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5671503" y="2790558"/>
            <a:ext cx="237000" cy="24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286428" y="2482998"/>
            <a:ext cx="236950" cy="181225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8"/>
          <p:cNvCxnSpPr>
            <a:stCxn id="190" idx="2"/>
            <a:endCxn id="192" idx="0"/>
          </p:cNvCxnSpPr>
          <p:nvPr/>
        </p:nvCxnSpPr>
        <p:spPr>
          <a:xfrm flipH="1" rot="-5400000">
            <a:off x="5164303" y="2904823"/>
            <a:ext cx="4818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18"/>
          <p:cNvCxnSpPr>
            <a:stCxn id="194" idx="4"/>
            <a:endCxn id="190" idx="0"/>
          </p:cNvCxnSpPr>
          <p:nvPr/>
        </p:nvCxnSpPr>
        <p:spPr>
          <a:xfrm flipH="1" rot="-5400000">
            <a:off x="5365453" y="2442993"/>
            <a:ext cx="79500" cy="600"/>
          </a:xfrm>
          <a:prstGeom prst="curvedConnector3">
            <a:avLst>
              <a:gd fmla="val 4997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8"/>
          <p:cNvSpPr/>
          <p:nvPr/>
        </p:nvSpPr>
        <p:spPr>
          <a:xfrm>
            <a:off x="5386903" y="2367543"/>
            <a:ext cx="36000" cy="36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18"/>
          <p:cNvCxnSpPr>
            <a:stCxn id="190" idx="3"/>
            <a:endCxn id="188" idx="0"/>
          </p:cNvCxnSpPr>
          <p:nvPr/>
        </p:nvCxnSpPr>
        <p:spPr>
          <a:xfrm>
            <a:off x="5523378" y="2573610"/>
            <a:ext cx="266700" cy="216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9" name="Google Shape;189;p18"/>
          <p:cNvSpPr/>
          <p:nvPr/>
        </p:nvSpPr>
        <p:spPr>
          <a:xfrm>
            <a:off x="6127303" y="3121186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18"/>
          <p:cNvCxnSpPr>
            <a:stCxn id="197" idx="2"/>
            <a:endCxn id="198" idx="2"/>
          </p:cNvCxnSpPr>
          <p:nvPr/>
        </p:nvCxnSpPr>
        <p:spPr>
          <a:xfrm flipH="1" rot="-5400000">
            <a:off x="5919303" y="3579878"/>
            <a:ext cx="78600" cy="33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8"/>
          <p:cNvSpPr/>
          <p:nvPr/>
        </p:nvSpPr>
        <p:spPr>
          <a:xfrm>
            <a:off x="5671503" y="3459278"/>
            <a:ext cx="237000" cy="24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5286428" y="3145975"/>
            <a:ext cx="236950" cy="181225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8"/>
          <p:cNvCxnSpPr>
            <a:stCxn id="192" idx="2"/>
            <a:endCxn id="200" idx="0"/>
          </p:cNvCxnSpPr>
          <p:nvPr/>
        </p:nvCxnSpPr>
        <p:spPr>
          <a:xfrm flipH="1" rot="-5400000">
            <a:off x="5109403" y="3622700"/>
            <a:ext cx="591600" cy="6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8"/>
          <p:cNvCxnSpPr>
            <a:stCxn id="192" idx="3"/>
            <a:endCxn id="197" idx="0"/>
          </p:cNvCxnSpPr>
          <p:nvPr/>
        </p:nvCxnSpPr>
        <p:spPr>
          <a:xfrm>
            <a:off x="5523378" y="3236587"/>
            <a:ext cx="266700" cy="222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" name="Google Shape;198;p18"/>
          <p:cNvSpPr/>
          <p:nvPr/>
        </p:nvSpPr>
        <p:spPr>
          <a:xfrm>
            <a:off x="6127303" y="3785952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5671503" y="4119459"/>
            <a:ext cx="237000" cy="24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18"/>
          <p:cNvCxnSpPr>
            <a:stCxn id="200" idx="6"/>
            <a:endCxn id="186" idx="0"/>
          </p:cNvCxnSpPr>
          <p:nvPr/>
        </p:nvCxnSpPr>
        <p:spPr>
          <a:xfrm>
            <a:off x="5406703" y="3920719"/>
            <a:ext cx="383400" cy="198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18"/>
          <p:cNvCxnSpPr>
            <a:stCxn id="198" idx="4"/>
            <a:endCxn id="183" idx="6"/>
          </p:cNvCxnSpPr>
          <p:nvPr/>
        </p:nvCxnSpPr>
        <p:spPr>
          <a:xfrm rot="5400000">
            <a:off x="5629753" y="3951702"/>
            <a:ext cx="661500" cy="33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8"/>
          <p:cNvSpPr/>
          <p:nvPr/>
        </p:nvSpPr>
        <p:spPr>
          <a:xfrm>
            <a:off x="5403103" y="3918919"/>
            <a:ext cx="3600" cy="36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18"/>
          <p:cNvCxnSpPr>
            <a:stCxn id="198" idx="0"/>
            <a:endCxn id="189" idx="4"/>
          </p:cNvCxnSpPr>
          <p:nvPr/>
        </p:nvCxnSpPr>
        <p:spPr>
          <a:xfrm rot="10800000">
            <a:off x="6129103" y="3124752"/>
            <a:ext cx="0" cy="66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>
            <a:endCxn id="194" idx="0"/>
          </p:cNvCxnSpPr>
          <p:nvPr/>
        </p:nvCxnSpPr>
        <p:spPr>
          <a:xfrm flipH="1" rot="-5400000">
            <a:off x="5310403" y="2273043"/>
            <a:ext cx="188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" name="Google Shape;206;p18"/>
          <p:cNvSpPr/>
          <p:nvPr/>
        </p:nvSpPr>
        <p:spPr>
          <a:xfrm>
            <a:off x="4986100" y="9121805"/>
            <a:ext cx="1980000" cy="971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981725" y="6535675"/>
            <a:ext cx="3960000" cy="10344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dice1 == dice2: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print("A double roll")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4*sum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lse: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sum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4986100" y="6530999"/>
            <a:ext cx="1980000" cy="1124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Check if the values of the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dice1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dice2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variables are equal and perform the appropriate actions, depending on the outcome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There are two possible, mutually exclusive branches.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4986100" y="9106249"/>
            <a:ext cx="1980000" cy="1190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Compute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the greatest value among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statements 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the current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raise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if necessary.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Without an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two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 are not mutually exclusive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0" name="Google Shape;210;p18"/>
          <p:cNvCxnSpPr/>
          <p:nvPr/>
        </p:nvCxnSpPr>
        <p:spPr>
          <a:xfrm>
            <a:off x="2187650" y="660725"/>
            <a:ext cx="465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981725" y="429125"/>
            <a:ext cx="3960000" cy="1598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Iteration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 creates a </a:t>
            </a:r>
            <a:r>
              <a:rPr b="1"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loop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</a:t>
            </a:r>
            <a:r>
              <a:rPr b="1"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flow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 program execution. 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 runtime, a set of actions is repeated and a </a:t>
            </a:r>
            <a:r>
              <a:rPr b="1"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checked to determine if the loop should continue.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981725" y="2396975"/>
            <a:ext cx="3960000" cy="8076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block of statements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block)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981728" y="2120034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981728" y="4922695"/>
            <a:ext cx="3960000" cy="2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001275" y="5490548"/>
            <a:ext cx="1980000" cy="53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the indented block of statements while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does not exceed 10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981725" y="5240275"/>
            <a:ext cx="3960000" cy="10668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display a count </a:t>
            </a: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from 1 to 10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 = 1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count &lt;= 10: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print(count)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count = count+1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981725" y="3400925"/>
            <a:ext cx="3960000" cy="1405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Notes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block of statements in the iterative structure may be executed many times, once, or even not executed at all (if the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condition is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when it is first checked).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block of statements can contain </a:t>
            </a:r>
            <a:r>
              <a:rPr b="1"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nested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statements.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1312475" y="2732160"/>
            <a:ext cx="0" cy="381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4" name="Google Shape;224;p19"/>
          <p:cNvSpPr/>
          <p:nvPr/>
        </p:nvSpPr>
        <p:spPr>
          <a:xfrm>
            <a:off x="981725" y="6475016"/>
            <a:ext cx="3960000" cy="19002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print("What is your name?")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input()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only take </a:t>
            </a: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"Ada" for an answer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name !=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"Ada"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print(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"I was expecting Ada"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print("What is your name?")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input()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end of loop, welcome user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print("Welcome")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5286763" y="2179213"/>
            <a:ext cx="844475" cy="988272"/>
            <a:chOff x="4314363" y="1108143"/>
            <a:chExt cx="844475" cy="988272"/>
          </a:xfrm>
        </p:grpSpPr>
        <p:cxnSp>
          <p:nvCxnSpPr>
            <p:cNvPr id="226" name="Google Shape;226;p19"/>
            <p:cNvCxnSpPr>
              <a:stCxn id="227" idx="2"/>
            </p:cNvCxnSpPr>
            <p:nvPr/>
          </p:nvCxnSpPr>
          <p:spPr>
            <a:xfrm flipH="1" rot="-5400000">
              <a:off x="4904628" y="1844259"/>
              <a:ext cx="163800" cy="3372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19"/>
            <p:cNvSpPr/>
            <p:nvPr/>
          </p:nvSpPr>
          <p:spPr>
            <a:xfrm>
              <a:off x="4414838" y="2058759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699438" y="1681059"/>
              <a:ext cx="237000" cy="24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314363" y="1416198"/>
              <a:ext cx="236950" cy="181225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699428" y="1681059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" name="Google Shape;232;p19"/>
            <p:cNvCxnSpPr>
              <a:stCxn id="230" idx="2"/>
              <a:endCxn id="228" idx="0"/>
            </p:cNvCxnSpPr>
            <p:nvPr/>
          </p:nvCxnSpPr>
          <p:spPr>
            <a:xfrm flipH="1" rot="-5400000">
              <a:off x="4202438" y="1827823"/>
              <a:ext cx="461400" cy="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3" name="Google Shape;233;p19"/>
            <p:cNvCxnSpPr>
              <a:stCxn id="234" idx="4"/>
              <a:endCxn id="230" idx="0"/>
            </p:cNvCxnSpPr>
            <p:nvPr/>
          </p:nvCxnSpPr>
          <p:spPr>
            <a:xfrm flipH="1" rot="-5400000">
              <a:off x="4393388" y="1376193"/>
              <a:ext cx="79500" cy="600"/>
            </a:xfrm>
            <a:prstGeom prst="curvedConnector3">
              <a:avLst>
                <a:gd fmla="val 4997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19"/>
            <p:cNvSpPr/>
            <p:nvPr/>
          </p:nvSpPr>
          <p:spPr>
            <a:xfrm>
              <a:off x="4414838" y="1300743"/>
              <a:ext cx="36000" cy="3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9"/>
            <p:cNvCxnSpPr>
              <a:endCxn id="234" idx="0"/>
            </p:cNvCxnSpPr>
            <p:nvPr/>
          </p:nvCxnSpPr>
          <p:spPr>
            <a:xfrm flipH="1" rot="-5400000">
              <a:off x="4336238" y="1204143"/>
              <a:ext cx="1926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27" name="Google Shape;227;p19"/>
            <p:cNvSpPr/>
            <p:nvPr/>
          </p:nvSpPr>
          <p:spPr>
            <a:xfrm>
              <a:off x="4699428" y="1833459"/>
              <a:ext cx="237000" cy="9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19"/>
            <p:cNvCxnSpPr>
              <a:stCxn id="230" idx="3"/>
              <a:endCxn id="231" idx="0"/>
            </p:cNvCxnSpPr>
            <p:nvPr/>
          </p:nvCxnSpPr>
          <p:spPr>
            <a:xfrm>
              <a:off x="4551313" y="1506810"/>
              <a:ext cx="266700" cy="1743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7" name="Google Shape;237;p19"/>
            <p:cNvCxnSpPr>
              <a:stCxn id="238" idx="0"/>
              <a:endCxn id="234" idx="6"/>
            </p:cNvCxnSpPr>
            <p:nvPr/>
          </p:nvCxnSpPr>
          <p:spPr>
            <a:xfrm flipH="1" rot="5400000">
              <a:off x="4416938" y="1352716"/>
              <a:ext cx="774000" cy="7062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8" name="Google Shape;238;p19"/>
            <p:cNvSpPr/>
            <p:nvPr/>
          </p:nvSpPr>
          <p:spPr>
            <a:xfrm>
              <a:off x="5155238" y="2092816"/>
              <a:ext cx="3600" cy="3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981725" y="8541300"/>
            <a:ext cx="3960000" cy="1641600"/>
          </a:xfrm>
          <a:prstGeom prst="roundRect">
            <a:avLst>
              <a:gd fmla="val 0" name="adj"/>
            </a:avLst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non_zero = True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hile non_zero == True: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int(input())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a != 0: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# display inverse of a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print(1/a)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non_zero = False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001275" y="6862148"/>
            <a:ext cx="1980000" cy="53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the indented block of statements while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does not equal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"Ada"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5001275" y="8788955"/>
            <a:ext cx="1980000" cy="53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the indented block of statements while the Boolean flag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non_zero</a:t>
            </a:r>
            <a:r>
              <a:rPr lang="en-GB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remains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>
            <a:off x="2223875" y="660725"/>
            <a:ext cx="46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329" y="509100"/>
            <a:ext cx="294490" cy="3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