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Quicksand" panose="02010600030101010101" charset="0"/>
      <p:regular r:id="rId27"/>
      <p:bold r:id="rId28"/>
    </p:embeddedFont>
    <p:embeddedFont>
      <p:font typeface="Quicksand Medium" panose="02010600030101010101" charset="0"/>
      <p:regular r:id="rId29"/>
      <p:bold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cc.io/curriculu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-nc-sa/4.0/" TargetMode="External"/><Relationship Id="rId4" Type="http://schemas.openxmlformats.org/officeDocument/2006/relationships/hyperlink" Target="https://www.raspberrypi.or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Last updated 16-04-21</a:t>
            </a: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100"/>
              <a:buFont typeface="Arial"/>
              <a:buNone/>
            </a:pPr>
            <a:endParaRPr sz="10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- the latest version is available at: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the-cc.io/curriculum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0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by the </a:t>
            </a:r>
            <a:r>
              <a:rPr lang="en-GB" sz="10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Raspberry Pi Foundation</a:t>
            </a:r>
            <a:r>
              <a:rPr lang="en-GB" sz="1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under a Creative Commons Attribution-NonCommercial-ShareAlike 4.0 International licence. To view a copy of this license, visit, see </a:t>
            </a:r>
            <a:r>
              <a:rPr lang="en-GB" sz="1000" u="sng">
                <a:solidFill>
                  <a:srgbClr val="0000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creativecommons.org/licenses/by-nc-sa/4.0/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763d00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763d00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763d00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763d00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763d00b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763d00b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a3398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a3398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ca33986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ca33986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a33986e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a33986e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aecee55ec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aecee55ec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b2f9add0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b2f9add0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b2f9add0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b2f9add0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3760a4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3760a4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2f9add0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2f9add0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2f9add0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b2f9add0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c9b105b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c9b105b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c9b105b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c9b105b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16eeabfd_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016eeabfd_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016eeabfd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6016eeabfd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2f9add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2f9add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2f9add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2f9add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94444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94444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944449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944449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036c213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036c213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036c213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036c213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54db3cf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54db3cf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TITLE_4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840000" y="0"/>
            <a:ext cx="19623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TITLE_4_1_1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11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with heading)">
  <p:cSld name="TITLE_4_1_1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 under (no heading)">
  <p:cSld name="TITLE_4_1_1_1_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TITLE_4_1_1_1_3_2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0900" y="307424"/>
            <a:ext cx="85212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ITLE_4_1_1_1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736600" y="1017700"/>
            <a:ext cx="40965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2:1">
  <p:cSld name="TITLE_4_1_1_1_3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558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041575" y="1017700"/>
            <a:ext cx="27918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2">
  <p:cSld name="TITLE_4_1_1_1_3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9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55794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1:1:1">
  <p:cSld name="TITLE_4_1_1_1_3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0900" y="1017724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10900" y="313512"/>
            <a:ext cx="8521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2534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49075" y="1017700"/>
            <a:ext cx="2700000" cy="365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icksand"/>
              <a:buNone/>
              <a:defRPr sz="28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algn="ctr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第二课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</a:rPr>
              <a:t>: 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处理数据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八年级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</a:rPr>
              <a:t> – </a:t>
            </a:r>
            <a:r>
              <a:rPr lang="en-US" dirty="0">
                <a:latin typeface="Segoe UI" panose="020B0502040204020203" pitchFamily="34" charset="0"/>
                <a:ea typeface="等线" panose="02010600030101010101" pitchFamily="2" charset="-122"/>
              </a:rPr>
              <a:t>P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ython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编程入门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</a:t>
            </a: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, "</a:t>
            </a:r>
            <a:r>
              <a:rPr lang="zh-CN" altLang="en-US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四年中的天数</a:t>
            </a: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336175" y="1350500"/>
            <a:ext cx="30165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91399" y="312575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机器</a:t>
            </a:r>
            <a:endParaRPr lang="en-US" altLang="zh-CN"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执行代码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191" name="Google Shape;191;p21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1098176" y="1350500"/>
            <a:ext cx="22545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4736600" y="12893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当前指令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736700" y="2737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状态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输出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736700" y="1594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计算表达式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4818861" y="2203700"/>
            <a:ext cx="3803589" cy="363300"/>
            <a:chOff x="5352261" y="2280089"/>
            <a:chExt cx="3803589" cy="363300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5590950" y="2280089"/>
              <a:ext cx="3564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lvl="0">
                <a:lnSpc>
                  <a:spcPct val="114000"/>
                </a:lnSpc>
              </a:pP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计算一年中的天数。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5352261" y="2393774"/>
              <a:ext cx="180000" cy="18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?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01" name="Google Shape;201;p21"/>
          <p:cNvSpPr txBox="1"/>
          <p:nvPr/>
        </p:nvSpPr>
        <p:spPr>
          <a:xfrm>
            <a:off x="4736700" y="1808225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并将值赋给天数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406150" y="1377862"/>
            <a:ext cx="3594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365</a:t>
            </a:r>
            <a:endParaRPr sz="100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4736700" y="1594100"/>
            <a:ext cx="4086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计算表达式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310900" y="1607750"/>
            <a:ext cx="22014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机器</a:t>
            </a:r>
            <a:endParaRPr lang="en-US" altLang="zh-CN"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执行代码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212" name="Google Shape;212;p22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14" name="Google Shape;214;p22"/>
          <p:cNvSpPr/>
          <p:nvPr/>
        </p:nvSpPr>
        <p:spPr>
          <a:xfrm>
            <a:off x="1098722" y="1603125"/>
            <a:ext cx="14136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4724400" y="3487850"/>
            <a:ext cx="1984913" cy="363178"/>
            <a:chOff x="5257800" y="2725850"/>
            <a:chExt cx="1984913" cy="363178"/>
          </a:xfrm>
        </p:grpSpPr>
        <p:sp>
          <p:nvSpPr>
            <p:cNvPr id="216" name="Google Shape;216;p22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quad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90113" y="2774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1461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18" name="Google Shape;218;p22"/>
          <p:cNvSpPr txBox="1"/>
          <p:nvPr/>
        </p:nvSpPr>
        <p:spPr>
          <a:xfrm>
            <a:off x="4736600" y="12893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当前指令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736700" y="27371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状态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输出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4736700" y="1822700"/>
            <a:ext cx="4086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并将值赋给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quad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4818861" y="2197562"/>
            <a:ext cx="3744900" cy="363300"/>
            <a:chOff x="5352261" y="2197562"/>
            <a:chExt cx="3744900" cy="363300"/>
          </a:xfrm>
        </p:grpSpPr>
        <p:sp>
          <p:nvSpPr>
            <p:cNvPr id="223" name="Google Shape;223;p22"/>
            <p:cNvSpPr txBox="1"/>
            <p:nvPr/>
          </p:nvSpPr>
          <p:spPr>
            <a:xfrm>
              <a:off x="5532261" y="2197562"/>
              <a:ext cx="3564900" cy="3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lvl="0">
                <a:lnSpc>
                  <a:spcPct val="114000"/>
                </a:lnSpc>
              </a:pPr>
              <a:r>
                <a:rPr lang="zh-CN" altLang="en-US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计算四年中的天数。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352261" y="2317574"/>
              <a:ext cx="180000" cy="18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?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25" name="Google Shape;225;p22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四年中的天数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567950" y="1631925"/>
            <a:ext cx="359400" cy="223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0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1461</a:t>
            </a:r>
            <a:endParaRPr sz="100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365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四年中的天数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310900" y="1867209"/>
            <a:ext cx="36870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活动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等线" panose="02010600030101010101" pitchFamily="2" charset="-122"/>
                <a:sym typeface="Quicksand Medium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sym typeface="Quicksand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机器</a:t>
            </a:r>
            <a:endParaRPr lang="en-US" altLang="zh-CN"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/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执行代码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>
            <a:off x="4724400" y="3106850"/>
            <a:ext cx="1984913" cy="363178"/>
            <a:chOff x="5257800" y="2344850"/>
            <a:chExt cx="1984913" cy="363178"/>
          </a:xfrm>
        </p:grpSpPr>
        <p:sp>
          <p:nvSpPr>
            <p:cNvPr id="236" name="Google Shape;236;p23"/>
            <p:cNvSpPr txBox="1"/>
            <p:nvPr/>
          </p:nvSpPr>
          <p:spPr>
            <a:xfrm>
              <a:off x="5257800" y="2344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days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090113" y="2393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365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38" name="Google Shape;238;p23"/>
          <p:cNvSpPr txBox="1"/>
          <p:nvPr/>
        </p:nvSpPr>
        <p:spPr>
          <a:xfrm>
            <a:off x="4736400" y="4413500"/>
            <a:ext cx="40863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1461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四年中的天数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4724400" y="3487850"/>
            <a:ext cx="1984913" cy="363178"/>
            <a:chOff x="5257800" y="2725850"/>
            <a:chExt cx="1984913" cy="363178"/>
          </a:xfrm>
        </p:grpSpPr>
        <p:sp>
          <p:nvSpPr>
            <p:cNvPr id="240" name="Google Shape;240;p23"/>
            <p:cNvSpPr txBox="1"/>
            <p:nvPr/>
          </p:nvSpPr>
          <p:spPr>
            <a:xfrm>
              <a:off x="5257800" y="2725850"/>
              <a:ext cx="13737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quad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090113" y="2774928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1461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242" name="Google Shape;242;p23"/>
          <p:cNvSpPr txBox="1"/>
          <p:nvPr/>
        </p:nvSpPr>
        <p:spPr>
          <a:xfrm>
            <a:off x="4736500" y="1289300"/>
            <a:ext cx="4086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当前指令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4724400" y="27371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状态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4724400" y="410870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输出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736400" y="1594100"/>
            <a:ext cx="4086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显示四边形的值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736400" y="1822700"/>
            <a:ext cx="40863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以及字面上的“四年天数”。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4997150" y="2208450"/>
            <a:ext cx="3564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显示结果。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818861" y="2317574"/>
            <a:ext cx="180000" cy="18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顺序很重要</a:t>
            </a:r>
            <a:endParaRPr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310900" y="1322524"/>
            <a:ext cx="4096500" cy="272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您将获得一个程序，该程序应该将时间长度从几秒钟转换为分钟。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重新排列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（更改）语句的顺序，以便程序运行到完成而不会出错。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endParaRPr lang="en-US" sz="18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5000"/>
              </a:lnSpc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使用工作表。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00" y="1322525"/>
            <a:ext cx="4096501" cy="1808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>
            <a:off x="4891976" y="2345910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2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2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微妙之处</a:t>
            </a:r>
            <a:endParaRPr sz="2400"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554250" y="1289300"/>
            <a:ext cx="4182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double = 2 * number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15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310900" y="19075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736600" y="1289300"/>
            <a:ext cx="4086000" cy="20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What will be the value of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double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, after executing line     ?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10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30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Line      is not a valid assignment: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already has a value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910863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910863" y="260681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4910863" y="283526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995752" y="196557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4717576" y="2332360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▹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272" name="Google Shape;272;p25"/>
          <p:cNvGrpSpPr/>
          <p:nvPr/>
        </p:nvGrpSpPr>
        <p:grpSpPr>
          <a:xfrm>
            <a:off x="4736700" y="3651500"/>
            <a:ext cx="4086000" cy="946200"/>
            <a:chOff x="4736700" y="3651500"/>
            <a:chExt cx="4086000" cy="946200"/>
          </a:xfrm>
        </p:grpSpPr>
        <p:sp>
          <p:nvSpPr>
            <p:cNvPr id="273" name="Google Shape;273;p25"/>
            <p:cNvSpPr txBox="1"/>
            <p:nvPr/>
          </p:nvSpPr>
          <p:spPr>
            <a:xfrm>
              <a:off x="4736700" y="3651500"/>
              <a:ext cx="4086000" cy="9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</a:t>
              </a:r>
              <a:r>
                <a:rPr lang="zh-CN" altLang="en-US" dirty="0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为什么</a:t>
              </a:r>
              <a:r>
                <a:rPr lang="en-GB" dirty="0">
                  <a:solidFill>
                    <a:schemeClr val="lt1"/>
                  </a:solidFill>
                  <a:highlight>
                    <a:schemeClr val="dk1"/>
                  </a:highlight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. 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Line      only affects the 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number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variable. 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The value of 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double</a:t>
              </a:r>
              <a:r>
                <a:rPr lang="en-GB" dirty="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is not ‘updated’.</a:t>
              </a:r>
              <a:endParaRPr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5210990" y="4091271"/>
              <a:ext cx="180000" cy="1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A</a:t>
              </a:r>
              <a:endParaRPr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5683051" y="282747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4891976" y="2590312"/>
            <a:ext cx="216000" cy="21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2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Subtle points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554250" y="1289300"/>
            <a:ext cx="41823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5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= number + 10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310900" y="166319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4736600" y="1289300"/>
            <a:ext cx="4086000" cy="22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Question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What will be the value of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, after executing line     ?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5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and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There are no valid values for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B5BA5"/>
              </a:buClr>
              <a:buSzPts val="1400"/>
              <a:buFont typeface="Quicksand"/>
              <a:buAutoNum type="alphaUcPeriod"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Line      is not a valid assignment: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already has a value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910863" y="236479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4910863" y="260681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4910863" y="283526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5987851" y="196557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717576" y="2576762"/>
            <a:ext cx="216000" cy="21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▹</a:t>
            </a:r>
            <a:endParaRPr sz="10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736700" y="3651500"/>
            <a:ext cx="40860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Why </a:t>
            </a:r>
            <a:r>
              <a:rPr lang="en-GB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expression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 + 10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is evaluated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and the result is assigned to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previous value of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number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is replaced.</a:t>
            </a:r>
            <a:endParaRPr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667249" y="306397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4910863" y="307967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4</a:t>
            </a:r>
            <a:endParaRPr sz="100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 rotWithShape="1">
          <a:blip r:embed="rId3">
            <a:alphaModFix/>
          </a:blip>
          <a:srcRect r="32032" b="55871"/>
          <a:stretch/>
        </p:blipFill>
        <p:spPr>
          <a:xfrm>
            <a:off x="643700" y="2146075"/>
            <a:ext cx="2765725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r="32249" b="57704"/>
          <a:stretch/>
        </p:blipFill>
        <p:spPr>
          <a:xfrm>
            <a:off x="643700" y="2146075"/>
            <a:ext cx="2263679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10900" y="1289300"/>
            <a:ext cx="4096500" cy="24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</a:t>
            </a:r>
            <a:r>
              <a:rPr lang="en-GB" sz="1800">
                <a:solidFill>
                  <a:schemeClr val="lt1"/>
                </a:solidFill>
                <a:highlight>
                  <a:schemeClr val="accent6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pair programming 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Driver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Control the keyboard and mouse.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Navigator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Provide support and instructions.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Alternate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between roles.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00" y="1289307"/>
            <a:ext cx="4086099" cy="27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4736600" y="1289300"/>
            <a:ext cx="4091400" cy="11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Create a program that asks the user for their birth year and calculates their age. 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4441389" y="2487591"/>
            <a:ext cx="3861850" cy="404400"/>
            <a:chOff x="4960850" y="3956300"/>
            <a:chExt cx="3861850" cy="404400"/>
          </a:xfrm>
        </p:grpSpPr>
        <p:sp>
          <p:nvSpPr>
            <p:cNvPr id="312" name="Google Shape;312;p28"/>
            <p:cNvSpPr txBox="1"/>
            <p:nvPr/>
          </p:nvSpPr>
          <p:spPr>
            <a:xfrm>
              <a:off x="5257800" y="3956300"/>
              <a:ext cx="35649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54000" bIns="91425" anchor="t" anchorCtr="0">
              <a:noAutofit/>
            </a:bodyPr>
            <a:lstStyle/>
            <a:p>
              <a:pPr marL="0" lvl="0" indent="0" algn="l" rtl="0">
                <a:lnSpc>
                  <a:spcPct val="11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Live coding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pic>
          <p:nvPicPr>
            <p:cNvPr id="313" name="Google Shape;31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0850" y="4030962"/>
              <a:ext cx="270000" cy="27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8"/>
          <p:cNvSpPr txBox="1"/>
          <p:nvPr/>
        </p:nvSpPr>
        <p:spPr>
          <a:xfrm>
            <a:off x="310900" y="1289300"/>
            <a:ext cx="3861900" cy="1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input()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4731300" y="3005700"/>
            <a:ext cx="40914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 sz="1100">
              <a:solidFill>
                <a:srgbClr val="980000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80000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TypeError: unsupported operand type(s) for -: 'int' and 'str'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/>
        </p:nvSpPr>
        <p:spPr>
          <a:xfrm>
            <a:off x="310900" y="1289300"/>
            <a:ext cx="4425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input()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grpSp>
        <p:nvGrpSpPr>
          <p:cNvPr id="323" name="Google Shape;323;p29"/>
          <p:cNvGrpSpPr/>
          <p:nvPr/>
        </p:nvGrpSpPr>
        <p:grpSpPr>
          <a:xfrm>
            <a:off x="4736600" y="3316393"/>
            <a:ext cx="2759058" cy="588900"/>
            <a:chOff x="5257800" y="1888143"/>
            <a:chExt cx="2759058" cy="588900"/>
          </a:xfrm>
        </p:grpSpPr>
        <p:sp>
          <p:nvSpPr>
            <p:cNvPr id="324" name="Google Shape;324;p29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what the call to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input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returns  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864258" y="202554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26" name="Google Shape;326;p29"/>
          <p:cNvSpPr txBox="1"/>
          <p:nvPr/>
        </p:nvSpPr>
        <p:spPr>
          <a:xfrm>
            <a:off x="4736600" y="129420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function always returns what the user typed as a </a:t>
            </a:r>
            <a:r>
              <a:rPr lang="en-GB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string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, i.e. a piece of text.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4736600" y="2586283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It is not possible to subtract a piece of text from a number, hence the </a:t>
            </a:r>
            <a:r>
              <a:rPr lang="en-GB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error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30" name="Google Shape;330;p29"/>
          <p:cNvGrpSpPr/>
          <p:nvPr/>
        </p:nvGrpSpPr>
        <p:grpSpPr>
          <a:xfrm>
            <a:off x="4736593" y="3925515"/>
            <a:ext cx="2759065" cy="363143"/>
            <a:chOff x="5257793" y="3210589"/>
            <a:chExt cx="2759065" cy="363143"/>
          </a:xfrm>
        </p:grpSpPr>
        <p:sp>
          <p:nvSpPr>
            <p:cNvPr id="331" name="Google Shape;331;p29"/>
            <p:cNvSpPr txBox="1"/>
            <p:nvPr/>
          </p:nvSpPr>
          <p:spPr>
            <a:xfrm>
              <a:off x="5257793" y="3210589"/>
              <a:ext cx="1466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birth_year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864258" y="3259632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33" name="Google Shape;333;p29"/>
          <p:cNvSpPr txBox="1"/>
          <p:nvPr/>
        </p:nvSpPr>
        <p:spPr>
          <a:xfrm>
            <a:off x="4736600" y="1949340"/>
            <a:ext cx="40860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text returned by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is assigned to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variable: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birth: commentary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310900" y="1289300"/>
            <a:ext cx="40860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print("Year of birth?")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birth_year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2020 - birth_year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age, "years old")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3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4736600" y="194934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This value is passed to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function, which returns the corresponding integer.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4736591" y="3316393"/>
            <a:ext cx="2759058" cy="588900"/>
            <a:chOff x="5257800" y="1888143"/>
            <a:chExt cx="2759058" cy="588900"/>
          </a:xfrm>
        </p:grpSpPr>
        <p:sp>
          <p:nvSpPr>
            <p:cNvPr id="344" name="Google Shape;344;p30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what the call to 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input</a:t>
              </a: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Quicksand"/>
                  <a:sym typeface="Quicksand"/>
                </a:rPr>
                <a:t> returns  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864258" y="202554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"2008"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46" name="Google Shape;346;p30"/>
          <p:cNvSpPr txBox="1"/>
          <p:nvPr/>
        </p:nvSpPr>
        <p:spPr>
          <a:xfrm>
            <a:off x="4736600" y="1294200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input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function always returns what the user typed as a </a:t>
            </a:r>
            <a:r>
              <a:rPr lang="en-GB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string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: a piece of text.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51" name="Google Shape;351;p30"/>
          <p:cNvGrpSpPr/>
          <p:nvPr/>
        </p:nvGrpSpPr>
        <p:grpSpPr>
          <a:xfrm>
            <a:off x="4736600" y="3826551"/>
            <a:ext cx="2759058" cy="588900"/>
            <a:chOff x="5257800" y="1888143"/>
            <a:chExt cx="2759058" cy="588900"/>
          </a:xfrm>
        </p:grpSpPr>
        <p:sp>
          <p:nvSpPr>
            <p:cNvPr id="352" name="Google Shape;352;p30"/>
            <p:cNvSpPr txBox="1"/>
            <p:nvPr/>
          </p:nvSpPr>
          <p:spPr>
            <a:xfrm>
              <a:off x="5257800" y="1888143"/>
              <a:ext cx="14661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birth_year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864258" y="2039463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2008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54" name="Google Shape;354;p30"/>
          <p:cNvSpPr txBox="1"/>
          <p:nvPr/>
        </p:nvSpPr>
        <p:spPr>
          <a:xfrm>
            <a:off x="4736600" y="2586283"/>
            <a:ext cx="4086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The expression is evaluated and the result is assigned to the 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</a:t>
            </a:r>
            <a:r>
              <a:rPr lang="en-GB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variable.</a:t>
            </a:r>
            <a:endParaRPr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grpSp>
        <p:nvGrpSpPr>
          <p:cNvPr id="355" name="Google Shape;355;p30"/>
          <p:cNvGrpSpPr/>
          <p:nvPr/>
        </p:nvGrpSpPr>
        <p:grpSpPr>
          <a:xfrm>
            <a:off x="4736593" y="4419514"/>
            <a:ext cx="2759065" cy="363143"/>
            <a:chOff x="5257793" y="3286789"/>
            <a:chExt cx="2759065" cy="363143"/>
          </a:xfrm>
        </p:grpSpPr>
        <p:sp>
          <p:nvSpPr>
            <p:cNvPr id="356" name="Google Shape;356;p30"/>
            <p:cNvSpPr txBox="1"/>
            <p:nvPr/>
          </p:nvSpPr>
          <p:spPr>
            <a:xfrm>
              <a:off x="5257793" y="3286789"/>
              <a:ext cx="1466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age</a:t>
              </a:r>
              <a:endParaRPr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864258" y="3335832"/>
              <a:ext cx="1152600" cy="314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egoe UI" panose="020B0502040204020203" pitchFamily="34" charset="0"/>
                  <a:ea typeface="等线" panose="02010600030101010101" pitchFamily="2" charset="-122"/>
                  <a:cs typeface="Roboto Mono"/>
                  <a:sym typeface="Roboto Mono"/>
                </a:rPr>
                <a:t>12</a:t>
              </a:r>
              <a:endParaRPr>
                <a:latin typeface="Segoe UI" panose="020B0502040204020203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359" name="Google Shape;359;p3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Calculate age from year of birth: commentary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4736700" y="3727700"/>
            <a:ext cx="40860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真或假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无论何时执行该程序，它总是产生相同的输出。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lang="en-US"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57800" y="12893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736500" y="1310184"/>
            <a:ext cx="4086000" cy="2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</a:t>
            </a:r>
            <a:endParaRPr lang="en-US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13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0900" y="1289290"/>
            <a:ext cx="44256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 = 13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lucky)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071660" y="37277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652DA3-D551-89F8-726C-20DBBFF20067}"/>
              </a:ext>
            </a:extLst>
          </p:cNvPr>
          <p:cNvSpPr txBox="1"/>
          <p:nvPr/>
        </p:nvSpPr>
        <p:spPr>
          <a:xfrm>
            <a:off x="5846807" y="3754711"/>
            <a:ext cx="449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sym typeface="Quicksand"/>
              </a:rPr>
              <a:t>真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How to input numbers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4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310900" y="1322525"/>
            <a:ext cx="4096500" cy="16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Work on programs that receive numerical input from the keyboard and process it.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your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worksheets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732" y="1289300"/>
            <a:ext cx="3891997" cy="35387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How to input numbers: solutions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73" name="Google Shape;373;p32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4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310900" y="1289300"/>
            <a:ext cx="44256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print("Weight on Earth?")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weight_earth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weight_moon  = weight_earth / 6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print("Weight on moon:", weight_moon)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How to input numbers: solutions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80" name="Google Shape;380;p33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Activity 4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310900" y="1289300"/>
            <a:ext cx="59589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print("How old are you?")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age = int(input())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dog_years = age * 7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print("You are", dog_years, "years old in dog years")</a:t>
            </a: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599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Homework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310900" y="1289300"/>
            <a:ext cx="5660100" cy="19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800" b="1">
                <a:latin typeface="Segoe UI" panose="020B0502040204020203" pitchFamily="34" charset="0"/>
                <a:ea typeface="等线" panose="02010600030101010101" pitchFamily="2" charset="-122"/>
              </a:rPr>
              <a:t>Answer the questions in your homework sheet.</a:t>
            </a:r>
            <a:endParaRPr sz="2800" b="1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egoe UI" panose="020B0502040204020203" pitchFamily="34" charset="0"/>
                <a:ea typeface="等线" panose="02010600030101010101" pitchFamily="2" charset="-122"/>
              </a:rPr>
              <a:t>Summary</a:t>
            </a:r>
            <a:endParaRPr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3109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 this lesson, you...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4736600" y="310900"/>
            <a:ext cx="40965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Next lesson, you will...</a:t>
            </a:r>
            <a:endParaRPr sz="2400" b="1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4736600" y="1319300"/>
            <a:ext cx="4096500" cy="1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selection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if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statements) to control the flow of program execution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Introduce elements of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randomness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into your programs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10900" y="1322525"/>
            <a:ext cx="40965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Used arithmetic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expressions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to calculate values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Used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variables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to store and reference values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Followed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walk-throughs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of code and kept track of variable values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Wrote programs that receive </a:t>
            </a:r>
            <a:r>
              <a:rPr lang="en-GB" sz="1800" b="1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numerical input </a:t>
            </a:r>
            <a:r>
              <a:rPr lang="en-GB" sz="180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from the keyboard</a:t>
            </a:r>
            <a:endParaRPr sz="180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</a:p>
        </p:txBody>
      </p:sp>
      <p:sp>
        <p:nvSpPr>
          <p:cNvPr id="94" name="Google Shape;94;p14"/>
          <p:cNvSpPr txBox="1"/>
          <p:nvPr/>
        </p:nvSpPr>
        <p:spPr>
          <a:xfrm>
            <a:off x="5257800" y="129627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736500" y="1125780"/>
            <a:ext cx="4086000" cy="2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</a:t>
            </a:r>
            <a:endParaRPr lang="en-US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13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0900" y="1296265"/>
            <a:ext cx="44256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我的幸运数字是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lucky)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lucky = 13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257800" y="4489700"/>
            <a:ext cx="35649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736700" y="3810875"/>
            <a:ext cx="4086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在程序执行期间，变量必须在该值之前被赋值引用。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4736400" y="3880100"/>
            <a:ext cx="40863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真或假</a:t>
            </a: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 </a:t>
            </a:r>
            <a:r>
              <a:rPr lang="en-GB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</a:t>
            </a:r>
            <a:r>
              <a:rPr lang="en-GB" dirty="0">
                <a:solidFill>
                  <a:srgbClr val="5B5BA5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无论何时执行该程序，它总是产生相同的输出。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630812" y="1336210"/>
            <a:ext cx="40863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zh-CN" altLang="en-US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问题</a:t>
            </a:r>
            <a:r>
              <a:rPr lang="en-GB" dirty="0">
                <a:solidFill>
                  <a:schemeClr val="lt1"/>
                </a:solidFill>
                <a:highlight>
                  <a:schemeClr val="dk1"/>
                </a:highlight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.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当这个程序被执行时，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print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的输出是什么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?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user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你好和用户在键盘上输入的内容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不执行程序是不可能知道输出的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17500">
              <a:lnSpc>
                <a:spcPct val="112000"/>
              </a:lnSpc>
              <a:buClr>
                <a:schemeClr val="dk1"/>
              </a:buClr>
              <a:buSzPts val="1400"/>
              <a:buFont typeface="Quicksand"/>
              <a:buAutoNum type="alphaUcPeriod"/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程序有一个错误</a:t>
            </a:r>
            <a:endParaRPr lang="en-US" altLang="zh-CN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3"/>
          </p:nvPr>
        </p:nvSpPr>
        <p:spPr>
          <a:xfrm>
            <a:off x="6840000" y="0"/>
            <a:ext cx="19608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/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开始活动</a:t>
            </a:r>
          </a:p>
        </p:txBody>
      </p:sp>
      <p:sp>
        <p:nvSpPr>
          <p:cNvPr id="116" name="Google Shape;116;p15"/>
          <p:cNvSpPr txBox="1"/>
          <p:nvPr/>
        </p:nvSpPr>
        <p:spPr>
          <a:xfrm>
            <a:off x="310900" y="1289305"/>
            <a:ext cx="4425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你叫什么名字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?")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user = input()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你好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", user)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做出预测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(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思考、配对、分享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)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6087462" y="3880100"/>
            <a:ext cx="586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False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目标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10900" y="1368245"/>
            <a:ext cx="84324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使用算术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计算值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使用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来存储和引用值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跟随代码的演示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过程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，并记录变量的值。</a:t>
            </a:r>
            <a:endParaRPr lang="en-US" altLang="zh-CN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icksand"/>
              <a:buChar char="●"/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编写能够从键盘</a:t>
            </a:r>
            <a:r>
              <a:rPr lang="zh-CN" altLang="en-US" sz="1800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接收数值</a:t>
            </a: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输入的程序</a:t>
            </a:r>
            <a:endParaRPr lang="en-US"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在这节课中，你将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……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作业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0900" y="1289300"/>
            <a:ext cx="44256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365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print(days, 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一年中的一天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736400" y="1670300"/>
            <a:ext cx="40863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这个赋值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并不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意味着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变量总是等于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365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736400" y="3078200"/>
            <a:ext cx="4086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这是一条将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365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赋值给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变量的指令。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0900" y="1349350"/>
            <a:ext cx="1250700" cy="271500"/>
          </a:xfrm>
          <a:prstGeom prst="rect">
            <a:avLst/>
          </a:prstGeom>
          <a:solidFill>
            <a:srgbClr val="5B5BA5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736500" y="1289300"/>
            <a:ext cx="4086300" cy="3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作业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不是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方程式。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36400" y="2450375"/>
            <a:ext cx="4086300" cy="62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赋值是要执行的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指令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r="32065" b="57087"/>
          <a:stretch/>
        </p:blipFill>
        <p:spPr>
          <a:xfrm>
            <a:off x="310900" y="2223125"/>
            <a:ext cx="1587138" cy="4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4746800" y="3888575"/>
            <a:ext cx="4086300" cy="87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后续的赋值可以为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变量赋一个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新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值，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之前的值。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310900" y="1289300"/>
            <a:ext cx="4425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print(days, “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一年中的一天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r="32400" b="52967"/>
          <a:stretch/>
        </p:blipFill>
        <p:spPr>
          <a:xfrm>
            <a:off x="310900" y="2221063"/>
            <a:ext cx="3941482" cy="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带表达式的赋值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726200" y="1289300"/>
            <a:ext cx="4096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你可以在赋值中使用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726200" y="1705925"/>
            <a:ext cx="4096500" cy="81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这是一条对右边表达式求值，然后将值赋给左边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变量的指令。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36500" y="3126575"/>
            <a:ext cx="4096500" cy="87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后续的赋值可以为</a:t>
            </a:r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变量赋一个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新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值，</a:t>
            </a:r>
            <a:r>
              <a:rPr lang="zh-CN" altLang="en-US" b="1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替换</a:t>
            </a: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之前的值。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726200" y="2620325"/>
            <a:ext cx="4096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3000"/>
              </a:lnSpc>
            </a:pPr>
            <a:r>
              <a:rPr lang="en-GB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Tip: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从右到左阅读作业。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算术运算符（在 </a:t>
            </a:r>
            <a:r>
              <a:rPr lang="en-US" altLang="zh-CN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Python </a:t>
            </a:r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中）</a:t>
            </a:r>
            <a:endParaRPr sz="2400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109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您可以使用这些运算符来形成算术表达式。</a:t>
            </a:r>
            <a:endParaRPr sz="1800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10900" y="2075124"/>
            <a:ext cx="40965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2000"/>
              </a:lnSpc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+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加法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-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减法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*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乘法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/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除法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730500" y="1289300"/>
            <a:ext cx="40965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例子</a:t>
            </a:r>
            <a:endParaRPr b="1"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730500" y="2075125"/>
            <a:ext cx="40965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a + 1		a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加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 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2000"/>
              </a:lnSpc>
              <a:spcBef>
                <a:spcPts val="300"/>
              </a:spcBef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b - c		b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减去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c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3 * d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3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乘以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9 / 4 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9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除以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4 (value: 2.25)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10900" y="3326675"/>
            <a:ext cx="4096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2000"/>
              </a:lnSpc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//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整数除法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%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取余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  <a:p>
            <a:pPr lv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**		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730500" y="3326675"/>
            <a:ext cx="4096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 // 2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15÷2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的商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(value: 7)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15 % 2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15÷2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的余数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(value: 1)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2 ** 8		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2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的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8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次幂</a:t>
            </a:r>
            <a:r>
              <a:rPr lang="en-GB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 (value: 256)</a:t>
            </a:r>
            <a:endParaRPr dirty="0">
              <a:solidFill>
                <a:srgbClr val="5B5BA5"/>
              </a:solidFill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10900" y="1289300"/>
            <a:ext cx="442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days = 7 * 31 + 4 * 30 + 28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quad = 4 * days + 1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</a:pP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print(quad, "</a:t>
            </a: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四年中的天数</a:t>
            </a:r>
            <a:r>
              <a:rPr lang="en-GB" dirty="0">
                <a:latin typeface="Segoe UI" panose="020B0502040204020203" pitchFamily="34" charset="0"/>
                <a:ea typeface="等线" panose="02010600030101010101" pitchFamily="2" charset="-122"/>
                <a:cs typeface="Roboto Mono"/>
                <a:sym typeface="Roboto Mono"/>
              </a:rPr>
              <a:t>")</a:t>
            </a:r>
            <a:endParaRPr dirty="0">
              <a:latin typeface="Segoe UI" panose="020B0502040204020203" pitchFamily="34" charset="0"/>
              <a:ea typeface="等线" panose="02010600030101010101" pitchFamily="2" charset="-122"/>
              <a:cs typeface="Roboto Mono"/>
              <a:sym typeface="Roboto Mono"/>
            </a:endParaRPr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2"/>
          </p:nvPr>
        </p:nvSpPr>
        <p:spPr>
          <a:xfrm>
            <a:off x="6840000" y="0"/>
            <a:ext cx="1960500" cy="3141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Segoe UI" panose="020B0502040204020203" pitchFamily="34" charset="0"/>
                <a:ea typeface="等线" panose="02010600030101010101" pitchFamily="2" charset="-122"/>
              </a:rPr>
              <a:t>活动 </a:t>
            </a:r>
            <a:r>
              <a:rPr lang="en-US" altLang="zh-CN" dirty="0">
                <a:latin typeface="Segoe UI" panose="020B0502040204020203" pitchFamily="34" charset="0"/>
                <a:ea typeface="等线" panose="02010600030101010101" pitchFamily="2" charset="-122"/>
              </a:rPr>
              <a:t>1</a:t>
            </a:r>
            <a:endParaRPr lang="zh-CN" altLang="en-US" dirty="0">
              <a:latin typeface="Segoe UI" panose="020B0502040204020203" pitchFamily="34" charset="0"/>
              <a:ea typeface="等线" panose="02010600030101010101" pitchFamily="2" charset="-122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CN" altLang="en-US" sz="2400" b="1" dirty="0">
                <a:solidFill>
                  <a:schemeClr val="accent6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引用变量</a:t>
            </a:r>
            <a:endParaRPr sz="2400" b="1" dirty="0">
              <a:solidFill>
                <a:schemeClr val="accent6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4736500" y="1289300"/>
            <a:ext cx="40863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表达式可以</a:t>
            </a:r>
            <a:r>
              <a:rPr lang="zh-CN" altLang="en-US" b="1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引用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变量的值。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736600" y="2972925"/>
            <a:ext cx="40863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在程序执行期间，必须先为变量赋值，然后才能引用该值。</a:t>
            </a:r>
            <a:endParaRPr dirty="0">
              <a:solidFill>
                <a:srgbClr val="FFFFFF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736400" y="1975100"/>
            <a:ext cx="4086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若要计算此表达式，必须为 </a:t>
            </a:r>
            <a:r>
              <a:rPr lang="en-US" altLang="zh-CN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days </a:t>
            </a:r>
            <a:r>
              <a:rPr lang="zh-CN" altLang="en-US" dirty="0">
                <a:solidFill>
                  <a:schemeClr val="dk1"/>
                </a:solidFill>
                <a:latin typeface="Segoe UI" panose="020B0502040204020203" pitchFamily="34" charset="0"/>
                <a:ea typeface="等线" panose="02010600030101010101" pitchFamily="2" charset="-122"/>
                <a:cs typeface="Quicksand"/>
                <a:sym typeface="Quicksand"/>
              </a:rPr>
              <a:t>变量赋值。</a:t>
            </a:r>
            <a:endParaRPr dirty="0">
              <a:solidFill>
                <a:schemeClr val="dk1"/>
              </a:solidFill>
              <a:latin typeface="Segoe UI" panose="020B0502040204020203" pitchFamily="34" charset="0"/>
              <a:ea typeface="等线" panose="02010600030101010101" pitchFamily="2" charset="-122"/>
              <a:cs typeface="Quicksand"/>
              <a:sym typeface="Quicksand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522156" y="1603125"/>
            <a:ext cx="531900" cy="2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353693" y="1366226"/>
            <a:ext cx="531900" cy="27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PF Curriculum Slides">
  <a:themeElements>
    <a:clrScheme name="Simple Light">
      <a:dk1>
        <a:srgbClr val="000000"/>
      </a:dk1>
      <a:lt1>
        <a:srgbClr val="FFFFFF"/>
      </a:lt1>
      <a:dk2>
        <a:srgbClr val="F7F6FB"/>
      </a:dk2>
      <a:lt2>
        <a:srgbClr val="F2FCFC"/>
      </a:lt2>
      <a:accent1>
        <a:srgbClr val="F1FAFF"/>
      </a:accent1>
      <a:accent2>
        <a:srgbClr val="FFF8F3"/>
      </a:accent2>
      <a:accent3>
        <a:srgbClr val="FFFEF2"/>
      </a:accent3>
      <a:accent4>
        <a:srgbClr val="F5FBF5"/>
      </a:accent4>
      <a:accent5>
        <a:srgbClr val="F5FBF5"/>
      </a:accent5>
      <a:accent6>
        <a:srgbClr val="CD2355"/>
      </a:accent6>
      <a:hlink>
        <a:srgbClr val="0000FF"/>
      </a:hlink>
      <a:folHlink>
        <a:srgbClr val="0097A7"/>
      </a:folHlink>
    </a:clrScheme>
    <a:fontScheme name="font">
      <a:majorFont>
        <a:latin typeface="Segoe UI"/>
        <a:ea typeface="等线"/>
        <a:cs typeface=""/>
      </a:majorFont>
      <a:minorFont>
        <a:latin typeface="Segoe U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1590</Words>
  <Application>Microsoft Office PowerPoint</Application>
  <PresentationFormat>全屏显示(16:9)</PresentationFormat>
  <Paragraphs>269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Segoe UI</vt:lpstr>
      <vt:lpstr>Quicksand</vt:lpstr>
      <vt:lpstr>Arial</vt:lpstr>
      <vt:lpstr>Quicksand Medium</vt:lpstr>
      <vt:lpstr>RPF Curriculum Slides</vt:lpstr>
      <vt:lpstr>第二课:  处理数据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第二课:  处理数据</dc:title>
  <cp:lastModifiedBy>Canyu Liu</cp:lastModifiedBy>
  <cp:revision>4</cp:revision>
  <dcterms:modified xsi:type="dcterms:W3CDTF">2023-11-24T07:39:55Z</dcterms:modified>
</cp:coreProperties>
</file>