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Quicksand" panose="02010600030101010101" charset="0"/>
      <p:regular r:id="rId27"/>
      <p:bold r:id="rId28"/>
    </p:embeddedFont>
    <p:embeddedFont>
      <p:font typeface="Quicksand Medium" panose="02010600030101010101" charset="0"/>
      <p:regular r:id="rId29"/>
      <p:bold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cc.io/curriculu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www.raspberrypi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Last updated 16-04-21</a:t>
            </a: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licence. To view a copy of this license, visit, see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763d00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763d00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763d00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763d00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763d00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763d00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a3398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a3398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a33986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a33986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a33986e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a33986e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aecee55ec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aecee55ec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b2f9add0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b2f9add0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2f9add0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b2f9add0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3760a4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3760a4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2f9add0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2f9add0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2f9add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2f9add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c9b105b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c9b105b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9b105b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c9b105b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16eeabfd_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016eeabfd_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016eeabf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016eeabf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2f9add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2f9add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2f9add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2f9add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944449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944449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036c213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036c213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036c21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036c21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4db3c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54db3c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第二课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: 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处理数据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八年级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 – </a:t>
            </a:r>
            <a:r>
              <a:rPr lang="en-US" dirty="0">
                <a:latin typeface="Segoe UI" panose="020B0502040204020203" pitchFamily="34" charset="0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ython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编程入门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"days in four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36175" y="1350500"/>
            <a:ext cx="3016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machine</a:t>
            </a:r>
            <a:endParaRPr sz="2400" b="1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executes the code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191" name="Google Shape;191;p21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1098176" y="1350500"/>
            <a:ext cx="2254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Current instruction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Output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736700" y="1594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Evaluate the expression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724400" y="2203511"/>
            <a:ext cx="3564900" cy="363300"/>
            <a:chOff x="5257800" y="2279900"/>
            <a:chExt cx="3564900" cy="363300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5257800" y="2279900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    Calculate the days in a year.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352261" y="23937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4736700" y="1808225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and assign the value to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406150" y="1377862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365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4736700" y="1594100"/>
            <a:ext cx="4086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Evaluate the expression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10900" y="1607750"/>
            <a:ext cx="2201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machine</a:t>
            </a:r>
            <a:endParaRPr sz="2400" b="1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executes the code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12" name="Google Shape;212;p22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1098722" y="1603125"/>
            <a:ext cx="1413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16" name="Google Shape;216;p22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8" name="Google Shape;218;p22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Current instruction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Output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736700" y="18227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and assign the value to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4724400" y="2203700"/>
            <a:ext cx="3564900" cy="363300"/>
            <a:chOff x="5257800" y="2203700"/>
            <a:chExt cx="3564900" cy="363300"/>
          </a:xfrm>
        </p:grpSpPr>
        <p:sp>
          <p:nvSpPr>
            <p:cNvPr id="223" name="Google Shape;223;p22"/>
            <p:cNvSpPr txBox="1"/>
            <p:nvPr/>
          </p:nvSpPr>
          <p:spPr>
            <a:xfrm>
              <a:off x="5257800" y="2203700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    Calculate the days in four years.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352261" y="23175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"days in four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567950" y="1631925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"days in four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310900" y="1865000"/>
            <a:ext cx="3687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machine</a:t>
            </a:r>
            <a:endParaRPr sz="2400" b="1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executes the code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36" name="Google Shape;236;p23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38" name="Google Shape;238;p23"/>
          <p:cNvSpPr txBox="1"/>
          <p:nvPr/>
        </p:nvSpPr>
        <p:spPr>
          <a:xfrm>
            <a:off x="4736400" y="4413500"/>
            <a:ext cx="4086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 days in four years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40" name="Google Shape;240;p23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42" name="Google Shape;242;p23"/>
          <p:cNvSpPr txBox="1"/>
          <p:nvPr/>
        </p:nvSpPr>
        <p:spPr>
          <a:xfrm>
            <a:off x="4736500" y="12893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Current instruction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4724400" y="27371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State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Output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736400" y="15941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Display the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736400" y="18227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and the literal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"days in four years"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724400" y="2203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    Display the result.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818861" y="2317574"/>
            <a:ext cx="180000" cy="18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Order matters</a:t>
            </a:r>
            <a:endParaRPr sz="240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10900" y="1322525"/>
            <a:ext cx="4096500" cy="2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You will be given a program that is supposed to convert a length of time from seconds to minutes. 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Rearrange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(change the order of) the statements, so that the program runs to completion without errors.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your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worksheet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00" y="1322525"/>
            <a:ext cx="4096501" cy="1808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4891976" y="234591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2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Subtle points</a:t>
            </a:r>
            <a:endParaRPr sz="2400" b="1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54250" y="1289300"/>
            <a:ext cx="4182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double = 2 * number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15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310900" y="19075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736600" y="1289300"/>
            <a:ext cx="4086000" cy="2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Question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What will be the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double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after executing line     ?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10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30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Line      is not a valid assignment: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already has a value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910863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910863" y="260681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910863" y="28352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995752" y="196557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4717576" y="233236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>
            <a:off x="4736700" y="3651500"/>
            <a:ext cx="4086000" cy="946200"/>
            <a:chOff x="4736700" y="3651500"/>
            <a:chExt cx="4086000" cy="946200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4736700" y="3651500"/>
              <a:ext cx="4086000" cy="9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Why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.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Line      only affects the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number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variable.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The value of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double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is not ‘updated’.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210990" y="4091271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A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5683051" y="282747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4891976" y="2590312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2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Subtle points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554250" y="1289300"/>
            <a:ext cx="41823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number + 10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310900" y="166319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4736600" y="1289300"/>
            <a:ext cx="4086000" cy="2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What will be the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after executing line     ?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5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and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There are no valid values for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Line      is not a valid assignment: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already has a value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910863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4910863" y="260681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4910863" y="28352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987851" y="196557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717576" y="2576762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736700" y="3651500"/>
            <a:ext cx="40860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Why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expression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+ 10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evaluated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and the result is assigned to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previous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replaced.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667249" y="306397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4910863" y="307967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3">
            <a:alphaModFix/>
          </a:blip>
          <a:srcRect r="32032" b="55871"/>
          <a:stretch/>
        </p:blipFill>
        <p:spPr>
          <a:xfrm>
            <a:off x="643700" y="2146075"/>
            <a:ext cx="2765725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r="32249" b="57704"/>
          <a:stretch/>
        </p:blipFill>
        <p:spPr>
          <a:xfrm>
            <a:off x="643700" y="2146075"/>
            <a:ext cx="2263679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10900" y="1289300"/>
            <a:ext cx="4096500" cy="24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</a:t>
            </a:r>
            <a:r>
              <a:rPr lang="en-GB" sz="1800">
                <a:solidFill>
                  <a:schemeClr val="lt1"/>
                </a:solidFill>
                <a:highlight>
                  <a:schemeClr val="accent6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pair programming 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Driver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Control the keyboard and mouse.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Navigator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Provide support and instructions.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Alternate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between roles.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289307"/>
            <a:ext cx="4086099" cy="27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736600" y="1289300"/>
            <a:ext cx="40914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Create a program that asks the user for their birth year and calculates their age. 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441389" y="2487591"/>
            <a:ext cx="3861850" cy="404400"/>
            <a:chOff x="4960850" y="3956300"/>
            <a:chExt cx="3861850" cy="404400"/>
          </a:xfrm>
        </p:grpSpPr>
        <p:sp>
          <p:nvSpPr>
            <p:cNvPr id="312" name="Google Shape;312;p28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Live coding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pic>
          <p:nvPicPr>
            <p:cNvPr id="313" name="Google Shape;31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0850" y="4030962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8"/>
          <p:cNvSpPr txBox="1"/>
          <p:nvPr/>
        </p:nvSpPr>
        <p:spPr>
          <a:xfrm>
            <a:off x="310900" y="1289300"/>
            <a:ext cx="38619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input()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731300" y="3005700"/>
            <a:ext cx="4091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 sz="1100">
              <a:solidFill>
                <a:srgbClr val="980000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TypeError: unsupported operand type(s) for -: 'int' and 'str'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310900" y="1289300"/>
            <a:ext cx="442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input()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grpSp>
        <p:nvGrpSpPr>
          <p:cNvPr id="323" name="Google Shape;323;p29"/>
          <p:cNvGrpSpPr/>
          <p:nvPr/>
        </p:nvGrpSpPr>
        <p:grpSpPr>
          <a:xfrm>
            <a:off x="4736600" y="3316393"/>
            <a:ext cx="2759058" cy="588900"/>
            <a:chOff x="5257800" y="1888143"/>
            <a:chExt cx="2759058" cy="588900"/>
          </a:xfrm>
        </p:grpSpPr>
        <p:sp>
          <p:nvSpPr>
            <p:cNvPr id="324" name="Google Shape;324;p29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what the call to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input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returns 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26" name="Google Shape;326;p29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 always returns what the user typed as a </a:t>
            </a: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string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i.e. a piece of text.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It is not possible to subtract a piece of text from a number, hence the </a:t>
            </a:r>
            <a:r>
              <a:rPr lang="en-GB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error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30" name="Google Shape;330;p29"/>
          <p:cNvGrpSpPr/>
          <p:nvPr/>
        </p:nvGrpSpPr>
        <p:grpSpPr>
          <a:xfrm>
            <a:off x="4736593" y="3925515"/>
            <a:ext cx="2759065" cy="363143"/>
            <a:chOff x="5257793" y="3210589"/>
            <a:chExt cx="2759065" cy="363143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5257793" y="32105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864258" y="32596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33" name="Google Shape;333;p29"/>
          <p:cNvSpPr txBox="1"/>
          <p:nvPr/>
        </p:nvSpPr>
        <p:spPr>
          <a:xfrm>
            <a:off x="4736600" y="1949340"/>
            <a:ext cx="40860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text returned by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assigned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variable: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birth: commentary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310900" y="1289300"/>
            <a:ext cx="40860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4736600" y="194934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This value is passed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function, which returns the corresponding integer.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4736591" y="3316393"/>
            <a:ext cx="2759058" cy="588900"/>
            <a:chOff x="5257800" y="1888143"/>
            <a:chExt cx="2759058" cy="588900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what the call to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input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returns 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 always returns what the user typed as a </a:t>
            </a: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string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: a piece of text.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1" name="Google Shape;351;p30"/>
          <p:cNvGrpSpPr/>
          <p:nvPr/>
        </p:nvGrpSpPr>
        <p:grpSpPr>
          <a:xfrm>
            <a:off x="4736600" y="3826551"/>
            <a:ext cx="2759058" cy="588900"/>
            <a:chOff x="5257800" y="1888143"/>
            <a:chExt cx="2759058" cy="588900"/>
          </a:xfrm>
        </p:grpSpPr>
        <p:sp>
          <p:nvSpPr>
            <p:cNvPr id="352" name="Google Shape;352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864258" y="203946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2008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4" name="Google Shape;354;p30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expression is evaluated and the result is assigned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variable.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5" name="Google Shape;355;p30"/>
          <p:cNvGrpSpPr/>
          <p:nvPr/>
        </p:nvGrpSpPr>
        <p:grpSpPr>
          <a:xfrm>
            <a:off x="4736593" y="4419514"/>
            <a:ext cx="2759065" cy="363143"/>
            <a:chOff x="5257793" y="3286789"/>
            <a:chExt cx="2759065" cy="363143"/>
          </a:xfrm>
        </p:grpSpPr>
        <p:sp>
          <p:nvSpPr>
            <p:cNvPr id="356" name="Google Shape;356;p30"/>
            <p:cNvSpPr txBox="1"/>
            <p:nvPr/>
          </p:nvSpPr>
          <p:spPr>
            <a:xfrm>
              <a:off x="5257793" y="32867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age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864258" y="33358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12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9" name="Google Shape;359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birth: commentary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4736700" y="3727700"/>
            <a:ext cx="40860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lang="en-US"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736500" y="1310184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0900" y="1289290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071660" y="37277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652DA3-D551-89F8-726C-20DBBFF20067}"/>
              </a:ext>
            </a:extLst>
          </p:cNvPr>
          <p:cNvSpPr txBox="1"/>
          <p:nvPr/>
        </p:nvSpPr>
        <p:spPr>
          <a:xfrm>
            <a:off x="5846807" y="3754711"/>
            <a:ext cx="449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sym typeface="Quicksand"/>
              </a:rPr>
              <a:t>真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310900" y="1322525"/>
            <a:ext cx="40965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Work on programs that receive numerical input from the keyboard and process it.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your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worksheets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32" y="1289300"/>
            <a:ext cx="3891997" cy="35387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numbers: solutions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10900" y="1289300"/>
            <a:ext cx="4425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Earth?")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weight_earth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weight_moon  = weight_earth / 6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moon:", weight_moon)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numbers: solutions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310900" y="1289300"/>
            <a:ext cx="595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print("How old are you?")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dog_years = age * 7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dog_years, "years old in dog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Homework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310900" y="1289300"/>
            <a:ext cx="5660100" cy="19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800" b="1">
                <a:latin typeface="Segoe UI" panose="020B0502040204020203" pitchFamily="34" charset="0"/>
                <a:ea typeface="等线" panose="02010600030101010101" pitchFamily="2" charset="-122"/>
              </a:rPr>
              <a:t>Answer the questions in your homework sheet.</a:t>
            </a:r>
            <a:endParaRPr sz="2800" b="1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Summary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 this lesson, you...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47366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Next lesson, you will...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4736600" y="1319300"/>
            <a:ext cx="40965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statements) to control the flow of program execution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Introduce elements of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randomness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into your programs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10900" y="1322525"/>
            <a:ext cx="40965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Used arithmetic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expressions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to calculate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Used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variables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to store and reference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Followed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walk-throughs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of code and kept track of variable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Wrote programs that receive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numerical input 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from the keyboard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5257800" y="129627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36500" y="1125780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0900" y="1296265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36700" y="3810875"/>
            <a:ext cx="4086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在程序执行期间，变量必须在该值之前被赋值引用。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736400" y="3880100"/>
            <a:ext cx="4086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630812" y="1336210"/>
            <a:ext cx="40863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你好和用户在键盘上输入的内容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116" name="Google Shape;116;p15"/>
          <p:cNvSpPr txBox="1"/>
          <p:nvPr/>
        </p:nvSpPr>
        <p:spPr>
          <a:xfrm>
            <a:off x="310900" y="1289305"/>
            <a:ext cx="4425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你叫什么名字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?")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 = input()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user)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087462" y="38801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False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目标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10900" y="1368245"/>
            <a:ext cx="84324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使用算术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计算值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来存储和引用值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跟随代码的演示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过程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，并记录变量的值。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编写能够从键盘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接收数值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输入的程序</a:t>
            </a: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在这节课中，你将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……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0900" y="1289300"/>
            <a:ext cx="4425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36400" y="1670300"/>
            <a:ext cx="40863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这个赋值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并不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意味着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变量总是等于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736400" y="3078200"/>
            <a:ext cx="4086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这是一条将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赋值给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0900" y="1349350"/>
            <a:ext cx="12507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736500" y="1289300"/>
            <a:ext cx="4086300" cy="3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不是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方程式。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36400" y="2450375"/>
            <a:ext cx="4086300" cy="62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赋值是要执行的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指令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r="32065" b="57087"/>
          <a:stretch/>
        </p:blipFill>
        <p:spPr>
          <a:xfrm>
            <a:off x="310900" y="2223125"/>
            <a:ext cx="1587138" cy="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4746800" y="3888575"/>
            <a:ext cx="40863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10900" y="1289300"/>
            <a:ext cx="4425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r="32400" b="52967"/>
          <a:stretch/>
        </p:blipFill>
        <p:spPr>
          <a:xfrm>
            <a:off x="310900" y="2221063"/>
            <a:ext cx="3941482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带表达式的赋值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726200" y="1289300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你可以在赋值中使用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26200" y="1705925"/>
            <a:ext cx="4096500" cy="8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这是一条对右边表达式求值，然后将值赋给左边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36500" y="3126575"/>
            <a:ext cx="40965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726200" y="2620325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en-GB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Tip: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从右到左阅读作业。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Arithmetic operators </a:t>
            </a:r>
            <a:r>
              <a:rPr lang="en-GB" sz="240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(in Python)</a:t>
            </a:r>
            <a:endParaRPr sz="240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109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You can use these operators to form arithmetic expressions.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10900" y="2075124"/>
            <a:ext cx="40965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+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addition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-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difference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multiplication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division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7305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Examples</a:t>
            </a:r>
            <a:endParaRPr b="1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730500" y="2075125"/>
            <a:ext cx="40965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 + 1		a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plus 1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 - c		b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minus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c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 * d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 times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9 / 4 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9 divided by 4 (value: 2.25)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109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//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integer division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%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remainder of integer division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**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exponentiation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7305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// 2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quotient of 15÷2 (value: 7)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15 % 2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remainder of 15÷2 (value: 1)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2 ** 8		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 to the power of 8 (value: 256)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"days in four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Referring to variables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736500" y="12893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 expression can </a:t>
            </a: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refer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to the values of variables.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736600" y="2972925"/>
            <a:ext cx="40863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During program execution, a variable must have been assigned a value before that value is referred to.</a:t>
            </a:r>
            <a:endParaRPr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098722" y="1603125"/>
            <a:ext cx="1413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4736400" y="1975100"/>
            <a:ext cx="4086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To evaluate this expression,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variable must have been assigned a value.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522156" y="1603125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53693" y="1366226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font">
      <a:majorFont>
        <a:latin typeface="Segoe UI"/>
        <a:ea typeface="等线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1629</Words>
  <Application>Microsoft Office PowerPoint</Application>
  <PresentationFormat>全屏显示(16:9)</PresentationFormat>
  <Paragraphs>267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Quicksand Medium</vt:lpstr>
      <vt:lpstr>Segoe UI</vt:lpstr>
      <vt:lpstr>Arial</vt:lpstr>
      <vt:lpstr>Quicksand</vt:lpstr>
      <vt:lpstr>RPF Curriculum Slides</vt:lpstr>
      <vt:lpstr>第二课:  处理数据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第二课:  处理数据</dc:title>
  <cp:lastModifiedBy>Canyu Liu</cp:lastModifiedBy>
  <cp:revision>3</cp:revision>
  <dcterms:modified xsi:type="dcterms:W3CDTF">2023-11-12T09:58:42Z</dcterms:modified>
</cp:coreProperties>
</file>